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3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86414"/>
  </p:normalViewPr>
  <p:slideViewPr>
    <p:cSldViewPr snapToGrid="0" snapToObjects="1">
      <p:cViewPr varScale="1">
        <p:scale>
          <a:sx n="157" d="100"/>
          <a:sy n="157" d="100"/>
        </p:scale>
        <p:origin x="156" y="408"/>
      </p:cViewPr>
      <p:guideLst>
        <p:guide orient="horz" pos="3239"/>
        <p:guide pos="3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5" d="100"/>
          <a:sy n="145" d="100"/>
        </p:scale>
        <p:origin x="313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maca02\AppData\Roaming\Microsoft\Excel\TB112_Olyckor_Polis_Niv&#229;_3__20180219_072327%20(version%201).xlsb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ts-netapp1.tsnet.se\Users\maca02\Dokument\Poliskoll\polisensregistrering_rullande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[polisensregistrering_2017.xlsx]Blad1!Pivottabell1</c:name>
    <c:fmtId val="37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Blad1!$B$3:$B$4</c:f>
              <c:strCache>
                <c:ptCount val="1"/>
                <c:pt idx="0">
                  <c:v>2012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Blad1!$A$5:$A$17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Blad1!$B$5:$B$17</c:f>
              <c:numCache>
                <c:formatCode>General</c:formatCode>
                <c:ptCount val="12"/>
                <c:pt idx="0">
                  <c:v>1313</c:v>
                </c:pt>
                <c:pt idx="1">
                  <c:v>1239</c:v>
                </c:pt>
                <c:pt idx="2">
                  <c:v>1204</c:v>
                </c:pt>
                <c:pt idx="3">
                  <c:v>1115</c:v>
                </c:pt>
                <c:pt idx="4">
                  <c:v>1504</c:v>
                </c:pt>
                <c:pt idx="5">
                  <c:v>1485</c:v>
                </c:pt>
                <c:pt idx="6">
                  <c:v>1488</c:v>
                </c:pt>
                <c:pt idx="7">
                  <c:v>1544</c:v>
                </c:pt>
                <c:pt idx="8">
                  <c:v>1547</c:v>
                </c:pt>
                <c:pt idx="9">
                  <c:v>1619</c:v>
                </c:pt>
                <c:pt idx="10">
                  <c:v>1530</c:v>
                </c:pt>
                <c:pt idx="11">
                  <c:v>1385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88-4AD0-9DC1-B41E9E639CFB}"/>
            </c:ext>
          </c:extLst>
        </c:ser>
        <c:ser>
          <c:idx val="1"/>
          <c:order val="1"/>
          <c:tx>
            <c:strRef>
              <c:f>Blad1!$C$3:$C$4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Blad1!$A$5:$A$17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Blad1!$C$5:$C$17</c:f>
              <c:numCache>
                <c:formatCode>General</c:formatCode>
                <c:ptCount val="12"/>
                <c:pt idx="0">
                  <c:v>1145</c:v>
                </c:pt>
                <c:pt idx="1">
                  <c:v>1080</c:v>
                </c:pt>
                <c:pt idx="2">
                  <c:v>1007</c:v>
                </c:pt>
                <c:pt idx="3">
                  <c:v>1013</c:v>
                </c:pt>
                <c:pt idx="4">
                  <c:v>1346</c:v>
                </c:pt>
                <c:pt idx="5">
                  <c:v>1535</c:v>
                </c:pt>
                <c:pt idx="6">
                  <c:v>1435</c:v>
                </c:pt>
                <c:pt idx="7">
                  <c:v>1532</c:v>
                </c:pt>
                <c:pt idx="8">
                  <c:v>1434</c:v>
                </c:pt>
                <c:pt idx="9">
                  <c:v>1265</c:v>
                </c:pt>
                <c:pt idx="10">
                  <c:v>1288</c:v>
                </c:pt>
                <c:pt idx="11">
                  <c:v>1044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88-4AD0-9DC1-B41E9E639CFB}"/>
            </c:ext>
          </c:extLst>
        </c:ser>
        <c:ser>
          <c:idx val="2"/>
          <c:order val="2"/>
          <c:tx>
            <c:strRef>
              <c:f>Blad1!$D$3:$D$4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Blad1!$A$5:$A$17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Blad1!$D$5:$D$17</c:f>
              <c:numCache>
                <c:formatCode>General</c:formatCode>
                <c:ptCount val="12"/>
                <c:pt idx="0">
                  <c:v>1015</c:v>
                </c:pt>
                <c:pt idx="1">
                  <c:v>696</c:v>
                </c:pt>
                <c:pt idx="2">
                  <c:v>788</c:v>
                </c:pt>
                <c:pt idx="3">
                  <c:v>951</c:v>
                </c:pt>
                <c:pt idx="4">
                  <c:v>1055</c:v>
                </c:pt>
                <c:pt idx="5">
                  <c:v>1141</c:v>
                </c:pt>
                <c:pt idx="6">
                  <c:v>1170</c:v>
                </c:pt>
                <c:pt idx="7">
                  <c:v>1259</c:v>
                </c:pt>
                <c:pt idx="8">
                  <c:v>1307</c:v>
                </c:pt>
                <c:pt idx="9">
                  <c:v>1297</c:v>
                </c:pt>
                <c:pt idx="10">
                  <c:v>1244</c:v>
                </c:pt>
                <c:pt idx="11">
                  <c:v>1246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88-4AD0-9DC1-B41E9E639CFB}"/>
            </c:ext>
          </c:extLst>
        </c:ser>
        <c:ser>
          <c:idx val="3"/>
          <c:order val="3"/>
          <c:tx>
            <c:strRef>
              <c:f>Blad1!$E$3:$E$4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Blad1!$A$5:$A$17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Blad1!$E$5:$E$17</c:f>
              <c:numCache>
                <c:formatCode>General</c:formatCode>
                <c:ptCount val="12"/>
                <c:pt idx="0">
                  <c:v>1258</c:v>
                </c:pt>
                <c:pt idx="1">
                  <c:v>918</c:v>
                </c:pt>
                <c:pt idx="2">
                  <c:v>983</c:v>
                </c:pt>
                <c:pt idx="3">
                  <c:v>1018</c:v>
                </c:pt>
                <c:pt idx="4">
                  <c:v>1167</c:v>
                </c:pt>
                <c:pt idx="5">
                  <c:v>1406</c:v>
                </c:pt>
                <c:pt idx="6">
                  <c:v>1284</c:v>
                </c:pt>
                <c:pt idx="7">
                  <c:v>1503</c:v>
                </c:pt>
                <c:pt idx="8">
                  <c:v>1466</c:v>
                </c:pt>
                <c:pt idx="9">
                  <c:v>1191</c:v>
                </c:pt>
                <c:pt idx="10">
                  <c:v>1372</c:v>
                </c:pt>
                <c:pt idx="11">
                  <c:v>1328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188-4AD0-9DC1-B41E9E639CFB}"/>
            </c:ext>
          </c:extLst>
        </c:ser>
        <c:ser>
          <c:idx val="4"/>
          <c:order val="4"/>
          <c:tx>
            <c:strRef>
              <c:f>Blad1!$F$3:$F$4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Blad1!$A$5:$A$17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Blad1!$F$5:$F$17</c:f>
              <c:numCache>
                <c:formatCode>General</c:formatCode>
                <c:ptCount val="12"/>
                <c:pt idx="0">
                  <c:v>1161</c:v>
                </c:pt>
                <c:pt idx="1">
                  <c:v>1070</c:v>
                </c:pt>
                <c:pt idx="2">
                  <c:v>906</c:v>
                </c:pt>
                <c:pt idx="3">
                  <c:v>1009</c:v>
                </c:pt>
                <c:pt idx="4">
                  <c:v>1346</c:v>
                </c:pt>
                <c:pt idx="5">
                  <c:v>1307</c:v>
                </c:pt>
                <c:pt idx="6">
                  <c:v>1265</c:v>
                </c:pt>
                <c:pt idx="7">
                  <c:v>1230</c:v>
                </c:pt>
                <c:pt idx="8">
                  <c:v>1359</c:v>
                </c:pt>
                <c:pt idx="9">
                  <c:v>1249</c:v>
                </c:pt>
                <c:pt idx="10">
                  <c:v>1236</c:v>
                </c:pt>
                <c:pt idx="11">
                  <c:v>1169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188-4AD0-9DC1-B41E9E639CFB}"/>
            </c:ext>
          </c:extLst>
        </c:ser>
        <c:ser>
          <c:idx val="5"/>
          <c:order val="5"/>
          <c:tx>
            <c:strRef>
              <c:f>Blad1!$G$3:$G$4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Blad1!$A$5:$A$17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Blad1!$G$5:$G$17</c:f>
              <c:numCache>
                <c:formatCode>General</c:formatCode>
                <c:ptCount val="12"/>
                <c:pt idx="0">
                  <c:v>1195</c:v>
                </c:pt>
                <c:pt idx="1">
                  <c:v>1048</c:v>
                </c:pt>
                <c:pt idx="2">
                  <c:v>1092</c:v>
                </c:pt>
                <c:pt idx="3">
                  <c:v>1015</c:v>
                </c:pt>
                <c:pt idx="4">
                  <c:v>1339</c:v>
                </c:pt>
                <c:pt idx="5">
                  <c:v>1365</c:v>
                </c:pt>
                <c:pt idx="6">
                  <c:v>1282</c:v>
                </c:pt>
                <c:pt idx="7">
                  <c:v>1329</c:v>
                </c:pt>
                <c:pt idx="8">
                  <c:v>1283</c:v>
                </c:pt>
                <c:pt idx="9">
                  <c:v>1409</c:v>
                </c:pt>
                <c:pt idx="10">
                  <c:v>1418</c:v>
                </c:pt>
                <c:pt idx="11">
                  <c:v>1291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188-4AD0-9DC1-B41E9E639C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9540080"/>
        <c:axId val="409540408"/>
      </c:lineChart>
      <c:catAx>
        <c:axId val="40954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09540408"/>
        <c:crosses val="autoZero"/>
        <c:auto val="1"/>
        <c:lblAlgn val="ctr"/>
        <c:lblOffset val="100"/>
        <c:noMultiLvlLbl val="0"/>
      </c:catAx>
      <c:valAx>
        <c:axId val="409540408"/>
        <c:scaling>
          <c:orientation val="minMax"/>
          <c:min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0954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Serie1</c:v>
          </c:tx>
          <c:marker>
            <c:symbol val="none"/>
          </c:marker>
          <c:cat>
            <c:multiLvlStrRef>
              <c:f>Polis!$M$96:$N$168</c:f>
              <c:multiLvlStrCache>
                <c:ptCount val="72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maj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maj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maj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maj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maj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apr</c:v>
                  </c:pt>
                  <c:pt idx="64">
                    <c:v>maj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</c:lvl>
              </c:multiLvlStrCache>
            </c:multiLvlStrRef>
          </c:cat>
          <c:val>
            <c:numRef>
              <c:f>Polis!$P$96:$P$167</c:f>
              <c:numCache>
                <c:formatCode>General</c:formatCode>
                <c:ptCount val="72"/>
                <c:pt idx="0">
                  <c:v>16742</c:v>
                </c:pt>
                <c:pt idx="1">
                  <c:v>16776</c:v>
                </c:pt>
                <c:pt idx="2">
                  <c:v>16915</c:v>
                </c:pt>
                <c:pt idx="3">
                  <c:v>16877</c:v>
                </c:pt>
                <c:pt idx="4">
                  <c:v>16881</c:v>
                </c:pt>
                <c:pt idx="5">
                  <c:v>16793</c:v>
                </c:pt>
                <c:pt idx="6">
                  <c:v>16876</c:v>
                </c:pt>
                <c:pt idx="7">
                  <c:v>16897</c:v>
                </c:pt>
                <c:pt idx="8">
                  <c:v>16850</c:v>
                </c:pt>
                <c:pt idx="9">
                  <c:v>16995</c:v>
                </c:pt>
                <c:pt idx="10">
                  <c:v>17165</c:v>
                </c:pt>
                <c:pt idx="11">
                  <c:v>16968</c:v>
                </c:pt>
                <c:pt idx="12">
                  <c:v>16802</c:v>
                </c:pt>
                <c:pt idx="13">
                  <c:v>16643</c:v>
                </c:pt>
                <c:pt idx="14">
                  <c:v>16447</c:v>
                </c:pt>
                <c:pt idx="15">
                  <c:v>16345</c:v>
                </c:pt>
                <c:pt idx="16">
                  <c:v>16188</c:v>
                </c:pt>
                <c:pt idx="17">
                  <c:v>16237</c:v>
                </c:pt>
                <c:pt idx="18">
                  <c:v>16184</c:v>
                </c:pt>
                <c:pt idx="19">
                  <c:v>16173</c:v>
                </c:pt>
                <c:pt idx="20">
                  <c:v>16061</c:v>
                </c:pt>
                <c:pt idx="21">
                  <c:v>15707</c:v>
                </c:pt>
                <c:pt idx="22">
                  <c:v>15466</c:v>
                </c:pt>
                <c:pt idx="23">
                  <c:v>15129</c:v>
                </c:pt>
                <c:pt idx="24">
                  <c:v>15010</c:v>
                </c:pt>
                <c:pt idx="25">
                  <c:v>14625</c:v>
                </c:pt>
                <c:pt idx="26">
                  <c:v>14411</c:v>
                </c:pt>
                <c:pt idx="27">
                  <c:v>14355</c:v>
                </c:pt>
                <c:pt idx="28">
                  <c:v>14065</c:v>
                </c:pt>
                <c:pt idx="29">
                  <c:v>13675</c:v>
                </c:pt>
                <c:pt idx="30">
                  <c:v>13416</c:v>
                </c:pt>
                <c:pt idx="31">
                  <c:v>13144</c:v>
                </c:pt>
                <c:pt idx="32">
                  <c:v>13019</c:v>
                </c:pt>
                <c:pt idx="33">
                  <c:v>13053</c:v>
                </c:pt>
                <c:pt idx="34">
                  <c:v>13010</c:v>
                </c:pt>
                <c:pt idx="35">
                  <c:v>13219</c:v>
                </c:pt>
                <c:pt idx="36">
                  <c:v>13452</c:v>
                </c:pt>
                <c:pt idx="37">
                  <c:v>13678</c:v>
                </c:pt>
                <c:pt idx="38">
                  <c:v>13871</c:v>
                </c:pt>
                <c:pt idx="39">
                  <c:v>13935</c:v>
                </c:pt>
                <c:pt idx="40">
                  <c:v>14046</c:v>
                </c:pt>
                <c:pt idx="41">
                  <c:v>14314</c:v>
                </c:pt>
                <c:pt idx="42">
                  <c:v>14425</c:v>
                </c:pt>
                <c:pt idx="43">
                  <c:v>14671</c:v>
                </c:pt>
                <c:pt idx="44">
                  <c:v>14830</c:v>
                </c:pt>
                <c:pt idx="45">
                  <c:v>14722</c:v>
                </c:pt>
                <c:pt idx="46">
                  <c:v>14851</c:v>
                </c:pt>
                <c:pt idx="47">
                  <c:v>14927</c:v>
                </c:pt>
                <c:pt idx="48">
                  <c:v>14829</c:v>
                </c:pt>
                <c:pt idx="49">
                  <c:v>14978</c:v>
                </c:pt>
                <c:pt idx="50">
                  <c:v>14898</c:v>
                </c:pt>
                <c:pt idx="51">
                  <c:v>14885</c:v>
                </c:pt>
                <c:pt idx="52">
                  <c:v>15063</c:v>
                </c:pt>
                <c:pt idx="53">
                  <c:v>14957</c:v>
                </c:pt>
                <c:pt idx="54">
                  <c:v>14935</c:v>
                </c:pt>
                <c:pt idx="55">
                  <c:v>14657</c:v>
                </c:pt>
                <c:pt idx="56">
                  <c:v>14546</c:v>
                </c:pt>
                <c:pt idx="57">
                  <c:v>14604</c:v>
                </c:pt>
                <c:pt idx="58">
                  <c:v>14465</c:v>
                </c:pt>
                <c:pt idx="59">
                  <c:v>14302</c:v>
                </c:pt>
                <c:pt idx="60">
                  <c:v>14336</c:v>
                </c:pt>
                <c:pt idx="61">
                  <c:v>14314</c:v>
                </c:pt>
                <c:pt idx="62">
                  <c:v>14501</c:v>
                </c:pt>
                <c:pt idx="63">
                  <c:v>14508</c:v>
                </c:pt>
                <c:pt idx="64">
                  <c:v>14501</c:v>
                </c:pt>
                <c:pt idx="65">
                  <c:v>14559</c:v>
                </c:pt>
                <c:pt idx="66">
                  <c:v>14576</c:v>
                </c:pt>
                <c:pt idx="67">
                  <c:v>14676</c:v>
                </c:pt>
                <c:pt idx="68">
                  <c:v>14601</c:v>
                </c:pt>
                <c:pt idx="69">
                  <c:v>14761</c:v>
                </c:pt>
                <c:pt idx="70">
                  <c:v>14943</c:v>
                </c:pt>
                <c:pt idx="71">
                  <c:v>15066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9F-4FEF-A2AC-6B20186EE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341888"/>
        <c:axId val="192343424"/>
      </c:lineChart>
      <c:catAx>
        <c:axId val="192341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2343424"/>
        <c:crosses val="autoZero"/>
        <c:auto val="1"/>
        <c:lblAlgn val="ctr"/>
        <c:lblOffset val="100"/>
        <c:noMultiLvlLbl val="0"/>
      </c:catAx>
      <c:valAx>
        <c:axId val="192343424"/>
        <c:scaling>
          <c:orientation val="minMax"/>
          <c:min val="1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23418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459F6-7F70-433C-9ABE-651529C4482F}" type="datetimeFigureOut">
              <a:rPr lang="sv-SE" smtClean="0"/>
              <a:pPr/>
              <a:t>2018-02-19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1E2D6-8713-4E27-B8C3-DAAE5B89C14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874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E2D6-8713-4E27-B8C3-DAAE5B89C145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E2D6-8713-4E27-B8C3-DAAE5B89C145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ce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  <p:sp>
        <p:nvSpPr>
          <p:cNvPr id="9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1"/>
            <a:ext cx="8114400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18" name="Platshållare för text 13"/>
          <p:cNvSpPr>
            <a:spLocks noGrp="1"/>
          </p:cNvSpPr>
          <p:nvPr>
            <p:ph idx="1"/>
          </p:nvPr>
        </p:nvSpPr>
        <p:spPr>
          <a:xfrm>
            <a:off x="523150" y="1195200"/>
            <a:ext cx="8114400" cy="309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innehåll 2"/>
          <p:cNvSpPr>
            <a:spLocks noGrp="1"/>
          </p:cNvSpPr>
          <p:nvPr>
            <p:ph sz="quarter" idx="10"/>
          </p:nvPr>
        </p:nvSpPr>
        <p:spPr>
          <a:xfrm>
            <a:off x="522288" y="1193800"/>
            <a:ext cx="8113712" cy="3090863"/>
          </a:xfrm>
        </p:spPr>
        <p:txBody>
          <a:bodyPr/>
          <a:lstStyle>
            <a:lvl1pPr marL="0" indent="0">
              <a:buFont typeface="Arial" charset="0"/>
              <a:buNone/>
              <a:defRPr sz="24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1"/>
            <a:ext cx="8113712" cy="55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1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0"/>
            <a:ext cx="811371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8" name="Platshållare för innehåll 4"/>
          <p:cNvSpPr>
            <a:spLocks noGrp="1"/>
          </p:cNvSpPr>
          <p:nvPr>
            <p:ph sz="quarter" idx="14"/>
          </p:nvPr>
        </p:nvSpPr>
        <p:spPr>
          <a:xfrm>
            <a:off x="522288" y="1195200"/>
            <a:ext cx="3996000" cy="30924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Platshållare för innehåll 4"/>
          <p:cNvSpPr>
            <a:spLocks noGrp="1"/>
          </p:cNvSpPr>
          <p:nvPr>
            <p:ph sz="quarter" idx="15"/>
          </p:nvPr>
        </p:nvSpPr>
        <p:spPr>
          <a:xfrm>
            <a:off x="4640000" y="1195200"/>
            <a:ext cx="3996000" cy="30924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3"/>
          <p:cNvSpPr>
            <a:spLocks noGrp="1"/>
          </p:cNvSpPr>
          <p:nvPr>
            <p:ph type="dt" sz="half" idx="11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7200"/>
            <a:ext cx="8113186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200" baseline="0"/>
            </a:lvl1pPr>
          </a:lstStyle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13" name="Platshållare för innehåll 4"/>
          <p:cNvSpPr>
            <a:spLocks noGrp="1"/>
          </p:cNvSpPr>
          <p:nvPr>
            <p:ph sz="quarter" idx="12"/>
          </p:nvPr>
        </p:nvSpPr>
        <p:spPr>
          <a:xfrm>
            <a:off x="522288" y="1624879"/>
            <a:ext cx="3996000" cy="26640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4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4640000" y="1624878"/>
            <a:ext cx="3996000" cy="26640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 hasCustomPrompt="1"/>
          </p:nvPr>
        </p:nvSpPr>
        <p:spPr>
          <a:xfrm>
            <a:off x="522288" y="1195374"/>
            <a:ext cx="3995737" cy="377550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10" name="Platshållare för text 2"/>
          <p:cNvSpPr>
            <a:spLocks noGrp="1"/>
          </p:cNvSpPr>
          <p:nvPr>
            <p:ph type="body" sz="quarter" idx="16" hasCustomPrompt="1"/>
          </p:nvPr>
        </p:nvSpPr>
        <p:spPr>
          <a:xfrm>
            <a:off x="4639737" y="1195374"/>
            <a:ext cx="3995737" cy="377550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3213100" y="1195200"/>
            <a:ext cx="5422900" cy="30924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0"/>
            <a:ext cx="811371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522287" y="1195200"/>
            <a:ext cx="2574203" cy="30924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 ner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7525" y="3602580"/>
            <a:ext cx="8113712" cy="3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1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517525" y="547200"/>
            <a:ext cx="8113713" cy="305538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2"/>
          </p:nvPr>
        </p:nvSpPr>
        <p:spPr>
          <a:xfrm>
            <a:off x="517525" y="3960343"/>
            <a:ext cx="8113713" cy="35242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7200"/>
            <a:ext cx="257420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522287" y="1195200"/>
            <a:ext cx="2574203" cy="314458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5"/>
          </p:nvPr>
        </p:nvSpPr>
        <p:spPr>
          <a:xfrm>
            <a:off x="3213101" y="547200"/>
            <a:ext cx="5422900" cy="3792537"/>
          </a:xfrm>
        </p:spPr>
        <p:txBody>
          <a:bodyPr/>
          <a:lstStyle/>
          <a:p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r>
              <a:rPr lang="sv-SE" smtClean="0"/>
              <a:t>2016-12-06</a:t>
            </a: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7200"/>
            <a:ext cx="257420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 smtClean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522287" y="1195200"/>
            <a:ext cx="2574203" cy="314458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6"/>
          </p:nvPr>
        </p:nvSpPr>
        <p:spPr>
          <a:xfrm>
            <a:off x="3213100" y="547688"/>
            <a:ext cx="5422900" cy="37925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1"/>
            <a:ext cx="8114400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  <p:pic>
        <p:nvPicPr>
          <p:cNvPr id="13" name="Picture 13" descr="TS_Sv_2V_RG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08047" y="4556887"/>
            <a:ext cx="1331318" cy="3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latshållare för text 13"/>
          <p:cNvSpPr>
            <a:spLocks noGrp="1"/>
          </p:cNvSpPr>
          <p:nvPr>
            <p:ph type="body" idx="1"/>
          </p:nvPr>
        </p:nvSpPr>
        <p:spPr>
          <a:xfrm>
            <a:off x="523150" y="1195200"/>
            <a:ext cx="8114400" cy="309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8" r:id="rId3"/>
    <p:sldLayoutId id="2147483652" r:id="rId4"/>
    <p:sldLayoutId id="2147483670" r:id="rId5"/>
    <p:sldLayoutId id="2147483656" r:id="rId6"/>
    <p:sldLayoutId id="2147483671" r:id="rId7"/>
    <p:sldLayoutId id="2147483672" r:id="rId8"/>
    <p:sldLayoutId id="2147483676" r:id="rId9"/>
    <p:sldLayoutId id="2147483654" r:id="rId10"/>
    <p:sldLayoutId id="2147483655" r:id="rId11"/>
    <p:sldLayoutId id="2147483673" r:id="rId12"/>
    <p:sldLayoutId id="2147483674" r:id="rId13"/>
    <p:sldLayoutId id="2147483675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Arial" pitchFamily="34" charset="0"/>
        </a:defRPr>
      </a:lvl1pPr>
    </p:titleStyle>
    <p:bodyStyle>
      <a:lvl1pPr marL="342000" indent="-34200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622300" indent="-26035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0000"/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806450" indent="-173038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079500" indent="-155575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0000"/>
        <a:buFont typeface="Arial" pitchFamily="34" charset="0"/>
        <a:buChar char="–"/>
        <a:defRPr sz="1400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1346200" indent="-169863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90000"/>
        <a:buFont typeface="Arial" pitchFamily="34" charset="0"/>
        <a:buChar char="»"/>
        <a:defRPr sz="1100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162232"/>
            <a:ext cx="8114400" cy="558000"/>
          </a:xfrm>
        </p:spPr>
        <p:txBody>
          <a:bodyPr/>
          <a:lstStyle/>
          <a:p>
            <a:r>
              <a:rPr lang="sv-SE" dirty="0" smtClean="0"/>
              <a:t>Antal olyckor januari-december</a:t>
            </a:r>
            <a:endParaRPr lang="sv-SE" dirty="0"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491988"/>
              </p:ext>
            </p:extLst>
          </p:nvPr>
        </p:nvGraphicFramePr>
        <p:xfrm>
          <a:off x="528271" y="4515966"/>
          <a:ext cx="2880320" cy="428625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2014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jämfört med medelvärde år </a:t>
                      </a: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2010-2012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**</a:t>
                      </a: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2016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jämfört med medelvärde år </a:t>
                      </a: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2010-2012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***</a:t>
                      </a: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2017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jämfört med medelvärde år </a:t>
                      </a: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2010-2012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716726"/>
              </p:ext>
            </p:extLst>
          </p:nvPr>
        </p:nvGraphicFramePr>
        <p:xfrm>
          <a:off x="679450" y="720235"/>
          <a:ext cx="6870700" cy="3718410"/>
        </p:xfrm>
        <a:graphic>
          <a:graphicData uri="http://schemas.openxmlformats.org/drawingml/2006/table">
            <a:tbl>
              <a:tblPr/>
              <a:tblGrid>
                <a:gridCol w="1536305">
                  <a:extLst>
                    <a:ext uri="{9D8B030D-6E8A-4147-A177-3AD203B41FA5}">
                      <a16:colId xmlns:a16="http://schemas.microsoft.com/office/drawing/2014/main" val="2090458331"/>
                    </a:ext>
                  </a:extLst>
                </a:gridCol>
                <a:gridCol w="807983">
                  <a:extLst>
                    <a:ext uri="{9D8B030D-6E8A-4147-A177-3AD203B41FA5}">
                      <a16:colId xmlns:a16="http://schemas.microsoft.com/office/drawing/2014/main" val="2211041863"/>
                    </a:ext>
                  </a:extLst>
                </a:gridCol>
                <a:gridCol w="503568">
                  <a:extLst>
                    <a:ext uri="{9D8B030D-6E8A-4147-A177-3AD203B41FA5}">
                      <a16:colId xmlns:a16="http://schemas.microsoft.com/office/drawing/2014/main" val="445572444"/>
                    </a:ext>
                  </a:extLst>
                </a:gridCol>
                <a:gridCol w="967303">
                  <a:extLst>
                    <a:ext uri="{9D8B030D-6E8A-4147-A177-3AD203B41FA5}">
                      <a16:colId xmlns:a16="http://schemas.microsoft.com/office/drawing/2014/main" val="4104881171"/>
                    </a:ext>
                  </a:extLst>
                </a:gridCol>
                <a:gridCol w="546242">
                  <a:extLst>
                    <a:ext uri="{9D8B030D-6E8A-4147-A177-3AD203B41FA5}">
                      <a16:colId xmlns:a16="http://schemas.microsoft.com/office/drawing/2014/main" val="3369320679"/>
                    </a:ext>
                  </a:extLst>
                </a:gridCol>
                <a:gridCol w="947388">
                  <a:extLst>
                    <a:ext uri="{9D8B030D-6E8A-4147-A177-3AD203B41FA5}">
                      <a16:colId xmlns:a16="http://schemas.microsoft.com/office/drawing/2014/main" val="2913415381"/>
                    </a:ext>
                  </a:extLst>
                </a:gridCol>
                <a:gridCol w="546242">
                  <a:extLst>
                    <a:ext uri="{9D8B030D-6E8A-4147-A177-3AD203B41FA5}">
                      <a16:colId xmlns:a16="http://schemas.microsoft.com/office/drawing/2014/main" val="288539743"/>
                    </a:ext>
                  </a:extLst>
                </a:gridCol>
                <a:gridCol w="1015669">
                  <a:extLst>
                    <a:ext uri="{9D8B030D-6E8A-4147-A177-3AD203B41FA5}">
                      <a16:colId xmlns:a16="http://schemas.microsoft.com/office/drawing/2014/main" val="2780544501"/>
                    </a:ext>
                  </a:extLst>
                </a:gridCol>
              </a:tblGrid>
              <a:tr h="16167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Län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Medelv 10-12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Förändring i %*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Förändring i %**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Förändring i %***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897293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Blekinge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-18%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677215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Dalarnas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-30%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-13%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95362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Gotlands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-10%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238356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Gävleborgs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-44%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-14%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-38%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723718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Hallands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-31%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-17%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533810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Jämtlands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-16%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042257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Jönköpings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692480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Kalmar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-13%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-10%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430859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Kronobergs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-22%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-26%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074412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Norrbottens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-25%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-16%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-16%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857084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Skåne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2663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2225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-16%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2365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-11%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2512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-6%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43002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Stockholms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3185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2002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-37%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3047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3227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499390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Södermanlands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110906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Uppsala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-37%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-18%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-14%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99979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Värmlands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-24%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-30%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-29%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568904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Västerbottens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-21%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-12%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123631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Västernorrlands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986833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Västmanlands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254406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Västra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Götalands 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2701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2208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-18%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1804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-33%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2113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-22%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944446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Örebro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-22%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-30%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-43%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35166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Östergötlands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-32%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-35%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-27%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571694"/>
                  </a:ext>
                </a:extLst>
              </a:tr>
              <a:tr h="16167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Totalt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16749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13169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-21%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14307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-15%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15066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-10%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08975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2288" y="267101"/>
            <a:ext cx="8114400" cy="558000"/>
          </a:xfrm>
        </p:spPr>
        <p:txBody>
          <a:bodyPr/>
          <a:lstStyle/>
          <a:p>
            <a:r>
              <a:rPr lang="sv-SE" dirty="0" smtClean="0"/>
              <a:t>Antal olyckor per månad</a:t>
            </a:r>
            <a:endParaRPr lang="sv-SE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100241"/>
              </p:ext>
            </p:extLst>
          </p:nvPr>
        </p:nvGraphicFramePr>
        <p:xfrm>
          <a:off x="522288" y="766762"/>
          <a:ext cx="7442993" cy="3652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2288" y="243902"/>
            <a:ext cx="8114400" cy="558000"/>
          </a:xfrm>
        </p:spPr>
        <p:txBody>
          <a:bodyPr/>
          <a:lstStyle/>
          <a:p>
            <a:r>
              <a:rPr lang="sv-SE" sz="2800" dirty="0" smtClean="0"/>
              <a:t>Rullande 12-månadersdigram (antal olyckor) </a:t>
            </a:r>
            <a:endParaRPr lang="sv-SE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364380"/>
              </p:ext>
            </p:extLst>
          </p:nvPr>
        </p:nvGraphicFramePr>
        <p:xfrm>
          <a:off x="439737" y="801902"/>
          <a:ext cx="7910513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2288" y="98298"/>
            <a:ext cx="8114400" cy="558000"/>
          </a:xfrm>
        </p:spPr>
        <p:txBody>
          <a:bodyPr/>
          <a:lstStyle/>
          <a:p>
            <a:r>
              <a:rPr lang="sv-SE" sz="1800" dirty="0" smtClean="0">
                <a:solidFill>
                  <a:schemeClr val="tx1"/>
                </a:solidFill>
              </a:rPr>
              <a:t>Antal polisrapporterade trafikolyckor per månad och län/region 2017</a:t>
            </a:r>
            <a:endParaRPr lang="sv-SE" sz="1800" dirty="0">
              <a:solidFill>
                <a:schemeClr val="tx1"/>
              </a:solidFill>
            </a:endParaRP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343044"/>
              </p:ext>
            </p:extLst>
          </p:nvPr>
        </p:nvGraphicFramePr>
        <p:xfrm>
          <a:off x="700712" y="471346"/>
          <a:ext cx="7757552" cy="4056064"/>
        </p:xfrm>
        <a:graphic>
          <a:graphicData uri="http://schemas.openxmlformats.org/drawingml/2006/table">
            <a:tbl>
              <a:tblPr/>
              <a:tblGrid>
                <a:gridCol w="727761">
                  <a:extLst>
                    <a:ext uri="{9D8B030D-6E8A-4147-A177-3AD203B41FA5}">
                      <a16:colId xmlns:a16="http://schemas.microsoft.com/office/drawing/2014/main" val="1649037330"/>
                    </a:ext>
                  </a:extLst>
                </a:gridCol>
                <a:gridCol w="1279852">
                  <a:extLst>
                    <a:ext uri="{9D8B030D-6E8A-4147-A177-3AD203B41FA5}">
                      <a16:colId xmlns:a16="http://schemas.microsoft.com/office/drawing/2014/main" val="3034629223"/>
                    </a:ext>
                  </a:extLst>
                </a:gridCol>
                <a:gridCol w="442303">
                  <a:extLst>
                    <a:ext uri="{9D8B030D-6E8A-4147-A177-3AD203B41FA5}">
                      <a16:colId xmlns:a16="http://schemas.microsoft.com/office/drawing/2014/main" val="231032883"/>
                    </a:ext>
                  </a:extLst>
                </a:gridCol>
                <a:gridCol w="442303">
                  <a:extLst>
                    <a:ext uri="{9D8B030D-6E8A-4147-A177-3AD203B41FA5}">
                      <a16:colId xmlns:a16="http://schemas.microsoft.com/office/drawing/2014/main" val="1587045130"/>
                    </a:ext>
                  </a:extLst>
                </a:gridCol>
                <a:gridCol w="442303">
                  <a:extLst>
                    <a:ext uri="{9D8B030D-6E8A-4147-A177-3AD203B41FA5}">
                      <a16:colId xmlns:a16="http://schemas.microsoft.com/office/drawing/2014/main" val="2491017991"/>
                    </a:ext>
                  </a:extLst>
                </a:gridCol>
                <a:gridCol w="442303">
                  <a:extLst>
                    <a:ext uri="{9D8B030D-6E8A-4147-A177-3AD203B41FA5}">
                      <a16:colId xmlns:a16="http://schemas.microsoft.com/office/drawing/2014/main" val="2922351987"/>
                    </a:ext>
                  </a:extLst>
                </a:gridCol>
                <a:gridCol w="442303">
                  <a:extLst>
                    <a:ext uri="{9D8B030D-6E8A-4147-A177-3AD203B41FA5}">
                      <a16:colId xmlns:a16="http://schemas.microsoft.com/office/drawing/2014/main" val="3566485982"/>
                    </a:ext>
                  </a:extLst>
                </a:gridCol>
                <a:gridCol w="442303">
                  <a:extLst>
                    <a:ext uri="{9D8B030D-6E8A-4147-A177-3AD203B41FA5}">
                      <a16:colId xmlns:a16="http://schemas.microsoft.com/office/drawing/2014/main" val="1438688253"/>
                    </a:ext>
                  </a:extLst>
                </a:gridCol>
                <a:gridCol w="442303">
                  <a:extLst>
                    <a:ext uri="{9D8B030D-6E8A-4147-A177-3AD203B41FA5}">
                      <a16:colId xmlns:a16="http://schemas.microsoft.com/office/drawing/2014/main" val="207799966"/>
                    </a:ext>
                  </a:extLst>
                </a:gridCol>
                <a:gridCol w="442303">
                  <a:extLst>
                    <a:ext uri="{9D8B030D-6E8A-4147-A177-3AD203B41FA5}">
                      <a16:colId xmlns:a16="http://schemas.microsoft.com/office/drawing/2014/main" val="774972312"/>
                    </a:ext>
                  </a:extLst>
                </a:gridCol>
                <a:gridCol w="442303">
                  <a:extLst>
                    <a:ext uri="{9D8B030D-6E8A-4147-A177-3AD203B41FA5}">
                      <a16:colId xmlns:a16="http://schemas.microsoft.com/office/drawing/2014/main" val="4240883956"/>
                    </a:ext>
                  </a:extLst>
                </a:gridCol>
                <a:gridCol w="442303">
                  <a:extLst>
                    <a:ext uri="{9D8B030D-6E8A-4147-A177-3AD203B41FA5}">
                      <a16:colId xmlns:a16="http://schemas.microsoft.com/office/drawing/2014/main" val="3166604224"/>
                    </a:ext>
                  </a:extLst>
                </a:gridCol>
                <a:gridCol w="442303">
                  <a:extLst>
                    <a:ext uri="{9D8B030D-6E8A-4147-A177-3AD203B41FA5}">
                      <a16:colId xmlns:a16="http://schemas.microsoft.com/office/drawing/2014/main" val="1792654844"/>
                    </a:ext>
                  </a:extLst>
                </a:gridCol>
                <a:gridCol w="442303">
                  <a:extLst>
                    <a:ext uri="{9D8B030D-6E8A-4147-A177-3AD203B41FA5}">
                      <a16:colId xmlns:a16="http://schemas.microsoft.com/office/drawing/2014/main" val="3153539905"/>
                    </a:ext>
                  </a:extLst>
                </a:gridCol>
                <a:gridCol w="442303">
                  <a:extLst>
                    <a:ext uri="{9D8B030D-6E8A-4147-A177-3AD203B41FA5}">
                      <a16:colId xmlns:a16="http://schemas.microsoft.com/office/drawing/2014/main" val="2401885854"/>
                    </a:ext>
                  </a:extLst>
                </a:gridCol>
              </a:tblGrid>
              <a:tr h="121794"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Region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Okt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Totalt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521443"/>
                  </a:ext>
                </a:extLst>
              </a:tr>
              <a:tr h="121794"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Bergslagen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1032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661046"/>
                  </a:ext>
                </a:extLst>
              </a:tr>
              <a:tr h="121794"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Mitt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1261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375942"/>
                  </a:ext>
                </a:extLst>
              </a:tr>
              <a:tr h="121794"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Nord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1602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174953"/>
                  </a:ext>
                </a:extLst>
              </a:tr>
              <a:tr h="121794"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Stockholm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3331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649867"/>
                  </a:ext>
                </a:extLst>
              </a:tr>
              <a:tr h="121794"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Syd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3522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232161"/>
                  </a:ext>
                </a:extLst>
              </a:tr>
              <a:tr h="121794"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Väst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2536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359853"/>
                  </a:ext>
                </a:extLst>
              </a:tr>
              <a:tr h="121794"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Öst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1782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85476"/>
                  </a:ext>
                </a:extLst>
              </a:tr>
              <a:tr h="121794"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971532"/>
                  </a:ext>
                </a:extLst>
              </a:tr>
              <a:tr h="121794"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4832" marR="4832" marT="48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996845"/>
                  </a:ext>
                </a:extLst>
              </a:tr>
              <a:tr h="12179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Region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Län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Okt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Totalt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997590"/>
                  </a:ext>
                </a:extLst>
              </a:tr>
              <a:tr h="12179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Bergslagen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Dalarnas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470733"/>
                  </a:ext>
                </a:extLst>
              </a:tr>
              <a:tr h="12179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Bergslagen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Värmlands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446406"/>
                  </a:ext>
                </a:extLst>
              </a:tr>
              <a:tr h="12179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Bergslagen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Örebro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8696291"/>
                  </a:ext>
                </a:extLst>
              </a:tr>
              <a:tr h="12179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Mitt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Gävleborgs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953866"/>
                  </a:ext>
                </a:extLst>
              </a:tr>
              <a:tr h="12179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Mitt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Uppsala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5644165"/>
                  </a:ext>
                </a:extLst>
              </a:tr>
              <a:tr h="12179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Mitt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Västmanlands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471655"/>
                  </a:ext>
                </a:extLst>
              </a:tr>
              <a:tr h="12179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Nord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Jämtlands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011212"/>
                  </a:ext>
                </a:extLst>
              </a:tr>
              <a:tr h="12179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Nord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Norrbottens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654310"/>
                  </a:ext>
                </a:extLst>
              </a:tr>
              <a:tr h="12179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Nord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Västerbottens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920799"/>
                  </a:ext>
                </a:extLst>
              </a:tr>
              <a:tr h="12179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Nord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Västernorrlands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509523"/>
                  </a:ext>
                </a:extLst>
              </a:tr>
              <a:tr h="12179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Stockholm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Gotlands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871229"/>
                  </a:ext>
                </a:extLst>
              </a:tr>
              <a:tr h="12179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Stockholm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Stockholms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3227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244903"/>
                  </a:ext>
                </a:extLst>
              </a:tr>
              <a:tr h="12179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Syd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Blekinge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785546"/>
                  </a:ext>
                </a:extLst>
              </a:tr>
              <a:tr h="12179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Syd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Kalmar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743324"/>
                  </a:ext>
                </a:extLst>
              </a:tr>
              <a:tr h="12179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Syd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Kronobergs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067895"/>
                  </a:ext>
                </a:extLst>
              </a:tr>
              <a:tr h="12179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Syd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Skåne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2512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609771"/>
                  </a:ext>
                </a:extLst>
              </a:tr>
              <a:tr h="12179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Väst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Hallands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237870"/>
                  </a:ext>
                </a:extLst>
              </a:tr>
              <a:tr h="12179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Väst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Västra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Götalands län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446258"/>
                  </a:ext>
                </a:extLst>
              </a:tr>
              <a:tr h="12179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Öst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Jönköpings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241160"/>
                  </a:ext>
                </a:extLst>
              </a:tr>
              <a:tr h="12179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Öst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Södermanlands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680722"/>
                  </a:ext>
                </a:extLst>
              </a:tr>
              <a:tr h="12179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Öst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Östergötlands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</a:t>
                      </a:r>
                    </a:p>
                  </a:txBody>
                  <a:tcPr marL="4832" marR="4832" marT="48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44178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S_mall">
  <a:themeElements>
    <a:clrScheme name="Transportstyrelsen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5BBB"/>
      </a:accent1>
      <a:accent2>
        <a:srgbClr val="616365"/>
      </a:accent2>
      <a:accent3>
        <a:srgbClr val="00A1DE"/>
      </a:accent3>
      <a:accent4>
        <a:srgbClr val="CF0072"/>
      </a:accent4>
      <a:accent5>
        <a:srgbClr val="E98300"/>
      </a:accent5>
      <a:accent6>
        <a:srgbClr val="B6BF00"/>
      </a:accent6>
      <a:hlink>
        <a:srgbClr val="0000FF"/>
      </a:hlink>
      <a:folHlink>
        <a:srgbClr val="800080"/>
      </a:folHlink>
    </a:clrScheme>
    <a:fontScheme name="T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2632</TotalTime>
  <Words>920</Words>
  <Application>Microsoft Office PowerPoint</Application>
  <PresentationFormat>Bildspel på skärmen (16:9)</PresentationFormat>
  <Paragraphs>636</Paragraphs>
  <Slides>4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ＭＳ Ｐゴシック</vt:lpstr>
      <vt:lpstr>Arial</vt:lpstr>
      <vt:lpstr>Calibri</vt:lpstr>
      <vt:lpstr>TS_mall</vt:lpstr>
      <vt:lpstr>Antal olyckor januari-december</vt:lpstr>
      <vt:lpstr>Antal olyckor per månad</vt:lpstr>
      <vt:lpstr>Rullande 12-månadersdigram (antal olyckor) </vt:lpstr>
      <vt:lpstr>Antal polisrapporterade trafikolyckor per månad och län/region 2017</vt:lpstr>
    </vt:vector>
  </TitlesOfParts>
  <Company>Transportstyrelsen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Sandberg Magnus</dc:creator>
  <dc:description>TS9000, v1.1, 2016-12-06</dc:description>
  <cp:lastModifiedBy>Sandberg Magnus</cp:lastModifiedBy>
  <cp:revision>220</cp:revision>
  <dcterms:created xsi:type="dcterms:W3CDTF">2011-10-04T12:25:33Z</dcterms:created>
  <dcterms:modified xsi:type="dcterms:W3CDTF">2018-02-19T07:18:29Z</dcterms:modified>
</cp:coreProperties>
</file>