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56" r:id="rId3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9">
          <p15:clr>
            <a:srgbClr val="A4A3A4"/>
          </p15:clr>
        </p15:guide>
        <p15:guide id="2" pos="3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86414"/>
  </p:normalViewPr>
  <p:slideViewPr>
    <p:cSldViewPr snapToGrid="0" snapToObjects="1">
      <p:cViewPr varScale="1">
        <p:scale>
          <a:sx n="152" d="100"/>
          <a:sy n="152" d="100"/>
        </p:scale>
        <p:origin x="306" y="132"/>
      </p:cViewPr>
      <p:guideLst>
        <p:guide orient="horz" pos="3239"/>
        <p:guide pos="3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5" d="100"/>
          <a:sy n="145" d="100"/>
        </p:scale>
        <p:origin x="313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kalkylblad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07691894290368E-2"/>
          <c:y val="3.0426153356633175E-2"/>
          <c:w val="0.94298515473634603"/>
          <c:h val="0.88197230622400702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cat>
            <c:multiLvlStrRef>
              <c:f>Polis!$M$120:$N$203</c:f>
              <c:multiLvlStrCache>
                <c:ptCount val="84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maj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okt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maj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okt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maj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okt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maj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okt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apr</c:v>
                  </c:pt>
                  <c:pt idx="52">
                    <c:v>maj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aug</c:v>
                  </c:pt>
                  <c:pt idx="56">
                    <c:v>sep</c:v>
                  </c:pt>
                  <c:pt idx="57">
                    <c:v>okt</c:v>
                  </c:pt>
                  <c:pt idx="58">
                    <c:v>nov</c:v>
                  </c:pt>
                  <c:pt idx="59">
                    <c:v>dec</c:v>
                  </c:pt>
                  <c:pt idx="60">
                    <c:v>jan</c:v>
                  </c:pt>
                  <c:pt idx="61">
                    <c:v>feb</c:v>
                  </c:pt>
                  <c:pt idx="62">
                    <c:v>mar</c:v>
                  </c:pt>
                  <c:pt idx="63">
                    <c:v>apr</c:v>
                  </c:pt>
                  <c:pt idx="64">
                    <c:v>maj</c:v>
                  </c:pt>
                  <c:pt idx="65">
                    <c:v>jun</c:v>
                  </c:pt>
                  <c:pt idx="66">
                    <c:v>jul</c:v>
                  </c:pt>
                  <c:pt idx="67">
                    <c:v>aug</c:v>
                  </c:pt>
                  <c:pt idx="68">
                    <c:v>sep</c:v>
                  </c:pt>
                  <c:pt idx="69">
                    <c:v>okt</c:v>
                  </c:pt>
                  <c:pt idx="70">
                    <c:v>nov</c:v>
                  </c:pt>
                  <c:pt idx="71">
                    <c:v>dec</c:v>
                  </c:pt>
                  <c:pt idx="72">
                    <c:v>jan</c:v>
                  </c:pt>
                  <c:pt idx="73">
                    <c:v>feb</c:v>
                  </c:pt>
                  <c:pt idx="74">
                    <c:v>mar</c:v>
                  </c:pt>
                  <c:pt idx="75">
                    <c:v>apr</c:v>
                  </c:pt>
                  <c:pt idx="76">
                    <c:v>maj</c:v>
                  </c:pt>
                  <c:pt idx="77">
                    <c:v>jun</c:v>
                  </c:pt>
                  <c:pt idx="78">
                    <c:v>jul</c:v>
                  </c:pt>
                  <c:pt idx="79">
                    <c:v>aug</c:v>
                  </c:pt>
                  <c:pt idx="80">
                    <c:v>sep</c:v>
                  </c:pt>
                  <c:pt idx="81">
                    <c:v>okt</c:v>
                  </c:pt>
                  <c:pt idx="82">
                    <c:v>nov</c:v>
                  </c:pt>
                  <c:pt idx="83">
                    <c:v>dec</c:v>
                  </c:pt>
                </c:lvl>
                <c:lvl>
                  <c:pt idx="0">
                    <c:v>2014</c:v>
                  </c:pt>
                  <c:pt idx="12">
                    <c:v>2015</c:v>
                  </c:pt>
                  <c:pt idx="24">
                    <c:v>2016</c:v>
                  </c:pt>
                  <c:pt idx="36">
                    <c:v>2017</c:v>
                  </c:pt>
                  <c:pt idx="48">
                    <c:v>2018</c:v>
                  </c:pt>
                  <c:pt idx="60">
                    <c:v>2019</c:v>
                  </c:pt>
                  <c:pt idx="72">
                    <c:v>2020</c:v>
                  </c:pt>
                </c:lvl>
              </c:multiLvlStrCache>
            </c:multiLvlStrRef>
          </c:cat>
          <c:val>
            <c:numRef>
              <c:f>Polis!$P$120:$P$203</c:f>
              <c:numCache>
                <c:formatCode>General</c:formatCode>
                <c:ptCount val="84"/>
                <c:pt idx="0">
                  <c:v>15010</c:v>
                </c:pt>
                <c:pt idx="1">
                  <c:v>14625</c:v>
                </c:pt>
                <c:pt idx="2">
                  <c:v>14411</c:v>
                </c:pt>
                <c:pt idx="3">
                  <c:v>14355</c:v>
                </c:pt>
                <c:pt idx="4">
                  <c:v>14065</c:v>
                </c:pt>
                <c:pt idx="5">
                  <c:v>13675</c:v>
                </c:pt>
                <c:pt idx="6">
                  <c:v>13416</c:v>
                </c:pt>
                <c:pt idx="7">
                  <c:v>13144</c:v>
                </c:pt>
                <c:pt idx="8">
                  <c:v>13019</c:v>
                </c:pt>
                <c:pt idx="9">
                  <c:v>13053</c:v>
                </c:pt>
                <c:pt idx="10">
                  <c:v>13010</c:v>
                </c:pt>
                <c:pt idx="11">
                  <c:v>13219</c:v>
                </c:pt>
                <c:pt idx="12">
                  <c:v>13452</c:v>
                </c:pt>
                <c:pt idx="13">
                  <c:v>13678</c:v>
                </c:pt>
                <c:pt idx="14">
                  <c:v>13871</c:v>
                </c:pt>
                <c:pt idx="15">
                  <c:v>13935</c:v>
                </c:pt>
                <c:pt idx="16">
                  <c:v>14046</c:v>
                </c:pt>
                <c:pt idx="17">
                  <c:v>14314</c:v>
                </c:pt>
                <c:pt idx="18">
                  <c:v>14425</c:v>
                </c:pt>
                <c:pt idx="19">
                  <c:v>14671</c:v>
                </c:pt>
                <c:pt idx="20">
                  <c:v>14830</c:v>
                </c:pt>
                <c:pt idx="21">
                  <c:v>14722</c:v>
                </c:pt>
                <c:pt idx="22">
                  <c:v>14851</c:v>
                </c:pt>
                <c:pt idx="23">
                  <c:v>14927</c:v>
                </c:pt>
                <c:pt idx="24">
                  <c:v>14829</c:v>
                </c:pt>
                <c:pt idx="25">
                  <c:v>14978</c:v>
                </c:pt>
                <c:pt idx="26">
                  <c:v>14898</c:v>
                </c:pt>
                <c:pt idx="27">
                  <c:v>14885</c:v>
                </c:pt>
                <c:pt idx="28">
                  <c:v>15063</c:v>
                </c:pt>
                <c:pt idx="29">
                  <c:v>14957</c:v>
                </c:pt>
                <c:pt idx="30">
                  <c:v>14935</c:v>
                </c:pt>
                <c:pt idx="31">
                  <c:v>14657</c:v>
                </c:pt>
                <c:pt idx="32">
                  <c:v>14546</c:v>
                </c:pt>
                <c:pt idx="33">
                  <c:v>14604</c:v>
                </c:pt>
                <c:pt idx="34">
                  <c:v>14465</c:v>
                </c:pt>
                <c:pt idx="35">
                  <c:v>14302</c:v>
                </c:pt>
                <c:pt idx="36">
                  <c:v>14336</c:v>
                </c:pt>
                <c:pt idx="37">
                  <c:v>14314</c:v>
                </c:pt>
                <c:pt idx="38">
                  <c:v>14502</c:v>
                </c:pt>
                <c:pt idx="39">
                  <c:v>14509</c:v>
                </c:pt>
                <c:pt idx="40">
                  <c:v>14502</c:v>
                </c:pt>
                <c:pt idx="41">
                  <c:v>14560</c:v>
                </c:pt>
                <c:pt idx="42">
                  <c:v>14578</c:v>
                </c:pt>
                <c:pt idx="43">
                  <c:v>14683</c:v>
                </c:pt>
                <c:pt idx="44">
                  <c:v>14631</c:v>
                </c:pt>
                <c:pt idx="45">
                  <c:v>14800</c:v>
                </c:pt>
                <c:pt idx="46">
                  <c:v>14991</c:v>
                </c:pt>
                <c:pt idx="47">
                  <c:v>15124</c:v>
                </c:pt>
                <c:pt idx="48">
                  <c:v>15039</c:v>
                </c:pt>
                <c:pt idx="49">
                  <c:v>15047</c:v>
                </c:pt>
                <c:pt idx="50">
                  <c:v>14954</c:v>
                </c:pt>
                <c:pt idx="51">
                  <c:v>14905</c:v>
                </c:pt>
                <c:pt idx="52">
                  <c:v>15024</c:v>
                </c:pt>
                <c:pt idx="53">
                  <c:v>14999</c:v>
                </c:pt>
                <c:pt idx="54">
                  <c:v>15035</c:v>
                </c:pt>
                <c:pt idx="55">
                  <c:v>14992</c:v>
                </c:pt>
                <c:pt idx="56">
                  <c:v>14906</c:v>
                </c:pt>
                <c:pt idx="57">
                  <c:v>14788</c:v>
                </c:pt>
                <c:pt idx="58">
                  <c:v>14560</c:v>
                </c:pt>
                <c:pt idx="59">
                  <c:v>14460</c:v>
                </c:pt>
                <c:pt idx="60">
                  <c:v>14544</c:v>
                </c:pt>
                <c:pt idx="61">
                  <c:v>14457</c:v>
                </c:pt>
                <c:pt idx="62">
                  <c:v>14492</c:v>
                </c:pt>
                <c:pt idx="63">
                  <c:v>14514</c:v>
                </c:pt>
                <c:pt idx="64">
                  <c:v>14231</c:v>
                </c:pt>
                <c:pt idx="65">
                  <c:v>14273</c:v>
                </c:pt>
                <c:pt idx="66">
                  <c:v>14189</c:v>
                </c:pt>
                <c:pt idx="67">
                  <c:v>14210</c:v>
                </c:pt>
                <c:pt idx="68">
                  <c:v>14183</c:v>
                </c:pt>
                <c:pt idx="69">
                  <c:v>14097</c:v>
                </c:pt>
                <c:pt idx="70">
                  <c:v>14084</c:v>
                </c:pt>
                <c:pt idx="71">
                  <c:v>13964</c:v>
                </c:pt>
                <c:pt idx="72">
                  <c:v>13765</c:v>
                </c:pt>
                <c:pt idx="73">
                  <c:v>13768</c:v>
                </c:pt>
                <c:pt idx="74">
                  <c:v>13495</c:v>
                </c:pt>
                <c:pt idx="75">
                  <c:v>13308</c:v>
                </c:pt>
                <c:pt idx="76">
                  <c:v>13117</c:v>
                </c:pt>
                <c:pt idx="77">
                  <c:v>13107</c:v>
                </c:pt>
                <c:pt idx="78">
                  <c:v>12989</c:v>
                </c:pt>
                <c:pt idx="79">
                  <c:v>12926</c:v>
                </c:pt>
                <c:pt idx="80">
                  <c:v>12903</c:v>
                </c:pt>
                <c:pt idx="81">
                  <c:v>12807</c:v>
                </c:pt>
                <c:pt idx="82">
                  <c:v>12605</c:v>
                </c:pt>
                <c:pt idx="83">
                  <c:v>12486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92-4410-B66C-A0FB549F12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2341888"/>
        <c:axId val="192343424"/>
      </c:lineChart>
      <c:catAx>
        <c:axId val="192341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2343424"/>
        <c:crosses val="autoZero"/>
        <c:auto val="1"/>
        <c:lblAlgn val="ctr"/>
        <c:lblOffset val="100"/>
        <c:noMultiLvlLbl val="0"/>
      </c:catAx>
      <c:valAx>
        <c:axId val="192343424"/>
        <c:scaling>
          <c:orientation val="minMax"/>
          <c:min val="1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234188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459F6-7F70-433C-9ABE-651529C4482F}" type="datetimeFigureOut">
              <a:rPr lang="sv-SE" smtClean="0"/>
              <a:pPr/>
              <a:t>2021-05-18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1E2D6-8713-4E27-B8C3-DAAE5B89C14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874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1E2D6-8713-4E27-B8C3-DAAE5B89C145}" type="slidenum">
              <a:rPr lang="sv-SE" smtClean="0"/>
              <a:pPr/>
              <a:t>2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23150" y="1327537"/>
            <a:ext cx="7772400" cy="850121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23150" y="2263384"/>
            <a:ext cx="7781090" cy="1314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05701" y="4540250"/>
            <a:ext cx="1333500" cy="342900"/>
          </a:xfrm>
          <a:prstGeom prst="rect">
            <a:avLst/>
          </a:prstGeom>
        </p:spPr>
      </p:pic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523150" y="3680847"/>
            <a:ext cx="7772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23150" y="1327537"/>
            <a:ext cx="7772400" cy="850121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23150" y="2263384"/>
            <a:ext cx="7781090" cy="1314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05701" y="4540250"/>
            <a:ext cx="1333500" cy="342900"/>
          </a:xfrm>
          <a:prstGeom prst="rect">
            <a:avLst/>
          </a:prstGeom>
        </p:spPr>
      </p:pic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523150" y="3680847"/>
            <a:ext cx="7772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23150" y="1327537"/>
            <a:ext cx="7772400" cy="850121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23150" y="2263384"/>
            <a:ext cx="7781090" cy="1314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05701" y="4540250"/>
            <a:ext cx="1333500" cy="342900"/>
          </a:xfrm>
          <a:prstGeom prst="rect">
            <a:avLst/>
          </a:prstGeom>
        </p:spPr>
      </p:pic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523150" y="3680847"/>
            <a:ext cx="7772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ce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23150" y="1327537"/>
            <a:ext cx="7772400" cy="850121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23150" y="2263384"/>
            <a:ext cx="7781090" cy="1314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05701" y="4540250"/>
            <a:ext cx="1333500" cy="342900"/>
          </a:xfrm>
          <a:prstGeom prst="rect">
            <a:avLst/>
          </a:prstGeom>
        </p:spPr>
      </p:pic>
      <p:sp>
        <p:nvSpPr>
          <p:cNvPr id="9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523150" y="3680847"/>
            <a:ext cx="7772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6101"/>
            <a:ext cx="8114400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</a:t>
            </a:r>
          </a:p>
        </p:txBody>
      </p:sp>
      <p:sp>
        <p:nvSpPr>
          <p:cNvPr id="18" name="Platshållare för text 13"/>
          <p:cNvSpPr>
            <a:spLocks noGrp="1"/>
          </p:cNvSpPr>
          <p:nvPr>
            <p:ph idx="1"/>
          </p:nvPr>
        </p:nvSpPr>
        <p:spPr>
          <a:xfrm>
            <a:off x="523150" y="1195200"/>
            <a:ext cx="8114400" cy="309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utan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innehåll 2"/>
          <p:cNvSpPr>
            <a:spLocks noGrp="1"/>
          </p:cNvSpPr>
          <p:nvPr>
            <p:ph sz="quarter" idx="10"/>
          </p:nvPr>
        </p:nvSpPr>
        <p:spPr>
          <a:xfrm>
            <a:off x="522288" y="1193800"/>
            <a:ext cx="8113712" cy="3090863"/>
          </a:xfrm>
        </p:spPr>
        <p:txBody>
          <a:bodyPr/>
          <a:lstStyle>
            <a:lvl1pPr marL="0" indent="0">
              <a:buFont typeface="Arial" charset="0"/>
              <a:buNone/>
              <a:defRPr sz="2400"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6101"/>
            <a:ext cx="8113712" cy="55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</a:t>
            </a:r>
          </a:p>
        </p:txBody>
      </p:sp>
      <p:sp>
        <p:nvSpPr>
          <p:cNvPr id="1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8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6100"/>
            <a:ext cx="8113712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</a:t>
            </a:r>
          </a:p>
        </p:txBody>
      </p:sp>
      <p:sp>
        <p:nvSpPr>
          <p:cNvPr id="8" name="Platshållare för innehåll 4"/>
          <p:cNvSpPr>
            <a:spLocks noGrp="1"/>
          </p:cNvSpPr>
          <p:nvPr>
            <p:ph sz="quarter" idx="14"/>
          </p:nvPr>
        </p:nvSpPr>
        <p:spPr>
          <a:xfrm>
            <a:off x="522288" y="1195200"/>
            <a:ext cx="3996000" cy="3092400"/>
          </a:xfrm>
        </p:spPr>
        <p:txBody>
          <a:bodyPr/>
          <a:lstStyle>
            <a:lvl1pPr marL="342900" indent="-342900">
              <a:buFont typeface="Arial" charset="0"/>
              <a:buChar char="•"/>
              <a:defRPr sz="2000"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9" name="Platshållare för innehåll 4"/>
          <p:cNvSpPr>
            <a:spLocks noGrp="1"/>
          </p:cNvSpPr>
          <p:nvPr>
            <p:ph sz="quarter" idx="15"/>
          </p:nvPr>
        </p:nvSpPr>
        <p:spPr>
          <a:xfrm>
            <a:off x="4640000" y="1195200"/>
            <a:ext cx="3996000" cy="3092400"/>
          </a:xfrm>
        </p:spPr>
        <p:txBody>
          <a:bodyPr/>
          <a:lstStyle>
            <a:lvl1pPr marL="342900" indent="-342900">
              <a:buFont typeface="Arial" charset="0"/>
              <a:buChar char="•"/>
              <a:defRPr sz="2000"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3"/>
          <p:cNvSpPr>
            <a:spLocks noGrp="1"/>
          </p:cNvSpPr>
          <p:nvPr>
            <p:ph type="dt" sz="half" idx="11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7200"/>
            <a:ext cx="8113186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3200" baseline="0"/>
            </a:lvl1pPr>
          </a:lstStyle>
          <a:p>
            <a:pPr lvl="0"/>
            <a:r>
              <a:rPr lang="sv-SE" dirty="0" smtClean="0"/>
              <a:t>Klicka här för att ändra format</a:t>
            </a:r>
          </a:p>
        </p:txBody>
      </p:sp>
      <p:sp>
        <p:nvSpPr>
          <p:cNvPr id="13" name="Platshållare för innehåll 4"/>
          <p:cNvSpPr>
            <a:spLocks noGrp="1"/>
          </p:cNvSpPr>
          <p:nvPr>
            <p:ph sz="quarter" idx="12"/>
          </p:nvPr>
        </p:nvSpPr>
        <p:spPr>
          <a:xfrm>
            <a:off x="522288" y="1624879"/>
            <a:ext cx="3996000" cy="2664000"/>
          </a:xfrm>
        </p:spPr>
        <p:txBody>
          <a:bodyPr/>
          <a:lstStyle>
            <a:lvl1pPr marL="342900" indent="-342900">
              <a:buFont typeface="Arial" charset="0"/>
              <a:buChar char="•"/>
              <a:defRPr sz="2000"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4" name="Platshållare för innehåll 4"/>
          <p:cNvSpPr>
            <a:spLocks noGrp="1"/>
          </p:cNvSpPr>
          <p:nvPr>
            <p:ph sz="quarter" idx="13"/>
          </p:nvPr>
        </p:nvSpPr>
        <p:spPr>
          <a:xfrm>
            <a:off x="4640000" y="1624878"/>
            <a:ext cx="3996000" cy="2664000"/>
          </a:xfrm>
        </p:spPr>
        <p:txBody>
          <a:bodyPr/>
          <a:lstStyle>
            <a:lvl1pPr marL="342900" indent="-342900">
              <a:buFont typeface="Arial" charset="0"/>
              <a:buChar char="•"/>
              <a:defRPr sz="2000"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5" hasCustomPrompt="1"/>
          </p:nvPr>
        </p:nvSpPr>
        <p:spPr>
          <a:xfrm>
            <a:off x="522288" y="1195374"/>
            <a:ext cx="3995737" cy="377550"/>
          </a:xfr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lvl="0"/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10" name="Platshållare för text 2"/>
          <p:cNvSpPr>
            <a:spLocks noGrp="1"/>
          </p:cNvSpPr>
          <p:nvPr>
            <p:ph type="body" sz="quarter" idx="16" hasCustomPrompt="1"/>
          </p:nvPr>
        </p:nvSpPr>
        <p:spPr>
          <a:xfrm>
            <a:off x="4639737" y="1195374"/>
            <a:ext cx="3995737" cy="377550"/>
          </a:xfr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lvl="0"/>
            <a:r>
              <a:rPr lang="sv-SE" dirty="0" smtClean="0"/>
              <a:t>Underrubrik</a:t>
            </a:r>
            <a:endParaRPr lang="sv-S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2" name="Platshållare för innehåll 4"/>
          <p:cNvSpPr>
            <a:spLocks noGrp="1"/>
          </p:cNvSpPr>
          <p:nvPr>
            <p:ph sz="quarter" idx="13"/>
          </p:nvPr>
        </p:nvSpPr>
        <p:spPr>
          <a:xfrm>
            <a:off x="3213100" y="1195200"/>
            <a:ext cx="5422900" cy="30924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6100"/>
            <a:ext cx="8113712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</a:t>
            </a:r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4"/>
          </p:nvPr>
        </p:nvSpPr>
        <p:spPr>
          <a:xfrm>
            <a:off x="522287" y="1195200"/>
            <a:ext cx="2574203" cy="30924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  <a:endParaRPr lang="sv-S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 ner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17525" y="3602580"/>
            <a:ext cx="8113712" cy="3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 lvl="0"/>
            <a:r>
              <a:rPr lang="sv-SE" dirty="0" smtClean="0"/>
              <a:t>Klicka här för att ändra format</a:t>
            </a:r>
          </a:p>
        </p:txBody>
      </p:sp>
      <p:sp>
        <p:nvSpPr>
          <p:cNvPr id="1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8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1"/>
          </p:nvPr>
        </p:nvSpPr>
        <p:spPr>
          <a:xfrm>
            <a:off x="517525" y="547200"/>
            <a:ext cx="8113713" cy="3055380"/>
          </a:xfrm>
        </p:spPr>
        <p:txBody>
          <a:bodyPr/>
          <a:lstStyle>
            <a:lvl1pPr>
              <a:buNone/>
              <a:defRPr/>
            </a:lvl1pPr>
          </a:lstStyle>
          <a:p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2"/>
          </p:nvPr>
        </p:nvSpPr>
        <p:spPr>
          <a:xfrm>
            <a:off x="517525" y="3960343"/>
            <a:ext cx="8113713" cy="35242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7200"/>
            <a:ext cx="2574202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 lvl="0"/>
            <a:r>
              <a:rPr lang="sv-SE" dirty="0" smtClean="0"/>
              <a:t>Klicka här för att ändra format</a:t>
            </a:r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4"/>
          </p:nvPr>
        </p:nvSpPr>
        <p:spPr>
          <a:xfrm>
            <a:off x="522287" y="1195200"/>
            <a:ext cx="2574203" cy="314458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5"/>
          </p:nvPr>
        </p:nvSpPr>
        <p:spPr>
          <a:xfrm>
            <a:off x="3213101" y="547200"/>
            <a:ext cx="5422900" cy="3792537"/>
          </a:xfrm>
        </p:spPr>
        <p:txBody>
          <a:bodyPr/>
          <a:lstStyle/>
          <a:p>
            <a:endParaRPr lang="sv-S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r>
              <a:rPr lang="sv-SE" smtClean="0"/>
              <a:t>2016-12-06</a:t>
            </a:r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4D4F53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7200"/>
            <a:ext cx="2574202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 lvl="0"/>
            <a:r>
              <a:rPr lang="sv-SE" smtClean="0"/>
              <a:t>Klicka här för att ändra format</a:t>
            </a:r>
            <a:endParaRPr lang="sv-SE" dirty="0" smtClean="0"/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4"/>
          </p:nvPr>
        </p:nvSpPr>
        <p:spPr>
          <a:xfrm>
            <a:off x="522287" y="1195200"/>
            <a:ext cx="2574203" cy="314458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6"/>
          </p:nvPr>
        </p:nvSpPr>
        <p:spPr>
          <a:xfrm>
            <a:off x="3213100" y="547688"/>
            <a:ext cx="5422900" cy="379253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22000" y="4680744"/>
            <a:ext cx="2133600" cy="20240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546101"/>
            <a:ext cx="8114400" cy="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</a:t>
            </a:r>
          </a:p>
        </p:txBody>
      </p:sp>
      <p:pic>
        <p:nvPicPr>
          <p:cNvPr id="13" name="Picture 13" descr="TS_Sv_2V_RGB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08047" y="4556887"/>
            <a:ext cx="1331318" cy="3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latshållare för text 13"/>
          <p:cNvSpPr>
            <a:spLocks noGrp="1"/>
          </p:cNvSpPr>
          <p:nvPr>
            <p:ph type="body" idx="1"/>
          </p:nvPr>
        </p:nvSpPr>
        <p:spPr>
          <a:xfrm>
            <a:off x="523150" y="1195200"/>
            <a:ext cx="8114400" cy="309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7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3920332" y="4725194"/>
            <a:ext cx="1306512" cy="1262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chemeClr val="accent2"/>
                </a:solidFill>
                <a:latin typeface="+mj-lt"/>
                <a:ea typeface="ＭＳ Ｐゴシック" pitchFamily="-65" charset="-128"/>
                <a:cs typeface="Arial"/>
              </a:defRPr>
            </a:lvl1pPr>
          </a:lstStyle>
          <a:p>
            <a:pPr>
              <a:defRPr/>
            </a:pPr>
            <a:fld id="{11F2833E-87A4-43BA-9564-C10860A20FF2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8" r:id="rId3"/>
    <p:sldLayoutId id="2147483652" r:id="rId4"/>
    <p:sldLayoutId id="2147483670" r:id="rId5"/>
    <p:sldLayoutId id="2147483656" r:id="rId6"/>
    <p:sldLayoutId id="2147483671" r:id="rId7"/>
    <p:sldLayoutId id="2147483672" r:id="rId8"/>
    <p:sldLayoutId id="2147483676" r:id="rId9"/>
    <p:sldLayoutId id="2147483654" r:id="rId10"/>
    <p:sldLayoutId id="2147483655" r:id="rId11"/>
    <p:sldLayoutId id="2147483673" r:id="rId12"/>
    <p:sldLayoutId id="2147483674" r:id="rId13"/>
    <p:sldLayoutId id="2147483675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Arial" pitchFamily="34" charset="0"/>
        </a:defRPr>
      </a:lvl1pPr>
    </p:titleStyle>
    <p:bodyStyle>
      <a:lvl1pPr marL="342000" indent="-342000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Arial" pitchFamily="34" charset="0"/>
        </a:defRPr>
      </a:lvl1pPr>
      <a:lvl2pPr marL="622300" indent="-260350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80000"/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806450" indent="-173038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1079500" indent="-155575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80000"/>
        <a:buFont typeface="Arial" pitchFamily="34" charset="0"/>
        <a:buChar char="–"/>
        <a:defRPr sz="1400" kern="1200">
          <a:solidFill>
            <a:schemeClr val="tx1"/>
          </a:solidFill>
          <a:latin typeface="+mj-lt"/>
          <a:ea typeface="+mn-ea"/>
          <a:cs typeface="Arial" pitchFamily="34" charset="0"/>
        </a:defRPr>
      </a:lvl4pPr>
      <a:lvl5pPr marL="1346200" indent="-169863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90000"/>
        <a:buFont typeface="Arial" pitchFamily="34" charset="0"/>
        <a:buChar char="»"/>
        <a:defRPr sz="1100" kern="1200">
          <a:solidFill>
            <a:schemeClr val="tx1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22288" y="243902"/>
            <a:ext cx="8114400" cy="558000"/>
          </a:xfrm>
        </p:spPr>
        <p:txBody>
          <a:bodyPr/>
          <a:lstStyle/>
          <a:p>
            <a:r>
              <a:rPr lang="sv-SE" sz="2800" dirty="0" smtClean="0"/>
              <a:t>Rullande 12-månadersdigram (antal olyckor) </a:t>
            </a:r>
            <a:endParaRPr lang="sv-SE" dirty="0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3748183"/>
              </p:ext>
            </p:extLst>
          </p:nvPr>
        </p:nvGraphicFramePr>
        <p:xfrm>
          <a:off x="394144" y="765239"/>
          <a:ext cx="7835456" cy="3757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162232"/>
            <a:ext cx="8114400" cy="558000"/>
          </a:xfrm>
        </p:spPr>
        <p:txBody>
          <a:bodyPr/>
          <a:lstStyle/>
          <a:p>
            <a:r>
              <a:rPr lang="sv-SE" dirty="0" smtClean="0"/>
              <a:t>Antal olyckor januari-december</a:t>
            </a:r>
            <a:endParaRPr lang="sv-SE" dirty="0"/>
          </a:p>
        </p:txBody>
      </p:sp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699763"/>
              </p:ext>
            </p:extLst>
          </p:nvPr>
        </p:nvGraphicFramePr>
        <p:xfrm>
          <a:off x="528271" y="4468361"/>
          <a:ext cx="2880320" cy="387192"/>
        </p:xfrm>
        <a:graphic>
          <a:graphicData uri="http://schemas.openxmlformats.org/drawingml/2006/table">
            <a:tbl>
              <a:tblPr/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25"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25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*2019 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jämfört med medelvärde år </a:t>
                      </a:r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2017-2018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525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**2020 </a:t>
                      </a:r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jämfört med medelvärde år </a:t>
                      </a:r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2017-2018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358124"/>
              </p:ext>
            </p:extLst>
          </p:nvPr>
        </p:nvGraphicFramePr>
        <p:xfrm>
          <a:off x="701040" y="780288"/>
          <a:ext cx="6650736" cy="3688073"/>
        </p:xfrm>
        <a:graphic>
          <a:graphicData uri="http://schemas.openxmlformats.org/drawingml/2006/table">
            <a:tbl>
              <a:tblPr/>
              <a:tblGrid>
                <a:gridCol w="1892201">
                  <a:extLst>
                    <a:ext uri="{9D8B030D-6E8A-4147-A177-3AD203B41FA5}">
                      <a16:colId xmlns:a16="http://schemas.microsoft.com/office/drawing/2014/main" val="1131852542"/>
                    </a:ext>
                  </a:extLst>
                </a:gridCol>
                <a:gridCol w="995157">
                  <a:extLst>
                    <a:ext uri="{9D8B030D-6E8A-4147-A177-3AD203B41FA5}">
                      <a16:colId xmlns:a16="http://schemas.microsoft.com/office/drawing/2014/main" val="78517763"/>
                    </a:ext>
                  </a:extLst>
                </a:gridCol>
                <a:gridCol w="672783">
                  <a:extLst>
                    <a:ext uri="{9D8B030D-6E8A-4147-A177-3AD203B41FA5}">
                      <a16:colId xmlns:a16="http://schemas.microsoft.com/office/drawing/2014/main" val="1032935265"/>
                    </a:ext>
                  </a:extLst>
                </a:gridCol>
                <a:gridCol w="1166856">
                  <a:extLst>
                    <a:ext uri="{9D8B030D-6E8A-4147-A177-3AD203B41FA5}">
                      <a16:colId xmlns:a16="http://schemas.microsoft.com/office/drawing/2014/main" val="3394708020"/>
                    </a:ext>
                  </a:extLst>
                </a:gridCol>
                <a:gridCol w="672783">
                  <a:extLst>
                    <a:ext uri="{9D8B030D-6E8A-4147-A177-3AD203B41FA5}">
                      <a16:colId xmlns:a16="http://schemas.microsoft.com/office/drawing/2014/main" val="674862667"/>
                    </a:ext>
                  </a:extLst>
                </a:gridCol>
                <a:gridCol w="1250956">
                  <a:extLst>
                    <a:ext uri="{9D8B030D-6E8A-4147-A177-3AD203B41FA5}">
                      <a16:colId xmlns:a16="http://schemas.microsoft.com/office/drawing/2014/main" val="2722056215"/>
                    </a:ext>
                  </a:extLst>
                </a:gridCol>
              </a:tblGrid>
              <a:tr h="160351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Län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Medelv 17-18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Förändring i </a:t>
                      </a:r>
                      <a:r>
                        <a:rPr lang="sv-S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%*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Förändring i </a:t>
                      </a:r>
                      <a:r>
                        <a:rPr lang="sv-S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%**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4842520"/>
                  </a:ext>
                </a:extLst>
              </a:tr>
              <a:tr h="160351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Blekinge län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-9%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-21%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2188746"/>
                  </a:ext>
                </a:extLst>
              </a:tr>
              <a:tr h="160351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Dalarnas län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-8%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963942"/>
                  </a:ext>
                </a:extLst>
              </a:tr>
              <a:tr h="160351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Gotlands län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286003"/>
                  </a:ext>
                </a:extLst>
              </a:tr>
              <a:tr h="160351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Gävleborgs län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-9%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-15%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7951110"/>
                  </a:ext>
                </a:extLst>
              </a:tr>
              <a:tr h="160351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Hallands län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-7%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-16%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660291"/>
                  </a:ext>
                </a:extLst>
              </a:tr>
              <a:tr h="160351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Jämtlands län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-25%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-23%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7828038"/>
                  </a:ext>
                </a:extLst>
              </a:tr>
              <a:tr h="160351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Jönköpings län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-5%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-25%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1627318"/>
                  </a:ext>
                </a:extLst>
              </a:tr>
              <a:tr h="160351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Kalmar län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-16%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8870383"/>
                  </a:ext>
                </a:extLst>
              </a:tr>
              <a:tr h="160351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Kronobergs län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-19%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4782835"/>
                  </a:ext>
                </a:extLst>
              </a:tr>
              <a:tr h="160351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Norrbottens län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-7%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-24%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0102114"/>
                  </a:ext>
                </a:extLst>
              </a:tr>
              <a:tr h="160351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Skåne län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2448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2415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2311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-6%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5147029"/>
                  </a:ext>
                </a:extLst>
              </a:tr>
              <a:tr h="160351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Stockholms län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3120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2918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-6%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2640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-15%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7384319"/>
                  </a:ext>
                </a:extLst>
              </a:tr>
              <a:tr h="160351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Södermanlands län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548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-8%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-16%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765433"/>
                  </a:ext>
                </a:extLst>
              </a:tr>
              <a:tr h="160351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Uppsala län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-25%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-43%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2420502"/>
                  </a:ext>
                </a:extLst>
              </a:tr>
              <a:tr h="160351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Värmlands län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-12%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2706867"/>
                  </a:ext>
                </a:extLst>
              </a:tr>
              <a:tr h="160351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Västerbottens län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-19%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-21%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12431"/>
                  </a:ext>
                </a:extLst>
              </a:tr>
              <a:tr h="160351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Västernorrlands län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-14%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-18%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8250983"/>
                  </a:ext>
                </a:extLst>
              </a:tr>
              <a:tr h="160351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Västmanlands län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607937"/>
                  </a:ext>
                </a:extLst>
              </a:tr>
              <a:tr h="160351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Västra Götalands län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1990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1797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-10%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1522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-23%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2797788"/>
                  </a:ext>
                </a:extLst>
              </a:tr>
              <a:tr h="160351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Örebro län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4F81BD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988359"/>
                  </a:ext>
                </a:extLst>
              </a:tr>
              <a:tr h="160351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Östergötlands län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590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-11%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-17%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7915431"/>
                  </a:ext>
                </a:extLst>
              </a:tr>
              <a:tr h="160351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Totalt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14781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13861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-6%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12486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-16%</a:t>
                      </a:r>
                    </a:p>
                  </a:txBody>
                  <a:tcPr marL="6723" marR="6723" marT="67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725656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S_mall">
  <a:themeElements>
    <a:clrScheme name="Transportstyrelsen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5BBB"/>
      </a:accent1>
      <a:accent2>
        <a:srgbClr val="616365"/>
      </a:accent2>
      <a:accent3>
        <a:srgbClr val="00A1DE"/>
      </a:accent3>
      <a:accent4>
        <a:srgbClr val="CF0072"/>
      </a:accent4>
      <a:accent5>
        <a:srgbClr val="E98300"/>
      </a:accent5>
      <a:accent6>
        <a:srgbClr val="B6BF00"/>
      </a:accent6>
      <a:hlink>
        <a:srgbClr val="0000FF"/>
      </a:hlink>
      <a:folHlink>
        <a:srgbClr val="800080"/>
      </a:folHlink>
    </a:clrScheme>
    <a:fontScheme name="T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2639</TotalTime>
  <Words>271</Words>
  <Application>Microsoft Office PowerPoint</Application>
  <PresentationFormat>Bildspel på skärmen (16:9)</PresentationFormat>
  <Paragraphs>143</Paragraphs>
  <Slides>2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6" baseType="lpstr">
      <vt:lpstr>ＭＳ Ｐゴシック</vt:lpstr>
      <vt:lpstr>Arial</vt:lpstr>
      <vt:lpstr>Calibri</vt:lpstr>
      <vt:lpstr>TS_mall</vt:lpstr>
      <vt:lpstr>Rullande 12-månadersdigram (antal olyckor) </vt:lpstr>
      <vt:lpstr>Antal olyckor januari-december</vt:lpstr>
    </vt:vector>
  </TitlesOfParts>
  <Company>Transportstyrelsen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Sandberg Magnus</dc:creator>
  <dc:description>TS9000, v1.1, 2016-12-06</dc:description>
  <cp:lastModifiedBy>Amin Khabat</cp:lastModifiedBy>
  <cp:revision>221</cp:revision>
  <dcterms:created xsi:type="dcterms:W3CDTF">2011-10-04T12:25:33Z</dcterms:created>
  <dcterms:modified xsi:type="dcterms:W3CDTF">2021-05-18T14:29:06Z</dcterms:modified>
</cp:coreProperties>
</file>