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8" r:id="rId3"/>
    <p:sldId id="257" r:id="rId4"/>
    <p:sldId id="259" r:id="rId5"/>
    <p:sldId id="260" r:id="rId6"/>
    <p:sldId id="261" r:id="rId7"/>
    <p:sldId id="263" r:id="rId8"/>
    <p:sldId id="264" r:id="rId9"/>
    <p:sldId id="265" r:id="rId10"/>
    <p:sldId id="266" r:id="rId11"/>
    <p:sldId id="267" r:id="rId12"/>
    <p:sldId id="262" r:id="rId1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6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A85C37-F006-41AE-B837-42BC7047F865}" type="datetimeFigureOut">
              <a:rPr lang="sv-SE" smtClean="0"/>
              <a:t>2017-10-16</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BB7B1C-35B8-4B40-9118-63A8C7436AE6}" type="slidenum">
              <a:rPr lang="sv-SE" smtClean="0"/>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Ingen utbildning krävs i svenska förslaget ens på drönare över 25 kg om de flygs inom synhåll från piloten</a:t>
            </a:r>
            <a:endParaRPr lang="sv-SE" dirty="0"/>
          </a:p>
        </p:txBody>
      </p:sp>
      <p:sp>
        <p:nvSpPr>
          <p:cNvPr id="4" name="Platshållare för bildnummer 3"/>
          <p:cNvSpPr>
            <a:spLocks noGrp="1"/>
          </p:cNvSpPr>
          <p:nvPr>
            <p:ph type="sldNum" sz="quarter" idx="10"/>
          </p:nvPr>
        </p:nvSpPr>
        <p:spPr/>
        <p:txBody>
          <a:bodyPr/>
          <a:lstStyle/>
          <a:p>
            <a:fld id="{A4BB7B1C-35B8-4B40-9118-63A8C7436AE6}" type="slidenum">
              <a:rPr lang="sv-SE" smtClean="0"/>
              <a:t>4</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Ref idx="1002">
        <a:schemeClr val="bg2"/>
      </p:bgRef>
    </p:bg>
    <p:spTree>
      <p:nvGrpSpPr>
        <p:cNvPr id="1" name=""/>
        <p:cNvGrpSpPr/>
        <p:nvPr/>
      </p:nvGrpSpPr>
      <p:grpSpPr>
        <a:xfrm>
          <a:off x="0" y="0"/>
          <a:ext cx="0" cy="0"/>
          <a:chOff x="0" y="0"/>
          <a:chExt cx="0" cy="0"/>
        </a:xfrm>
      </p:grpSpPr>
      <p:sp>
        <p:nvSpPr>
          <p:cNvPr id="9" name="Rubrik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17" name="Underrubrik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30" name="Platshållare för datum 29"/>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19" name="Platshållare för sidfot 18"/>
          <p:cNvSpPr>
            <a:spLocks noGrp="1"/>
          </p:cNvSpPr>
          <p:nvPr>
            <p:ph type="ftr" sz="quarter" idx="11"/>
          </p:nvPr>
        </p:nvSpPr>
        <p:spPr/>
        <p:txBody>
          <a:bodyPr/>
          <a:lstStyle/>
          <a:p>
            <a:endParaRPr lang="sv-SE"/>
          </a:p>
        </p:txBody>
      </p:sp>
      <p:sp>
        <p:nvSpPr>
          <p:cNvPr id="27" name="Platshållare för bildnummer 26"/>
          <p:cNvSpPr>
            <a:spLocks noGrp="1"/>
          </p:cNvSpPr>
          <p:nvPr>
            <p:ph type="sldNum" sz="quarter" idx="12"/>
          </p:nvPr>
        </p:nvSpPr>
        <p:spPr/>
        <p:txBody>
          <a:bodyPr/>
          <a:lstStyle/>
          <a:p>
            <a:fld id="{AC02B6D0-68F5-40E9-94E7-D9BBF8FE5F42}" type="slidenum">
              <a:rPr lang="sv-SE" smtClean="0"/>
              <a:pPr/>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914401"/>
            <a:ext cx="2057400" cy="5211763"/>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914401"/>
            <a:ext cx="6019800" cy="5211763"/>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02B6D0-68F5-40E9-94E7-D9BBF8FE5F42}" type="slidenum">
              <a:rPr lang="sv-SE" smtClean="0"/>
              <a:pPr/>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a:lstStyle/>
          <a:p>
            <a:r>
              <a:rPr kumimoji="0" lang="sv-SE" smtClean="0"/>
              <a:t>Klicka här för att ändra format</a:t>
            </a:r>
            <a:endParaRPr kumimoji="0" lang="en-US"/>
          </a:p>
        </p:txBody>
      </p:sp>
      <p:sp>
        <p:nvSpPr>
          <p:cNvPr id="3" name="Platshållare för innehåll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tIns="45720" anchor="b"/>
          <a:lstStyle>
            <a:lvl1pPr>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C02B6D0-68F5-40E9-94E7-D9BBF8FE5F42}"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9" name="Rektangel med klippt och rundat hör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ätvinklig triangel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Rubrik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v-SE" smtClean="0"/>
              <a:t>Klicka här för att ändra format</a:t>
            </a:r>
            <a:endParaRPr kumimoji="0" lang="en-US"/>
          </a:p>
        </p:txBody>
      </p:sp>
      <p:sp>
        <p:nvSpPr>
          <p:cNvPr id="4" name="Platshållare för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1D0DD833-3D37-4E62-AD0D-556E570F7C38}" type="datetimeFigureOut">
              <a:rPr lang="sv-SE" smtClean="0"/>
              <a:pPr/>
              <a:t>2017-10-16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a:xfrm>
            <a:off x="8077200" y="6356350"/>
            <a:ext cx="609600" cy="365125"/>
          </a:xfrm>
        </p:spPr>
        <p:txBody>
          <a:bodyPr/>
          <a:lstStyle/>
          <a:p>
            <a:fld id="{AC02B6D0-68F5-40E9-94E7-D9BBF8FE5F42}" type="slidenum">
              <a:rPr lang="sv-SE" smtClean="0"/>
              <a:pPr/>
              <a:t>‹#›</a:t>
            </a:fld>
            <a:endParaRPr lang="sv-SE"/>
          </a:p>
        </p:txBody>
      </p:sp>
      <p:sp>
        <p:nvSpPr>
          <p:cNvPr id="3" name="Platshållare för bild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v-SE" smtClean="0"/>
              <a:t>Klicka på ikonen för att lägga till en bild</a:t>
            </a:r>
            <a:endParaRPr kumimoji="0" lang="en-US" dirty="0"/>
          </a:p>
        </p:txBody>
      </p:sp>
      <p:sp>
        <p:nvSpPr>
          <p:cNvPr id="10" name="Frihandsfigu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ihandsfigu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ihandsfigu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ihandsfigu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Platshållare för rubrik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v-SE" smtClean="0"/>
              <a:t>Klicka här för att ändra format</a:t>
            </a:r>
            <a:endParaRPr kumimoji="0" lang="en-US"/>
          </a:p>
        </p:txBody>
      </p:sp>
      <p:sp>
        <p:nvSpPr>
          <p:cNvPr id="30" name="Platshållare för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Platshållare fö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0DD833-3D37-4E62-AD0D-556E570F7C38}" type="datetimeFigureOut">
              <a:rPr lang="sv-SE" smtClean="0"/>
              <a:pPr/>
              <a:t>2017-10-16</a:t>
            </a:fld>
            <a:endParaRPr lang="sv-SE"/>
          </a:p>
        </p:txBody>
      </p:sp>
      <p:sp>
        <p:nvSpPr>
          <p:cNvPr id="22" name="Platshållare för sidfo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v-SE"/>
          </a:p>
        </p:txBody>
      </p:sp>
      <p:sp>
        <p:nvSpPr>
          <p:cNvPr id="18" name="Platshållare för bild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02B6D0-68F5-40E9-94E7-D9BBF8FE5F42}" type="slidenum">
              <a:rPr lang="sv-SE" smtClean="0"/>
              <a:pPr/>
              <a:t>‹#›</a:t>
            </a:fld>
            <a:endParaRPr lang="sv-SE"/>
          </a:p>
        </p:txBody>
      </p:sp>
      <p:grpSp>
        <p:nvGrpSpPr>
          <p:cNvPr id="2" name="Grupp 1"/>
          <p:cNvGrpSpPr/>
          <p:nvPr/>
        </p:nvGrpSpPr>
        <p:grpSpPr>
          <a:xfrm>
            <a:off x="-19017" y="202408"/>
            <a:ext cx="9180548" cy="649224"/>
            <a:chOff x="-19045" y="216550"/>
            <a:chExt cx="9180548" cy="649224"/>
          </a:xfrm>
        </p:grpSpPr>
        <p:sp>
          <p:nvSpPr>
            <p:cNvPr id="12" name="Frihandsfigu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ihandsfigu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Danska drönarregler</a:t>
            </a:r>
            <a:endParaRPr lang="sv-SE" dirty="0"/>
          </a:p>
        </p:txBody>
      </p:sp>
      <p:sp>
        <p:nvSpPr>
          <p:cNvPr id="3" name="Underrubrik 2"/>
          <p:cNvSpPr>
            <a:spLocks noGrp="1"/>
          </p:cNvSpPr>
          <p:nvPr>
            <p:ph type="subTitle" idx="1"/>
          </p:nvPr>
        </p:nvSpPr>
        <p:spPr/>
        <p:txBody>
          <a:bodyPr/>
          <a:lstStyle/>
          <a:p>
            <a:r>
              <a:rPr lang="sv-SE" smtClean="0"/>
              <a:t>Sedan 1 Juli 2017</a:t>
            </a:r>
            <a:endParaRPr lang="sv-S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0"/>
            <a:ext cx="8229600" cy="1143000"/>
          </a:xfrm>
        </p:spPr>
        <p:txBody>
          <a:bodyPr/>
          <a:lstStyle/>
          <a:p>
            <a:r>
              <a:rPr lang="sv-SE" dirty="0" smtClean="0"/>
              <a:t>EASA NPA 2017-05</a:t>
            </a:r>
            <a:endParaRPr lang="sv-SE"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40333" y="980728"/>
            <a:ext cx="9003667" cy="2304256"/>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321865" y="2852936"/>
            <a:ext cx="8822135" cy="2750305"/>
          </a:xfrm>
          <a:prstGeom prst="rect">
            <a:avLst/>
          </a:prstGeom>
          <a:noFill/>
          <a:ln w="9525">
            <a:noFill/>
            <a:miter lim="800000"/>
            <a:headEnd/>
            <a:tailEnd/>
          </a:ln>
        </p:spPr>
      </p:pic>
      <p:pic>
        <p:nvPicPr>
          <p:cNvPr id="6148" name="Picture 4"/>
          <p:cNvPicPr>
            <a:picLocks noChangeAspect="1" noChangeArrowheads="1"/>
          </p:cNvPicPr>
          <p:nvPr/>
        </p:nvPicPr>
        <p:blipFill>
          <a:blip r:embed="rId4" cstate="print"/>
          <a:srcRect/>
          <a:stretch>
            <a:fillRect/>
          </a:stretch>
        </p:blipFill>
        <p:spPr bwMode="auto">
          <a:xfrm>
            <a:off x="323528" y="5085184"/>
            <a:ext cx="9457003" cy="20608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Marcel </a:t>
            </a:r>
            <a:r>
              <a:rPr lang="sv-SE" dirty="0" err="1" smtClean="0"/>
              <a:t>Hircher</a:t>
            </a:r>
            <a:endParaRPr lang="sv-SE" dirty="0"/>
          </a:p>
        </p:txBody>
      </p:sp>
      <p:sp>
        <p:nvSpPr>
          <p:cNvPr id="3" name="Platshållare för innehåll 2"/>
          <p:cNvSpPr>
            <a:spLocks noGrp="1"/>
          </p:cNvSpPr>
          <p:nvPr>
            <p:ph idx="1"/>
          </p:nvPr>
        </p:nvSpPr>
        <p:spPr/>
        <p:txBody>
          <a:bodyPr/>
          <a:lstStyle/>
          <a:p>
            <a:r>
              <a:rPr lang="sv-SE" dirty="0" smtClean="0"/>
              <a:t>https://www.youtube.com/watch?v=lAOzOlV3wm0</a:t>
            </a:r>
            <a:endParaRPr lang="sv-S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2050" name="Picture 2"/>
          <p:cNvPicPr>
            <a:picLocks noGrp="1" noChangeAspect="1" noChangeArrowheads="1"/>
          </p:cNvPicPr>
          <p:nvPr>
            <p:ph idx="1"/>
          </p:nvPr>
        </p:nvPicPr>
        <p:blipFill>
          <a:blip r:embed="rId2" cstate="print"/>
          <a:srcRect/>
          <a:stretch>
            <a:fillRect/>
          </a:stretch>
        </p:blipFill>
        <p:spPr bwMode="auto">
          <a:xfrm>
            <a:off x="1475656" y="0"/>
            <a:ext cx="6036397" cy="68111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Drönare under 250 g</a:t>
            </a:r>
            <a:endParaRPr lang="sv-SE" dirty="0"/>
          </a:p>
        </p:txBody>
      </p:sp>
      <p:sp>
        <p:nvSpPr>
          <p:cNvPr id="3" name="Platshållare för innehåll 2"/>
          <p:cNvSpPr>
            <a:spLocks noGrp="1"/>
          </p:cNvSpPr>
          <p:nvPr>
            <p:ph idx="1"/>
          </p:nvPr>
        </p:nvSpPr>
        <p:spPr>
          <a:xfrm>
            <a:off x="457200" y="1935480"/>
            <a:ext cx="8435280" cy="4389120"/>
          </a:xfrm>
        </p:spPr>
        <p:txBody>
          <a:bodyPr/>
          <a:lstStyle/>
          <a:p>
            <a:r>
              <a:rPr lang="sv-SE" dirty="0" smtClean="0"/>
              <a:t>Fritt att flyga utan </a:t>
            </a:r>
            <a:r>
              <a:rPr lang="sv-SE" dirty="0" smtClean="0"/>
              <a:t>utbildning</a:t>
            </a:r>
          </a:p>
          <a:p>
            <a:r>
              <a:rPr lang="sv-SE" dirty="0" smtClean="0"/>
              <a:t>Vilken är motsvarande lägsta klass i </a:t>
            </a:r>
            <a:r>
              <a:rPr lang="sv-SE" dirty="0" smtClean="0"/>
              <a:t>S</a:t>
            </a:r>
            <a:r>
              <a:rPr lang="sv-SE" dirty="0" smtClean="0"/>
              <a:t>verige?:</a:t>
            </a:r>
          </a:p>
          <a:p>
            <a:r>
              <a:rPr lang="sv-SE" dirty="0" smtClean="0"/>
              <a:t>Kategorier av obemannade </a:t>
            </a:r>
            <a:r>
              <a:rPr lang="sv-SE" dirty="0" smtClean="0"/>
              <a:t>luftfartyg                                 1 </a:t>
            </a:r>
            <a:r>
              <a:rPr lang="sv-SE" dirty="0" smtClean="0"/>
              <a:t>§ Obemannade luftfartyg delas in i följande kategorier:  Kategori 1: Obemannade luftfartyg med en maximal startvikt på mindre än eller lika med 7 kg</a:t>
            </a:r>
            <a:endParaRPr lang="sv-S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Drönare över 250 g</a:t>
            </a:r>
            <a:endParaRPr lang="sv-SE" dirty="0"/>
          </a:p>
        </p:txBody>
      </p:sp>
      <p:sp>
        <p:nvSpPr>
          <p:cNvPr id="3" name="Platshållare för innehåll 2"/>
          <p:cNvSpPr>
            <a:spLocks noGrp="1"/>
          </p:cNvSpPr>
          <p:nvPr>
            <p:ph idx="1"/>
          </p:nvPr>
        </p:nvSpPr>
        <p:spPr/>
        <p:txBody>
          <a:bodyPr/>
          <a:lstStyle/>
          <a:p>
            <a:r>
              <a:rPr lang="da-DK" dirty="0" smtClean="0"/>
              <a:t>Droner med en øget flyvesikkerhedsmæssig risiko (dvs. droner med en forventet maksimal vægt på 7 kg) må kun anvendes af børn under 16 år, hvis flyvningen foregår fra en godkendt modelflyveplads</a:t>
            </a:r>
            <a:endParaRPr lang="sv-S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404664"/>
            <a:ext cx="8229600" cy="1143000"/>
          </a:xfrm>
        </p:spPr>
        <p:txBody>
          <a:bodyPr/>
          <a:lstStyle/>
          <a:p>
            <a:r>
              <a:rPr lang="sv-SE" dirty="0" smtClean="0"/>
              <a:t>Drönare över 250 g - privat</a:t>
            </a:r>
            <a:endParaRPr lang="sv-SE" dirty="0"/>
          </a:p>
        </p:txBody>
      </p:sp>
      <p:sp>
        <p:nvSpPr>
          <p:cNvPr id="3" name="Platshållare för innehåll 2"/>
          <p:cNvSpPr>
            <a:spLocks noGrp="1"/>
          </p:cNvSpPr>
          <p:nvPr>
            <p:ph idx="1"/>
          </p:nvPr>
        </p:nvSpPr>
        <p:spPr>
          <a:xfrm>
            <a:off x="467544" y="1556792"/>
            <a:ext cx="8229600" cy="4752528"/>
          </a:xfrm>
        </p:spPr>
        <p:txBody>
          <a:bodyPr>
            <a:normAutofit lnSpcReduction="10000"/>
          </a:bodyPr>
          <a:lstStyle/>
          <a:p>
            <a:r>
              <a:rPr lang="sv-SE" dirty="0" smtClean="0"/>
              <a:t>Krav på godkänd webbaserad utbildning – </a:t>
            </a:r>
            <a:r>
              <a:rPr lang="sv-SE" dirty="0" err="1" smtClean="0"/>
              <a:t>Dronetegn</a:t>
            </a:r>
            <a:endParaRPr lang="sv-SE" dirty="0" smtClean="0"/>
          </a:p>
          <a:p>
            <a:r>
              <a:rPr lang="sv-SE" dirty="0" smtClean="0"/>
              <a:t>Krav </a:t>
            </a:r>
            <a:r>
              <a:rPr lang="sv-SE" dirty="0" smtClean="0"/>
              <a:t>på registrering och ansvarsförsäkring</a:t>
            </a:r>
          </a:p>
          <a:p>
            <a:r>
              <a:rPr lang="sv-SE" dirty="0" smtClean="0"/>
              <a:t>Ej flygning i tätbebyggt område (eller parker, stränder, rekreationsområden, campingplatser m.m.)</a:t>
            </a:r>
          </a:p>
          <a:p>
            <a:r>
              <a:rPr lang="sv-SE" dirty="0" smtClean="0"/>
              <a:t>Alltid inom synhåll</a:t>
            </a:r>
          </a:p>
          <a:p>
            <a:r>
              <a:rPr lang="sv-SE" dirty="0" smtClean="0"/>
              <a:t>Max  100 m höjd över terrängen</a:t>
            </a:r>
          </a:p>
          <a:p>
            <a:r>
              <a:rPr lang="sv-SE" dirty="0" smtClean="0"/>
              <a:t>Min 5 km till flygplats (8 km för militär flygplats)</a:t>
            </a:r>
          </a:p>
          <a:p>
            <a:r>
              <a:rPr lang="sv-SE" dirty="0" smtClean="0"/>
              <a:t>Min 50 m till människor</a:t>
            </a:r>
          </a:p>
          <a:p>
            <a:r>
              <a:rPr lang="sv-SE" dirty="0" smtClean="0"/>
              <a:t>Min 150 m till väg, järnväg, olycksplats</a:t>
            </a:r>
          </a:p>
          <a:p>
            <a:r>
              <a:rPr lang="sv-SE" dirty="0" smtClean="0"/>
              <a:t>Ej i närheten av egendom tillhörande Polisen, Militären, Kungahuset, Ambassader m.fl.</a:t>
            </a:r>
          </a:p>
          <a:p>
            <a:endParaRPr lang="sv-SE" dirty="0"/>
          </a:p>
        </p:txBody>
      </p:sp>
      <p:pic>
        <p:nvPicPr>
          <p:cNvPr id="1030" name="Picture 6"/>
          <p:cNvPicPr>
            <a:picLocks noChangeAspect="1" noChangeArrowheads="1"/>
          </p:cNvPicPr>
          <p:nvPr/>
        </p:nvPicPr>
        <p:blipFill>
          <a:blip r:embed="rId3" cstate="print"/>
          <a:srcRect/>
          <a:stretch>
            <a:fillRect/>
          </a:stretch>
        </p:blipFill>
        <p:spPr bwMode="auto">
          <a:xfrm>
            <a:off x="2771800" y="1988840"/>
            <a:ext cx="1019175" cy="514350"/>
          </a:xfrm>
          <a:prstGeom prst="rect">
            <a:avLst/>
          </a:prstGeom>
          <a:noFill/>
          <a:ln w="9525">
            <a:noFill/>
            <a:miter lim="800000"/>
            <a:headEnd/>
            <a:tailEnd/>
          </a:ln>
        </p:spPr>
      </p:pic>
      <p:pic>
        <p:nvPicPr>
          <p:cNvPr id="1031" name="Picture 7"/>
          <p:cNvPicPr>
            <a:picLocks noChangeAspect="1" noChangeArrowheads="1"/>
          </p:cNvPicPr>
          <p:nvPr/>
        </p:nvPicPr>
        <p:blipFill>
          <a:blip r:embed="rId3" cstate="print"/>
          <a:srcRect/>
          <a:stretch>
            <a:fillRect/>
          </a:stretch>
        </p:blipFill>
        <p:spPr bwMode="auto">
          <a:xfrm>
            <a:off x="3059832" y="1484784"/>
            <a:ext cx="1019175" cy="514350"/>
          </a:xfrm>
          <a:prstGeom prst="rect">
            <a:avLst/>
          </a:prstGeom>
          <a:noFill/>
          <a:ln w="9525">
            <a:noFill/>
            <a:miter lim="800000"/>
            <a:headEnd/>
            <a:tailEnd/>
          </a:ln>
        </p:spPr>
      </p:pic>
      <p:pic>
        <p:nvPicPr>
          <p:cNvPr id="17" name="Picture 7"/>
          <p:cNvPicPr>
            <a:picLocks noChangeAspect="1" noChangeArrowheads="1"/>
          </p:cNvPicPr>
          <p:nvPr/>
        </p:nvPicPr>
        <p:blipFill>
          <a:blip r:embed="rId3" cstate="print"/>
          <a:srcRect/>
          <a:stretch>
            <a:fillRect/>
          </a:stretch>
        </p:blipFill>
        <p:spPr bwMode="auto">
          <a:xfrm>
            <a:off x="3203848" y="5517232"/>
            <a:ext cx="1019175" cy="514350"/>
          </a:xfrm>
          <a:prstGeom prst="rect">
            <a:avLst/>
          </a:prstGeom>
          <a:noFill/>
          <a:ln w="9525">
            <a:noFill/>
            <a:miter lim="800000"/>
            <a:headEnd/>
            <a:tailEnd/>
          </a:ln>
        </p:spPr>
      </p:pic>
      <p:pic>
        <p:nvPicPr>
          <p:cNvPr id="18" name="Picture 7"/>
          <p:cNvPicPr>
            <a:picLocks noChangeAspect="1" noChangeArrowheads="1"/>
          </p:cNvPicPr>
          <p:nvPr/>
        </p:nvPicPr>
        <p:blipFill>
          <a:blip r:embed="rId3" cstate="print"/>
          <a:srcRect/>
          <a:stretch>
            <a:fillRect/>
          </a:stretch>
        </p:blipFill>
        <p:spPr bwMode="auto">
          <a:xfrm>
            <a:off x="3707904" y="4941168"/>
            <a:ext cx="1019175" cy="514350"/>
          </a:xfrm>
          <a:prstGeom prst="rect">
            <a:avLst/>
          </a:prstGeom>
          <a:noFill/>
          <a:ln w="9525">
            <a:noFill/>
            <a:miter lim="800000"/>
            <a:headEnd/>
            <a:tailEnd/>
          </a:ln>
        </p:spPr>
      </p:pic>
      <p:pic>
        <p:nvPicPr>
          <p:cNvPr id="19" name="Picture 7"/>
          <p:cNvPicPr>
            <a:picLocks noChangeAspect="1" noChangeArrowheads="1"/>
          </p:cNvPicPr>
          <p:nvPr/>
        </p:nvPicPr>
        <p:blipFill>
          <a:blip r:embed="rId3" cstate="print"/>
          <a:srcRect/>
          <a:stretch>
            <a:fillRect/>
          </a:stretch>
        </p:blipFill>
        <p:spPr bwMode="auto">
          <a:xfrm>
            <a:off x="2627784" y="4509120"/>
            <a:ext cx="1019175" cy="514350"/>
          </a:xfrm>
          <a:prstGeom prst="rect">
            <a:avLst/>
          </a:prstGeom>
          <a:noFill/>
          <a:ln w="9525">
            <a:noFill/>
            <a:miter lim="800000"/>
            <a:headEnd/>
            <a:tailEnd/>
          </a:ln>
        </p:spPr>
      </p:pic>
      <p:pic>
        <p:nvPicPr>
          <p:cNvPr id="20" name="Picture 7"/>
          <p:cNvPicPr>
            <a:picLocks noChangeAspect="1" noChangeArrowheads="1"/>
          </p:cNvPicPr>
          <p:nvPr/>
        </p:nvPicPr>
        <p:blipFill>
          <a:blip r:embed="rId3" cstate="print"/>
          <a:srcRect/>
          <a:stretch>
            <a:fillRect/>
          </a:stretch>
        </p:blipFill>
        <p:spPr bwMode="auto">
          <a:xfrm>
            <a:off x="2843808" y="2564904"/>
            <a:ext cx="1019175" cy="514350"/>
          </a:xfrm>
          <a:prstGeom prst="rect">
            <a:avLst/>
          </a:prstGeom>
          <a:noFill/>
          <a:ln w="9525">
            <a:noFill/>
            <a:miter lim="800000"/>
            <a:headEnd/>
            <a:tailEnd/>
          </a:ln>
        </p:spPr>
      </p:pic>
      <p:pic>
        <p:nvPicPr>
          <p:cNvPr id="1032" name="Picture 8"/>
          <p:cNvPicPr>
            <a:picLocks noChangeAspect="1" noChangeArrowheads="1"/>
          </p:cNvPicPr>
          <p:nvPr/>
        </p:nvPicPr>
        <p:blipFill>
          <a:blip r:embed="rId4" cstate="print"/>
          <a:srcRect/>
          <a:stretch>
            <a:fillRect/>
          </a:stretch>
        </p:blipFill>
        <p:spPr bwMode="auto">
          <a:xfrm>
            <a:off x="2267744" y="4077072"/>
            <a:ext cx="981075" cy="495300"/>
          </a:xfrm>
          <a:prstGeom prst="rect">
            <a:avLst/>
          </a:prstGeom>
          <a:noFill/>
          <a:ln w="9525">
            <a:noFill/>
            <a:miter lim="800000"/>
            <a:headEnd/>
            <a:tailEnd/>
          </a:ln>
        </p:spPr>
      </p:pic>
      <p:pic>
        <p:nvPicPr>
          <p:cNvPr id="1033" name="Picture 9"/>
          <p:cNvPicPr>
            <a:picLocks noChangeAspect="1" noChangeArrowheads="1"/>
          </p:cNvPicPr>
          <p:nvPr/>
        </p:nvPicPr>
        <p:blipFill>
          <a:blip r:embed="rId4" cstate="print"/>
          <a:srcRect/>
          <a:stretch>
            <a:fillRect/>
          </a:stretch>
        </p:blipFill>
        <p:spPr bwMode="auto">
          <a:xfrm>
            <a:off x="2771800" y="3645024"/>
            <a:ext cx="981075" cy="495300"/>
          </a:xfrm>
          <a:prstGeom prst="rect">
            <a:avLst/>
          </a:prstGeom>
          <a:noFill/>
          <a:ln w="9525">
            <a:noFill/>
            <a:miter lim="800000"/>
            <a:headEnd/>
            <a:tailEnd/>
          </a:ln>
        </p:spPr>
      </p:pic>
      <p:pic>
        <p:nvPicPr>
          <p:cNvPr id="1034" name="Picture 10"/>
          <p:cNvPicPr>
            <a:picLocks noChangeAspect="1" noChangeArrowheads="1"/>
          </p:cNvPicPr>
          <p:nvPr/>
        </p:nvPicPr>
        <p:blipFill>
          <a:blip r:embed="rId4" cstate="print"/>
          <a:srcRect/>
          <a:stretch>
            <a:fillRect/>
          </a:stretch>
        </p:blipFill>
        <p:spPr bwMode="auto">
          <a:xfrm>
            <a:off x="1691680" y="3212976"/>
            <a:ext cx="981075" cy="495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031"/>
                                        </p:tgtEl>
                                        <p:attrNameLst>
                                          <p:attrName>style.visibility</p:attrName>
                                        </p:attrNameLst>
                                      </p:cBhvr>
                                      <p:to>
                                        <p:strVal val="visible"/>
                                      </p:to>
                                    </p:set>
                                    <p:anim calcmode="lin" valueType="num">
                                      <p:cBhvr additive="base">
                                        <p:cTn id="61" dur="500" fill="hold"/>
                                        <p:tgtEl>
                                          <p:spTgt spid="1031"/>
                                        </p:tgtEl>
                                        <p:attrNameLst>
                                          <p:attrName>ppt_x</p:attrName>
                                        </p:attrNameLst>
                                      </p:cBhvr>
                                      <p:tavLst>
                                        <p:tav tm="0">
                                          <p:val>
                                            <p:strVal val="#ppt_x"/>
                                          </p:val>
                                        </p:tav>
                                        <p:tav tm="100000">
                                          <p:val>
                                            <p:strVal val="#ppt_x"/>
                                          </p:val>
                                        </p:tav>
                                      </p:tavLst>
                                    </p:anim>
                                    <p:anim calcmode="lin" valueType="num">
                                      <p:cBhvr additive="base">
                                        <p:cTn id="62" dur="500" fill="hold"/>
                                        <p:tgtEl>
                                          <p:spTgt spid="103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030"/>
                                        </p:tgtEl>
                                        <p:attrNameLst>
                                          <p:attrName>style.visibility</p:attrName>
                                        </p:attrNameLst>
                                      </p:cBhvr>
                                      <p:to>
                                        <p:strVal val="visible"/>
                                      </p:to>
                                    </p:set>
                                    <p:anim calcmode="lin" valueType="num">
                                      <p:cBhvr additive="base">
                                        <p:cTn id="67" dur="500" fill="hold"/>
                                        <p:tgtEl>
                                          <p:spTgt spid="1030"/>
                                        </p:tgtEl>
                                        <p:attrNameLst>
                                          <p:attrName>ppt_x</p:attrName>
                                        </p:attrNameLst>
                                      </p:cBhvr>
                                      <p:tavLst>
                                        <p:tav tm="0">
                                          <p:val>
                                            <p:strVal val="#ppt_x"/>
                                          </p:val>
                                        </p:tav>
                                        <p:tav tm="100000">
                                          <p:val>
                                            <p:strVal val="#ppt_x"/>
                                          </p:val>
                                        </p:tav>
                                      </p:tavLst>
                                    </p:anim>
                                    <p:anim calcmode="lin" valueType="num">
                                      <p:cBhvr additive="base">
                                        <p:cTn id="6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034"/>
                                        </p:tgtEl>
                                        <p:attrNameLst>
                                          <p:attrName>style.visibility</p:attrName>
                                        </p:attrNameLst>
                                      </p:cBhvr>
                                      <p:to>
                                        <p:strVal val="visible"/>
                                      </p:to>
                                    </p:set>
                                    <p:anim calcmode="lin" valueType="num">
                                      <p:cBhvr additive="base">
                                        <p:cTn id="79" dur="500" fill="hold"/>
                                        <p:tgtEl>
                                          <p:spTgt spid="1034"/>
                                        </p:tgtEl>
                                        <p:attrNameLst>
                                          <p:attrName>ppt_x</p:attrName>
                                        </p:attrNameLst>
                                      </p:cBhvr>
                                      <p:tavLst>
                                        <p:tav tm="0">
                                          <p:val>
                                            <p:strVal val="#ppt_x"/>
                                          </p:val>
                                        </p:tav>
                                        <p:tav tm="100000">
                                          <p:val>
                                            <p:strVal val="#ppt_x"/>
                                          </p:val>
                                        </p:tav>
                                      </p:tavLst>
                                    </p:anim>
                                    <p:anim calcmode="lin" valueType="num">
                                      <p:cBhvr additive="base">
                                        <p:cTn id="80" dur="500" fill="hold"/>
                                        <p:tgtEl>
                                          <p:spTgt spid="103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033"/>
                                        </p:tgtEl>
                                        <p:attrNameLst>
                                          <p:attrName>style.visibility</p:attrName>
                                        </p:attrNameLst>
                                      </p:cBhvr>
                                      <p:to>
                                        <p:strVal val="visible"/>
                                      </p:to>
                                    </p:set>
                                    <p:anim calcmode="lin" valueType="num">
                                      <p:cBhvr additive="base">
                                        <p:cTn id="85" dur="500" fill="hold"/>
                                        <p:tgtEl>
                                          <p:spTgt spid="1033"/>
                                        </p:tgtEl>
                                        <p:attrNameLst>
                                          <p:attrName>ppt_x</p:attrName>
                                        </p:attrNameLst>
                                      </p:cBhvr>
                                      <p:tavLst>
                                        <p:tav tm="0">
                                          <p:val>
                                            <p:strVal val="#ppt_x"/>
                                          </p:val>
                                        </p:tav>
                                        <p:tav tm="100000">
                                          <p:val>
                                            <p:strVal val="#ppt_x"/>
                                          </p:val>
                                        </p:tav>
                                      </p:tavLst>
                                    </p:anim>
                                    <p:anim calcmode="lin" valueType="num">
                                      <p:cBhvr additive="base">
                                        <p:cTn id="86" dur="500" fill="hold"/>
                                        <p:tgtEl>
                                          <p:spTgt spid="103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1032"/>
                                        </p:tgtEl>
                                        <p:attrNameLst>
                                          <p:attrName>style.visibility</p:attrName>
                                        </p:attrNameLst>
                                      </p:cBhvr>
                                      <p:to>
                                        <p:strVal val="visible"/>
                                      </p:to>
                                    </p:set>
                                    <p:anim calcmode="lin" valueType="num">
                                      <p:cBhvr additive="base">
                                        <p:cTn id="91" dur="500" fill="hold"/>
                                        <p:tgtEl>
                                          <p:spTgt spid="1032"/>
                                        </p:tgtEl>
                                        <p:attrNameLst>
                                          <p:attrName>ppt_x</p:attrName>
                                        </p:attrNameLst>
                                      </p:cBhvr>
                                      <p:tavLst>
                                        <p:tav tm="0">
                                          <p:val>
                                            <p:strVal val="#ppt_x"/>
                                          </p:val>
                                        </p:tav>
                                        <p:tav tm="100000">
                                          <p:val>
                                            <p:strVal val="#ppt_x"/>
                                          </p:val>
                                        </p:tav>
                                      </p:tavLst>
                                    </p:anim>
                                    <p:anim calcmode="lin" valueType="num">
                                      <p:cBhvr additive="base">
                                        <p:cTn id="92" dur="500" fill="hold"/>
                                        <p:tgtEl>
                                          <p:spTgt spid="103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additive="base">
                                        <p:cTn id="103" dur="500" fill="hold"/>
                                        <p:tgtEl>
                                          <p:spTgt spid="18"/>
                                        </p:tgtEl>
                                        <p:attrNameLst>
                                          <p:attrName>ppt_x</p:attrName>
                                        </p:attrNameLst>
                                      </p:cBhvr>
                                      <p:tavLst>
                                        <p:tav tm="0">
                                          <p:val>
                                            <p:strVal val="#ppt_x"/>
                                          </p:val>
                                        </p:tav>
                                        <p:tav tm="100000">
                                          <p:val>
                                            <p:strVal val="#ppt_x"/>
                                          </p:val>
                                        </p:tav>
                                      </p:tavLst>
                                    </p:anim>
                                    <p:anim calcmode="lin" valueType="num">
                                      <p:cBhvr additive="base">
                                        <p:cTn id="10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17"/>
                                        </p:tgtEl>
                                        <p:attrNameLst>
                                          <p:attrName>style.visibility</p:attrName>
                                        </p:attrNameLst>
                                      </p:cBhvr>
                                      <p:to>
                                        <p:strVal val="visible"/>
                                      </p:to>
                                    </p:set>
                                    <p:anim calcmode="lin" valueType="num">
                                      <p:cBhvr additive="base">
                                        <p:cTn id="109" dur="500" fill="hold"/>
                                        <p:tgtEl>
                                          <p:spTgt spid="17"/>
                                        </p:tgtEl>
                                        <p:attrNameLst>
                                          <p:attrName>ppt_x</p:attrName>
                                        </p:attrNameLst>
                                      </p:cBhvr>
                                      <p:tavLst>
                                        <p:tav tm="0">
                                          <p:val>
                                            <p:strVal val="#ppt_x"/>
                                          </p:val>
                                        </p:tav>
                                        <p:tav tm="100000">
                                          <p:val>
                                            <p:strVal val="#ppt_x"/>
                                          </p:val>
                                        </p:tav>
                                      </p:tavLst>
                                    </p:anim>
                                    <p:anim calcmode="lin" valueType="num">
                                      <p:cBhvr additive="base">
                                        <p:cTn id="11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Drönare över 250 g - företag</a:t>
            </a:r>
            <a:endParaRPr lang="sv-SE" dirty="0"/>
          </a:p>
        </p:txBody>
      </p:sp>
      <p:sp>
        <p:nvSpPr>
          <p:cNvPr id="3" name="Platshållare för innehåll 2"/>
          <p:cNvSpPr>
            <a:spLocks noGrp="1"/>
          </p:cNvSpPr>
          <p:nvPr>
            <p:ph idx="1"/>
          </p:nvPr>
        </p:nvSpPr>
        <p:spPr/>
        <p:txBody>
          <a:bodyPr/>
          <a:lstStyle/>
          <a:p>
            <a:r>
              <a:rPr lang="sv-SE" dirty="0" smtClean="0"/>
              <a:t>Föraren ska ha fyllt 18 år och genomgått utbildning vid av myndigheten godkänd skola och erhållit ett </a:t>
            </a:r>
            <a:r>
              <a:rPr lang="sv-SE" dirty="0" err="1" smtClean="0"/>
              <a:t>Dronebevis</a:t>
            </a:r>
            <a:r>
              <a:rPr lang="sv-SE" dirty="0" smtClean="0"/>
              <a:t>.</a:t>
            </a:r>
          </a:p>
          <a:p>
            <a:r>
              <a:rPr lang="sv-SE" dirty="0" smtClean="0"/>
              <a:t>Max 120 m flyghöjd</a:t>
            </a:r>
          </a:p>
          <a:p>
            <a:r>
              <a:rPr lang="sv-SE" dirty="0" smtClean="0"/>
              <a:t>Anmälningsplikt till polisen minst 24 timmar före flygning om man ska flyga i tätbebyggt område.</a:t>
            </a:r>
          </a:p>
          <a:p>
            <a:r>
              <a:rPr lang="sv-SE" dirty="0" smtClean="0"/>
              <a:t>Krav på loggbok.</a:t>
            </a:r>
          </a:p>
          <a:p>
            <a:r>
              <a:rPr lang="sv-SE" dirty="0" smtClean="0"/>
              <a:t>Hänsyn ska tas till människor och djur</a:t>
            </a:r>
            <a:endParaRPr lang="sv-S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Svenska förslaget</a:t>
            </a:r>
            <a:endParaRPr lang="sv-SE" dirty="0"/>
          </a:p>
        </p:txBody>
      </p:sp>
      <p:sp>
        <p:nvSpPr>
          <p:cNvPr id="3" name="Platshållare för innehåll 2"/>
          <p:cNvSpPr>
            <a:spLocks noGrp="1"/>
          </p:cNvSpPr>
          <p:nvPr>
            <p:ph idx="1"/>
          </p:nvPr>
        </p:nvSpPr>
        <p:spPr/>
        <p:txBody>
          <a:bodyPr/>
          <a:lstStyle/>
          <a:p>
            <a:r>
              <a:rPr lang="sv-SE" dirty="0" smtClean="0"/>
              <a:t>Under hela flygningen ska det finnas ett horisontellt säkerhetsavstånd mellan det obemannade luftfartyget och människor, djur och egendom som inte hör till flygningen, så att ingen eller inget kan komma till skada. </a:t>
            </a:r>
            <a:endParaRPr lang="sv-SE" dirty="0" smtClean="0"/>
          </a:p>
          <a:p>
            <a:r>
              <a:rPr lang="sv-SE" dirty="0" smtClean="0"/>
              <a:t>Flygning </a:t>
            </a:r>
            <a:r>
              <a:rPr lang="sv-SE" dirty="0" smtClean="0"/>
              <a:t>ska ske på ett sådant sätt att störningar för människor och djur minimeras. </a:t>
            </a:r>
            <a:endParaRPr lang="sv-SE" dirty="0" smtClean="0"/>
          </a:p>
          <a:p>
            <a:r>
              <a:rPr lang="sv-SE" dirty="0" smtClean="0"/>
              <a:t> Flygning får inte ske på sådant avstånd eller på sådant sätt att det kan störa en pågående räddningsinsats. </a:t>
            </a:r>
            <a:endParaRPr lang="sv-S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3074" name="Picture 2"/>
          <p:cNvPicPr>
            <a:picLocks noGrp="1" noChangeAspect="1" noChangeArrowheads="1"/>
          </p:cNvPicPr>
          <p:nvPr>
            <p:ph idx="1"/>
          </p:nvPr>
        </p:nvPicPr>
        <p:blipFill>
          <a:blip r:embed="rId2" cstate="print"/>
          <a:srcRect/>
          <a:stretch>
            <a:fillRect/>
          </a:stretch>
        </p:blipFill>
        <p:spPr bwMode="auto">
          <a:xfrm>
            <a:off x="1" y="0"/>
            <a:ext cx="5724128" cy="4111252"/>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2619375" y="4038600"/>
            <a:ext cx="6524625"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4098" name="Picture 2"/>
          <p:cNvPicPr>
            <a:picLocks noGrp="1" noChangeAspect="1" noChangeArrowheads="1"/>
          </p:cNvPicPr>
          <p:nvPr>
            <p:ph idx="1"/>
          </p:nvPr>
        </p:nvPicPr>
        <p:blipFill>
          <a:blip r:embed="rId2" cstate="print"/>
          <a:srcRect/>
          <a:stretch>
            <a:fillRect/>
          </a:stretch>
        </p:blipFill>
        <p:spPr bwMode="auto">
          <a:xfrm>
            <a:off x="0" y="260649"/>
            <a:ext cx="9144000" cy="2246128"/>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1" y="2819758"/>
            <a:ext cx="9144001" cy="1689361"/>
          </a:xfrm>
          <a:prstGeom prst="rect">
            <a:avLst/>
          </a:prstGeom>
          <a:noFill/>
          <a:ln w="9525">
            <a:noFill/>
            <a:miter lim="800000"/>
            <a:headEnd/>
            <a:tailEnd/>
          </a:ln>
        </p:spPr>
      </p:pic>
      <p:pic>
        <p:nvPicPr>
          <p:cNvPr id="4100" name="Picture 4"/>
          <p:cNvPicPr>
            <a:picLocks noChangeAspect="1" noChangeArrowheads="1"/>
          </p:cNvPicPr>
          <p:nvPr/>
        </p:nvPicPr>
        <p:blipFill>
          <a:blip r:embed="rId4" cstate="print"/>
          <a:srcRect/>
          <a:stretch>
            <a:fillRect/>
          </a:stretch>
        </p:blipFill>
        <p:spPr bwMode="auto">
          <a:xfrm>
            <a:off x="0" y="4797152"/>
            <a:ext cx="9144000" cy="15168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5122" name="Picture 2"/>
          <p:cNvPicPr>
            <a:picLocks noGrp="1" noChangeAspect="1" noChangeArrowheads="1"/>
          </p:cNvPicPr>
          <p:nvPr>
            <p:ph idx="1"/>
          </p:nvPr>
        </p:nvPicPr>
        <p:blipFill>
          <a:blip r:embed="rId2" cstate="print"/>
          <a:srcRect/>
          <a:stretch>
            <a:fillRect/>
          </a:stretch>
        </p:blipFill>
        <p:spPr bwMode="auto">
          <a:xfrm>
            <a:off x="-28050" y="404664"/>
            <a:ext cx="9172050" cy="3491296"/>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0" y="3933056"/>
            <a:ext cx="9144000" cy="19733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öde">
  <a:themeElements>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öde">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öde">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2319</TotalTime>
  <Words>333</Words>
  <Application>Microsoft Office PowerPoint</Application>
  <PresentationFormat>Bildspel på skärmen (4:3)</PresentationFormat>
  <Paragraphs>33</Paragraphs>
  <Slides>12</Slides>
  <Notes>1</Notes>
  <HiddenSlides>0</HiddenSlides>
  <MMClips>0</MMClips>
  <ScaleCrop>false</ScaleCrop>
  <HeadingPairs>
    <vt:vector size="4" baseType="variant">
      <vt:variant>
        <vt:lpstr>Tema</vt:lpstr>
      </vt:variant>
      <vt:variant>
        <vt:i4>1</vt:i4>
      </vt:variant>
      <vt:variant>
        <vt:lpstr>Bildrubriker</vt:lpstr>
      </vt:variant>
      <vt:variant>
        <vt:i4>12</vt:i4>
      </vt:variant>
    </vt:vector>
  </HeadingPairs>
  <TitlesOfParts>
    <vt:vector size="13" baseType="lpstr">
      <vt:lpstr>Flöde</vt:lpstr>
      <vt:lpstr>Danska drönarregler</vt:lpstr>
      <vt:lpstr>Drönare under 250 g</vt:lpstr>
      <vt:lpstr>Drönare över 250 g</vt:lpstr>
      <vt:lpstr>Drönare över 250 g - privat</vt:lpstr>
      <vt:lpstr>Drönare över 250 g - företag</vt:lpstr>
      <vt:lpstr>Svenska förslaget</vt:lpstr>
      <vt:lpstr>Bild 7</vt:lpstr>
      <vt:lpstr>Bild 8</vt:lpstr>
      <vt:lpstr>Bild 9</vt:lpstr>
      <vt:lpstr>EASA NPA 2017-05</vt:lpstr>
      <vt:lpstr>Marcel Hircher</vt:lpstr>
      <vt:lpstr>Bild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Danska drönarregler</dc:title>
  <dc:creator>Anders Lundahl</dc:creator>
  <cp:lastModifiedBy>Anders Lundahl</cp:lastModifiedBy>
  <cp:revision>11</cp:revision>
  <dcterms:created xsi:type="dcterms:W3CDTF">2017-10-15T09:19:09Z</dcterms:created>
  <dcterms:modified xsi:type="dcterms:W3CDTF">2017-10-18T06:45:58Z</dcterms:modified>
</cp:coreProperties>
</file>