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3" r:id="rId10"/>
    <p:sldId id="264" r:id="rId11"/>
    <p:sldId id="261" r:id="rId12"/>
    <p:sldId id="260" r:id="rId13"/>
    <p:sldId id="262" r:id="rId14"/>
  </p:sldIdLst>
  <p:sldSz cx="9144000" cy="5143500" type="screen16x9"/>
  <p:notesSz cx="7099300" cy="10234613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0870" autoAdjust="0"/>
  </p:normalViewPr>
  <p:slideViewPr>
    <p:cSldViewPr snapToGrid="0">
      <p:cViewPr varScale="1">
        <p:scale>
          <a:sx n="100" d="100"/>
          <a:sy n="100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1BF866E-C6A6-4E1C-97B0-16C6E89C480F}" type="datetimeFigureOut">
              <a:rPr lang="sv-SE" smtClean="0"/>
              <a:t>2026-03-24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3E16DD1-F3E3-4CB6-A1C1-3DB53AB542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4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Cirka 5 NM räckvidd</a:t>
            </a:r>
          </a:p>
          <a:p>
            <a:r>
              <a:rPr lang="sv-SE" dirty="0"/>
              <a:t>Inte tvingande (men ett sätt att göra sig synlig i U-spaceluftrum)</a:t>
            </a:r>
          </a:p>
          <a:p>
            <a:r>
              <a:rPr lang="sv-SE" dirty="0"/>
              <a:t>Kan vara installerad utrustning, men även portabla system (iPad, smartphone)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16DD1-F3E3-4CB6-A1C1-3DB53AB542A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52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ADS-B och Transponder Mode S kommer inte gå att uppgradera med ADS-L i den närmsta tiden.</a:t>
            </a:r>
          </a:p>
          <a:p>
            <a:endParaRPr lang="sv-SE" dirty="0"/>
          </a:p>
          <a:p>
            <a:r>
              <a:rPr lang="sv-SE" dirty="0"/>
              <a:t>ADS-L sänder </a:t>
            </a:r>
            <a:r>
              <a:rPr lang="sv-SE" dirty="0" err="1"/>
              <a:t>aircraft</a:t>
            </a:r>
            <a:r>
              <a:rPr lang="sv-SE" dirty="0"/>
              <a:t> id, position, GNSS-höjd (men inte barometrisk)</a:t>
            </a:r>
          </a:p>
          <a:p>
            <a:endParaRPr lang="sv-SE" dirty="0"/>
          </a:p>
          <a:p>
            <a:r>
              <a:rPr lang="sv-SE" dirty="0"/>
              <a:t>ADS-B vs Transponder Mode S? Enkelt beskrivet: ADS-B sänder ut data varje sekund, transponder svarar på fråga från radar</a:t>
            </a:r>
          </a:p>
          <a:p>
            <a:endParaRPr lang="sv-SE" dirty="0"/>
          </a:p>
          <a:p>
            <a:r>
              <a:rPr lang="sv-SE" dirty="0"/>
              <a:t>Krav på ADS-B och Transponder Mode S för IFR (genomförandeförordning (EU) nr 1207/2011 </a:t>
            </a: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om krav på övervakningens prestanda och driftskompatibilitet för det gemensamma europeiska luftrummet)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16DD1-F3E3-4CB6-A1C1-3DB53AB542A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77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är vad EASA säger om syfte med iConspicuity.</a:t>
            </a:r>
          </a:p>
          <a:p>
            <a:r>
              <a:rPr lang="sv-SE" dirty="0"/>
              <a:t>Finns säkert fler aspekter.</a:t>
            </a:r>
          </a:p>
          <a:p>
            <a:r>
              <a:rPr lang="sv-SE" dirty="0"/>
              <a:t>Några av dem undrar jag hur det är tänkt att ge just de fördelarna?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16DD1-F3E3-4CB6-A1C1-3DB53AB542A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57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skrift från EASA nämner enbart GA, men</a:t>
            </a:r>
          </a:p>
          <a:p>
            <a:r>
              <a:rPr lang="sv-SE" dirty="0"/>
              <a:t>Man påtalar också att många mindre luftfartyg saknar ADS-B</a:t>
            </a:r>
          </a:p>
          <a:p>
            <a:endParaRPr lang="sv-SE" dirty="0"/>
          </a:p>
          <a:p>
            <a:r>
              <a:rPr lang="sv-SE" dirty="0"/>
              <a:t>Och så länge ADS-B eller Transponder Mode S inte tar in ADS-L-data… borde vara en </a:t>
            </a:r>
            <a:r>
              <a:rPr lang="sv-SE" dirty="0" err="1"/>
              <a:t>win-win</a:t>
            </a:r>
            <a:r>
              <a:rPr lang="sv-SE" dirty="0"/>
              <a:t> att tillåta användning för alla.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16DD1-F3E3-4CB6-A1C1-3DB53AB542A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8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155A76-F5AB-14A0-6AF2-80E17C05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17E6D1-E148-061B-3737-4F7BD31A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1332000"/>
            <a:ext cx="7776000" cy="8640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4CA0E0-EB2E-95CC-571E-DF4003B2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2268000"/>
            <a:ext cx="77760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8EE3F-7B1F-36AA-6AC8-EF82AE3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0" y="3672000"/>
            <a:ext cx="7776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498925-6BEF-7558-AA2C-03F5CD96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7070AE-ADD4-42E8-A4BF-3BF9CDDC8D26}" type="datetimeFigureOut">
              <a:rPr lang="sv-SE" smtClean="0"/>
              <a:pPr/>
              <a:t>2026-03-23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59311-7BEF-3229-C4E5-42F63244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ED373-CB5A-46DE-A846-ABBA503922E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Transportstyrelsens logotyp.">
            <a:extLst>
              <a:ext uri="{FF2B5EF4-FFF2-40B4-BE49-F238E27FC236}">
                <a16:creationId xmlns:a16="http://schemas.microsoft.com/office/drawing/2014/main" id="{E9BD8582-6ABD-96FB-1D7E-9D1F18F78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882F9-874F-0805-9602-DF7311A0E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9CC423-0201-EAEE-44B1-CF15C2D2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6706DC-AB46-627E-ABAC-32CBB0F2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CB7ADD-3151-6100-8675-4BE0818D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5851A0-723D-B62A-8D1D-3B86EBC0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92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155A76-F5AB-14A0-6AF2-80E17C05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17E6D1-E148-061B-3737-4F7BD31A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1332000"/>
            <a:ext cx="7776000" cy="8640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4CA0E0-EB2E-95CC-571E-DF4003B2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2268000"/>
            <a:ext cx="77760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8EE3F-7B1F-36AA-6AC8-EF82AE3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0" y="3672000"/>
            <a:ext cx="7776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498925-6BEF-7558-AA2C-03F5CD96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7070AE-ADD4-42E8-A4BF-3BF9CDDC8D26}" type="datetimeFigureOut">
              <a:rPr lang="sv-SE" smtClean="0"/>
              <a:pPr/>
              <a:t>2026-03-23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59311-7BEF-3229-C4E5-42F63244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ED373-CB5A-46DE-A846-ABBA503922E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Transportstyrelsens logotyp.">
            <a:extLst>
              <a:ext uri="{FF2B5EF4-FFF2-40B4-BE49-F238E27FC236}">
                <a16:creationId xmlns:a16="http://schemas.microsoft.com/office/drawing/2014/main" id="{A4C6CEF5-5EC9-B5AA-D7B0-05242C437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155A76-F5AB-14A0-6AF2-80E17C05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17E6D1-E148-061B-3737-4F7BD31A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1332000"/>
            <a:ext cx="7776000" cy="8640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4CA0E0-EB2E-95CC-571E-DF4003B2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2268000"/>
            <a:ext cx="77760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8EE3F-7B1F-36AA-6AC8-EF82AE3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0" y="3672000"/>
            <a:ext cx="7776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498925-6BEF-7558-AA2C-03F5CD96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7070AE-ADD4-42E8-A4BF-3BF9CDDC8D26}" type="datetimeFigureOut">
              <a:rPr lang="sv-SE" smtClean="0"/>
              <a:pPr/>
              <a:t>2026-03-23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59311-7BEF-3229-C4E5-42F63244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ED373-CB5A-46DE-A846-ABBA503922E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Transportstyrelsens logotyp.">
            <a:extLst>
              <a:ext uri="{FF2B5EF4-FFF2-40B4-BE49-F238E27FC236}">
                <a16:creationId xmlns:a16="http://schemas.microsoft.com/office/drawing/2014/main" id="{52C4E892-135F-4BA3-1D9B-AEABD1540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5B68AA-03CB-EF74-311B-D2224C25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D38446-378F-2076-4F0D-733C55E9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616745-F8E5-84A7-9FB0-D718C056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39F893-AEA4-02C4-62D0-F139150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5B68AA-03CB-EF74-311B-D2224C25B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D38446-378F-2076-4F0D-733C55E9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74637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616745-F8E5-84A7-9FB0-D718C056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39F893-AEA4-02C4-62D0-F139150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69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92954-9ABA-21DD-82A7-3408EECB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94059F-2844-02DA-28E4-6F3B692C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0" y="1188000"/>
            <a:ext cx="3996000" cy="30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35CAD0-2B93-37FF-9DF4-5CBC09DCF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0" y="1188000"/>
            <a:ext cx="3996000" cy="30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6218C-A873-E754-258E-02D4B5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04CC0F-68B9-2441-E937-21CFB3E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7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3ED48-9049-9CAD-78DD-58B9B0EF5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540000"/>
            <a:ext cx="8118000" cy="558000"/>
          </a:xfrm>
        </p:spPr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1DD0B2-FFF6-FC84-0D8D-39B885841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188000"/>
            <a:ext cx="3996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för att ändra 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155F37-699E-8094-B594-EA713614E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620000"/>
            <a:ext cx="3996000" cy="2664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F932FA-C688-ABEB-9B64-01B13590BA0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1188000"/>
            <a:ext cx="3996000" cy="36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för att ändra format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BC5265-AA80-9ADC-32FC-DDEA46CD1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000" y="1620000"/>
            <a:ext cx="3996000" cy="2664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3BF8E9B-7D62-866D-66A8-491B191D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C196F2F-724D-D02E-DF2C-73CCB0C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4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92954-9ABA-21DD-82A7-3408EECB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7D0A37-1157-A392-2B6F-F5499423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88" y="1187450"/>
            <a:ext cx="2574000" cy="3096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274637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35CAD0-2B93-37FF-9DF4-5CBC09DCF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4000" y="1188000"/>
            <a:ext cx="5436000" cy="309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6218C-A873-E754-258E-02D4B5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04CC0F-68B9-2441-E937-21CFB3E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3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319C4CD-EAE5-03AB-C011-141B817F49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000" y="540000"/>
            <a:ext cx="8118000" cy="30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192954-9ABA-21DD-82A7-3408EECB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3600000"/>
            <a:ext cx="8118000" cy="36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7D0A37-1157-A392-2B6F-F5499423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88" y="3960000"/>
            <a:ext cx="8118000" cy="360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274637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6218C-A873-E754-258E-02D4B5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04CC0F-68B9-2441-E937-21CFB3E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1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92954-9ABA-21DD-82A7-3408EECB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540000"/>
            <a:ext cx="2574000" cy="55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7D0A37-1157-A392-2B6F-F5499423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88" y="1187450"/>
            <a:ext cx="2574000" cy="3096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274637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55D2AC00-6D60-5786-5FC7-11D6EEDC23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4000" y="539999"/>
            <a:ext cx="5436000" cy="374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6218C-A873-E754-258E-02D4B5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04CC0F-68B9-2441-E937-21CFB3E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75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92954-9ABA-21DD-82A7-3408EECB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540000"/>
            <a:ext cx="2574000" cy="55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7D0A37-1157-A392-2B6F-F5499423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88" y="1187450"/>
            <a:ext cx="2574000" cy="3096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274637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35CAD0-2B93-37FF-9DF4-5CBC09DCF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4000" y="540000"/>
            <a:ext cx="5436000" cy="374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6218C-A873-E754-258E-02D4B5E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0AE-ADD4-42E8-A4BF-3BF9CDDC8D26}" type="datetimeFigureOut">
              <a:rPr lang="sv-SE" smtClean="0"/>
              <a:t>2026-03-23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04CC0F-68B9-2441-E937-21CFB3E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D373-CB5A-46DE-A846-ABBA503922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15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44C4A1C-4CDF-6FF1-680F-5F5233BB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40000"/>
            <a:ext cx="8118000" cy="5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6DA121-4686-A491-E44F-76EAA80D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1188000"/>
            <a:ext cx="8118000" cy="3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74AA68-D6F3-7601-CEC1-D2D5A0D5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00" y="4680000"/>
            <a:ext cx="216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67070AE-ADD4-42E8-A4BF-3BF9CDDC8D26}" type="datetimeFigureOut">
              <a:rPr lang="sv-SE" smtClean="0"/>
              <a:pPr/>
              <a:t>2026-03-23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5B035F-D1F2-47A7-F021-ED0B3F6C3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24000" y="4680000"/>
            <a:ext cx="1296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91ED373-CB5A-46DE-A846-ABBA503922E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13" descr="Transportstyrelsens logotyp.">
            <a:extLst>
              <a:ext uri="{FF2B5EF4-FFF2-40B4-BE49-F238E27FC236}">
                <a16:creationId xmlns:a16="http://schemas.microsoft.com/office/drawing/2014/main" id="{E141C2B6-3DC7-62C1-9CD0-5D3F3F6E80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3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63" r:id="rId6"/>
    <p:sldLayoutId id="2147483664" r:id="rId7"/>
    <p:sldLayoutId id="2147483665" r:id="rId8"/>
    <p:sldLayoutId id="2147483666" r:id="rId9"/>
    <p:sldLayoutId id="2147483654" r:id="rId10"/>
    <p:sldLayoutId id="2147483655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22300" indent="-347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2349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169988" indent="-2746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427163" indent="-2571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a.europa.eu/en/newsroom-and-events/press-releases/easa-launches-new-initiatives-prevent-mid-air-collisions-gener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en/the-agency/faqs/automatic-dependent-surveillance-light-ads-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community/topics/iconspicuity-solutions-general-aviation" TargetMode="External"/><Relationship Id="rId2" Type="http://schemas.openxmlformats.org/officeDocument/2006/relationships/hyperlink" Target="https://www.easa.europa.eu/community/rotorcraft?page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B35F49-5640-6D8E-D19F-2799B3453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iConspicuity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9B9C42-C857-6803-DB67-BFCFF66BE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Flygsäkerhetsforum helikopter</a:t>
            </a:r>
          </a:p>
          <a:p>
            <a:r>
              <a:rPr lang="sv-SE" dirty="0"/>
              <a:t>2026-03-25</a:t>
            </a:r>
          </a:p>
          <a:p>
            <a:r>
              <a:rPr lang="sv-SE" sz="1600" dirty="0"/>
              <a:t>Christian Lofur</a:t>
            </a:r>
          </a:p>
          <a:p>
            <a:r>
              <a:rPr lang="sv-SE" sz="1600" dirty="0"/>
              <a:t>Sektionen för helikopter och allmänflyg</a:t>
            </a:r>
          </a:p>
        </p:txBody>
      </p:sp>
    </p:spTree>
    <p:extLst>
      <p:ext uri="{BB962C8B-B14F-4D97-AF65-F5344CB8AC3E}">
        <p14:creationId xmlns:p14="http://schemas.microsoft.com/office/powerpoint/2010/main" val="40569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B0F89-B64E-FEB9-AF27-6CEDC1F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Elektronisk synbarhet?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52ED2E-3EFE-3DC9-E569-661006D0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under FL195 ska ha någon utrustning ombord (steg 1, myndigheterna står bakom detta)</a:t>
            </a:r>
          </a:p>
          <a:p>
            <a:r>
              <a:rPr lang="sv-SE" dirty="0"/>
              <a:t>Även operatören ska sedan kunna deklarera (jag har utrustning x ombord)</a:t>
            </a:r>
          </a:p>
          <a:p>
            <a:r>
              <a:rPr lang="sv-SE" dirty="0"/>
              <a:t>Planeras inga ändringar i 923 eller 965</a:t>
            </a:r>
          </a:p>
        </p:txBody>
      </p:sp>
    </p:spTree>
    <p:extLst>
      <p:ext uri="{BB962C8B-B14F-4D97-AF65-F5344CB8AC3E}">
        <p14:creationId xmlns:p14="http://schemas.microsoft.com/office/powerpoint/2010/main" val="28157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29014-7CCC-641E-1D32-2628188E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Transportstyrelsen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54DE06-1CCD-E8D8-9204-85AAD087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grunden positiva till systemet</a:t>
            </a:r>
          </a:p>
          <a:p>
            <a:r>
              <a:rPr lang="sv-SE" dirty="0"/>
              <a:t>Kvarstår arbete innan vi kan deklarera att vi står bakom detta</a:t>
            </a:r>
          </a:p>
        </p:txBody>
      </p:sp>
    </p:spTree>
    <p:extLst>
      <p:ext uri="{BB962C8B-B14F-4D97-AF65-F5344CB8AC3E}">
        <p14:creationId xmlns:p14="http://schemas.microsoft.com/office/powerpoint/2010/main" val="42262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D6898-4FF4-EAF4-B7C2-91163492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EASA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BF90EE-1F36-114A-8DF2-072298A3F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Trycker på att medlemsländerna ska deklarera att de står bakom</a:t>
            </a:r>
          </a:p>
          <a:p>
            <a:pPr lvl="1"/>
            <a:r>
              <a:rPr lang="sv-SE" dirty="0">
                <a:hlinkClick r:id="rId2"/>
              </a:rPr>
              <a:t>Artikel med lite bakgrundsinformation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9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98816-4067-58AF-CE1C-9BCD8687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ADS-L?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522000-6194-CB41-8CA9-4ECB596C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Icke certifierad</a:t>
            </a:r>
          </a:p>
          <a:p>
            <a:r>
              <a:rPr lang="sv-SE" dirty="0"/>
              <a:t>Lägre kostnad än ADS-B</a:t>
            </a:r>
          </a:p>
          <a:p>
            <a:r>
              <a:rPr lang="sv-SE" dirty="0"/>
              <a:t>Lägre uteffekt (kortare räckvidd)</a:t>
            </a:r>
          </a:p>
        </p:txBody>
      </p:sp>
    </p:spTree>
    <p:extLst>
      <p:ext uri="{BB962C8B-B14F-4D97-AF65-F5344CB8AC3E}">
        <p14:creationId xmlns:p14="http://schemas.microsoft.com/office/powerpoint/2010/main" val="4276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F4241-E419-8612-FDFA-EECA2F7C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ADS-B vs ADS-L i systemet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2AE020-42BD-2C2F-D356-31DE1869E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Inte fullt kompatibelt</a:t>
            </a:r>
          </a:p>
          <a:p>
            <a:r>
              <a:rPr lang="sv-SE" dirty="0"/>
              <a:t>Marknaden kommer ta fram lösningar</a:t>
            </a:r>
          </a:p>
          <a:p>
            <a:r>
              <a:rPr lang="sv-SE" dirty="0">
                <a:hlinkClick r:id="rId3"/>
              </a:rPr>
              <a:t>FAQ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43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022E0-AF86-60AC-79A7-5B46D757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iConspicuity uppnå?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4458F8-E4D8-3B54-E77C-394BF7E9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Equipage by Electronic Conspicuity Devices: (GA)</a:t>
            </a:r>
          </a:p>
          <a:p>
            <a:r>
              <a:rPr lang="en-US" dirty="0"/>
              <a:t>Lower Risk of Airborne Collisions:</a:t>
            </a:r>
          </a:p>
          <a:p>
            <a:r>
              <a:rPr lang="sv-SE" dirty="0" err="1"/>
              <a:t>Improved</a:t>
            </a:r>
            <a:r>
              <a:rPr lang="sv-SE" dirty="0"/>
              <a:t> Access to </a:t>
            </a:r>
            <a:r>
              <a:rPr lang="sv-SE" dirty="0" err="1"/>
              <a:t>Airspace</a:t>
            </a:r>
            <a:r>
              <a:rPr lang="sv-SE" dirty="0"/>
              <a:t>:</a:t>
            </a:r>
            <a:r>
              <a:rPr lang="en-US" dirty="0"/>
              <a:t> (</a:t>
            </a:r>
            <a:r>
              <a:rPr lang="en-US" dirty="0" err="1"/>
              <a:t>luftrumsdesign</a:t>
            </a:r>
            <a:r>
              <a:rPr lang="en-US" dirty="0"/>
              <a:t>)</a:t>
            </a:r>
          </a:p>
          <a:p>
            <a:r>
              <a:rPr lang="sv-SE" dirty="0" err="1"/>
              <a:t>Comprehensive</a:t>
            </a:r>
            <a:r>
              <a:rPr lang="sv-SE" dirty="0"/>
              <a:t> Exposure Data: </a:t>
            </a:r>
            <a:r>
              <a:rPr lang="en-US" dirty="0"/>
              <a:t>(</a:t>
            </a:r>
            <a:r>
              <a:rPr lang="en-US" dirty="0" err="1"/>
              <a:t>lära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GA’s </a:t>
            </a:r>
            <a:r>
              <a:rPr lang="en-US" dirty="0" err="1"/>
              <a:t>rörelsemönster</a:t>
            </a:r>
            <a:r>
              <a:rPr lang="en-US" dirty="0"/>
              <a:t>)</a:t>
            </a:r>
          </a:p>
          <a:p>
            <a:r>
              <a:rPr lang="sv-SE" dirty="0"/>
              <a:t>Faster </a:t>
            </a:r>
            <a:r>
              <a:rPr lang="sv-SE" dirty="0" err="1"/>
              <a:t>Response</a:t>
            </a:r>
            <a:r>
              <a:rPr lang="sv-SE" dirty="0"/>
              <a:t> to </a:t>
            </a:r>
            <a:r>
              <a:rPr lang="sv-SE" dirty="0" err="1"/>
              <a:t>Emergencies</a:t>
            </a:r>
            <a:r>
              <a:rPr lang="sv-SE" dirty="0"/>
              <a:t>:</a:t>
            </a:r>
            <a:endParaRPr lang="en-US" dirty="0"/>
          </a:p>
          <a:p>
            <a:r>
              <a:rPr lang="en-US" dirty="0"/>
              <a:t>Near Real-Time Analysis of Incidents: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42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D0BBAD-10AD-968B-461C-F1F0014D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informationen användas till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EB42BC-D0D9-A893-F9FE-2E1CEAD6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Ur vårt perspektiv främst främja flygsäkerheten</a:t>
            </a:r>
          </a:p>
          <a:p>
            <a:r>
              <a:rPr lang="sv-SE" i="1" dirty="0"/>
              <a:t>Presentation från mässan</a:t>
            </a:r>
          </a:p>
          <a:p>
            <a:pPr lvl="1"/>
            <a:r>
              <a:rPr lang="sv-SE" i="1" dirty="0">
                <a:hlinkClick r:id="rId2"/>
              </a:rPr>
              <a:t>EASA Community </a:t>
            </a:r>
            <a:r>
              <a:rPr lang="sv-SE" i="1" dirty="0" err="1">
                <a:hlinkClick r:id="rId2"/>
              </a:rPr>
              <a:t>Network</a:t>
            </a:r>
            <a:r>
              <a:rPr lang="sv-SE" i="1" dirty="0">
                <a:hlinkClick r:id="rId2"/>
              </a:rPr>
              <a:t> – </a:t>
            </a:r>
            <a:r>
              <a:rPr lang="sv-SE" i="1" dirty="0" err="1">
                <a:hlinkClick r:id="rId2"/>
              </a:rPr>
              <a:t>Rotorcraft</a:t>
            </a:r>
            <a:endParaRPr lang="sv-SE" i="1" dirty="0"/>
          </a:p>
          <a:p>
            <a:pPr lvl="1"/>
            <a:r>
              <a:rPr lang="sv-SE" i="1" dirty="0">
                <a:hlinkClick r:id="rId3"/>
              </a:rPr>
              <a:t>iConspicuity, artikel för GA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6107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8A71B-EAC6-DF95-4A54-5C1C3F14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 så länge motstridigt från EASA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968619-B18B-41E9-71D7-6032EF3F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arbetar på att räta ut frågetecken</a:t>
            </a:r>
          </a:p>
          <a:p>
            <a:r>
              <a:rPr lang="sv-SE" dirty="0"/>
              <a:t>Oklart om </a:t>
            </a:r>
            <a:r>
              <a:rPr lang="sv-SE" dirty="0" err="1"/>
              <a:t>appen</a:t>
            </a:r>
            <a:r>
              <a:rPr lang="sv-SE" dirty="0"/>
              <a:t> får användas i kommersiell verksamhet</a:t>
            </a:r>
          </a:p>
        </p:txBody>
      </p:sp>
    </p:spTree>
    <p:extLst>
      <p:ext uri="{BB962C8B-B14F-4D97-AF65-F5344CB8AC3E}">
        <p14:creationId xmlns:p14="http://schemas.microsoft.com/office/powerpoint/2010/main" val="14742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ransportstyrelse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mall.potx" id="{B5CAC6FE-59B9-46F7-99A8-47DFE519BCDF}" vid="{C92E080D-C80A-4A06-907E-F8C6E7DD07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007661211947941A2DCB77E6AF30" ma:contentTypeVersion="23" ma:contentTypeDescription="Skapa ett nytt dokument." ma:contentTypeScope="" ma:versionID="305404366c3b51ccf1b2356fc6386fcd">
  <xsd:schema xmlns:xsd="http://www.w3.org/2001/XMLSchema" xmlns:xs="http://www.w3.org/2001/XMLSchema" xmlns:p="http://schemas.microsoft.com/office/2006/metadata/properties" xmlns:ns1="647ea66a-77ce-420e-a008-8c4d01cfa926" xmlns:ns3="3eb5d5e7-fed5-4d79-a60b-99b6f23d976a" targetNamespace="http://schemas.microsoft.com/office/2006/metadata/properties" ma:root="true" ma:fieldsID="3081a9c03f95ade3d1707e479ed9646d" ns1:_="" ns3:_="">
    <xsd:import namespace="647ea66a-77ce-420e-a008-8c4d01cfa926"/>
    <xsd:import namespace="3eb5d5e7-fed5-4d79-a60b-99b6f23d976a"/>
    <xsd:element name="properties">
      <xsd:complexType>
        <xsd:sequence>
          <xsd:element name="documentManagement">
            <xsd:complexType>
              <xsd:all>
                <xsd:element ref="ns1:Mallnummer"/>
                <xsd:element ref="ns1:Beskrivning" minOccurs="0"/>
                <xsd:element ref="ns1:_x00c4_gare" minOccurs="0"/>
                <xsd:element ref="ns1:Grundmall" minOccurs="0"/>
                <xsd:element ref="ns1:Publicerad_x0020_av" minOccurs="0"/>
                <xsd:element ref="ns1:Spr_x00e5_k" minOccurs="0"/>
                <xsd:element ref="ns1:Best_x00e4_llare" minOccurs="0"/>
                <xsd:element ref="ns1:Spr_x00e5_kgranskad" minOccurs="0"/>
                <xsd:element ref="ns3:SharedWithUsers" minOccurs="0"/>
                <xsd:element ref="ns1:k83cdd562104425d8b421d9e7a2f3fa7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ea66a-77ce-420e-a008-8c4d01cfa926" elementFormDefault="qualified">
    <xsd:import namespace="http://schemas.microsoft.com/office/2006/documentManagement/types"/>
    <xsd:import namespace="http://schemas.microsoft.com/office/infopath/2007/PartnerControls"/>
    <xsd:element name="Mallnummer" ma:index="0" ma:displayName="Mallnummer" ma:description="Anger vilket mall- eller blankettnummer filen har. Beteckningen utgår ifrån vilken grundmall som har använts och sedan ett löpnummer. Beteckningen skrivs TS15XX" ma:internalName="Mallnummer" ma:readOnly="false">
      <xsd:simpleType>
        <xsd:restriction base="dms:Text">
          <xsd:maxLength value="255"/>
        </xsd:restriction>
      </xsd:simpleType>
    </xsd:element>
    <xsd:element name="Beskrivning" ma:index="3" nillable="true" ma:displayName="Beskrivning" ma:internalName="Beskrivning" ma:readOnly="false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Välj avdelning som är ägare av innehållet. Ansvarar för innehåll och förändringar." ma:format="Dropdown" ma:internalName="_x00c4_gare" ma:readOnly="false">
      <xsd:simpleType>
        <xsd:restriction base="dms:Choice">
          <xsd:enumeration value="(Ej angivet)"/>
          <xsd:enumeration value="Juridik"/>
          <xsd:enumeration value="Ekonomi"/>
          <xsd:enumeration value="Fordonsinformation"/>
          <xsd:enumeration value="It"/>
          <xsd:enumeration value="Kommunikation"/>
          <xsd:enumeration value="Personal"/>
          <xsd:enumeration value="Sjö och luft"/>
          <xsd:enumeration value="Strategisk utveckling och förvaltning"/>
          <xsd:enumeration value="Väg och järnväg"/>
          <xsd:enumeration value="Körkort"/>
          <xsd:enumeration value="Säkerhets- och beredskapskansli"/>
          <xsd:enumeration value="Gemensamma funktioner"/>
        </xsd:restriction>
      </xsd:simpleType>
    </xsd:element>
    <xsd:element name="Grundmall" ma:index="5" nillable="true" ma:displayName="Grundmall" ma:default="(Ej angivet)" ma:description="Ange vilken av uniForms grundmallar som har använts för att skapa mallen eller blanketten" ma:format="Dropdown" ma:internalName="Grundmall" ma:readOnly="false">
      <xsd:simpleType>
        <xsd:restriction base="dms:Choice">
          <xsd:enumeration value="(Ej angivet)"/>
          <xsd:enumeration value="Normal (TS0000)"/>
          <xsd:enumeration value="Brev 1 (utan personliga uppgifter) (TS1500)"/>
          <xsd:enumeration value="Brev 2 (med personliga uppgifter (TS1000)"/>
          <xsd:enumeration value="Worddokument med logotyp (TS2000)"/>
          <xsd:enumeration value="Liggande dokument med logotyp (TS2200L)"/>
          <xsd:enumeration value="PM (TS2500)"/>
          <xsd:enumeration value="Projekt (TS4700)"/>
          <xsd:enumeration value="Telefax (TS3000)"/>
          <xsd:enumeration value="Protokoll (TS3200)"/>
          <xsd:enumeration value="Styrande dokument (TS4000)"/>
          <xsd:enumeration value="Styrande dokument med mottagare (TS4500)"/>
          <xsd:enumeration value="Stödjande dokument (TS4300)"/>
          <xsd:enumeration value="Rapport (TS5000)"/>
          <xsd:enumeration value="Rapport engelsk (TS5000E)"/>
          <xsd:enumeration value="Blankett (TS7000)"/>
          <xsd:enumeration value="Liggande blankett (TS7500)"/>
          <xsd:enumeration value="PowerPoint (TS9000)"/>
          <xsd:enumeration value="PowerPoint engelsk (TS9000E)"/>
          <xsd:enumeration value="PowerPoint stående (TS9300)"/>
          <xsd:enumeration value="PowerPoint engelsk stående (TS9300E)"/>
          <xsd:enumeration value="Excel stående (TS9100)"/>
          <xsd:enumeration value="Excel liggande (TS9200)"/>
          <xsd:enumeration value="Specialmall"/>
          <xsd:enumeration value="Certifikatmall"/>
          <xsd:enumeration value="Grundmall"/>
          <xsd:enumeration value="Avtalsmall (TS2700)"/>
        </xsd:restriction>
      </xsd:simpleType>
    </xsd:element>
    <xsd:element name="Publicerad_x0020_av" ma:index="6" nillable="true" ma:displayName="Publicerad av" ma:description="Välj i rullistan vem som har publicerat mallen. Den som har kontrollerat att mallen eller blanketten uppfyller TS krav på enhetlig dokumentprofil." ma:format="Dropdown" ma:internalName="Publicerad_x0020_av" ma:readOnly="false">
      <xsd:simpleType>
        <xsd:restriction base="dms:Choice">
          <xsd:enumeration value="(Ej angivet)"/>
          <xsd:enumeration value="Bahri Lindström"/>
          <xsd:enumeration value="Pia Karlsson"/>
          <xsd:enumeration value="Eva Hintz Nilsson"/>
          <xsd:enumeration value="Evelina Källholm"/>
          <xsd:enumeration value="Andreas Wallqvist"/>
          <xsd:enumeration value="Maria Öhman"/>
          <xsd:enumeration value="Joakim Pääjärvi"/>
          <xsd:enumeration value="Marvin Jacobson"/>
          <xsd:enumeration value="Karolina Westerlund"/>
          <xsd:enumeration value="Amanda Duarte Axelsson"/>
          <xsd:enumeration value="Therese Offermo"/>
        </xsd:restriction>
      </xsd:simpleType>
    </xsd:element>
    <xsd:element name="Spr_x00e5_k" ma:index="7" nillable="true" ma:displayName="Språk" ma:default="Svenska" ma:description="Ange språk. Mallar får endast vara på ett språk." ma:format="Dropdown" ma:internalName="Spr_x00e5_k" ma:readOnly="false">
      <xsd:simpleType>
        <xsd:restriction base="dms:Choice">
          <xsd:enumeration value="Svenska"/>
          <xsd:enumeration value="Engelska"/>
        </xsd:restriction>
      </xsd:simpleType>
    </xsd:element>
    <xsd:element name="Best_x00e4_llare" ma:index="8" nillable="true" ma:displayName="Beställare" ma:description="Välj vem som är beställare av mallen. Beställaren är ansvarig för informationsinnehållet.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r_x00e5_kgranskad" ma:index="9" nillable="true" ma:displayName="Språkgranskad" ma:default="(Ej angivet)" ma:description="Ange om mallen är språkgranskad" ma:format="Dropdown" ma:internalName="Spr_x00e5_kgranskad" ma:readOnly="false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k83cdd562104425d8b421d9e7a2f3fa7" ma:index="18" nillable="true" ma:taxonomy="true" ma:internalName="k83cdd562104425d8b421d9e7a2f3fa7" ma:taxonomyFieldName="Klassificering" ma:displayName="Klassificering" ma:default="" ma:fieldId="{483cdd56-2104-425d-8b42-1d9e7a2f3fa7}" ma:sspId="4726fb93-1a83-4a36-87d9-3c95112a9616" ma:termSetId="ad2f0605-e3dd-40a8-b918-3eec1cada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5d5e7-fed5-4d79-a60b-99b6f23d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5179d3a2-765a-47d5-8333-dd1890fecbfa}" ma:internalName="TaxCatchAll" ma:showField="CatchAllData" ma:web="3eb5d5e7-fed5-4d79-a60b-99b6f23d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displayName="Rubrik"/>
        <xsd:element ref="dc:subject" minOccurs="0" maxOccurs="1"/>
        <xsd:element ref="dc:description" minOccurs="0" maxOccurs="1" ma:index="24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647ea66a-77ce-420e-a008-8c4d01cfa926" xsi:nil="true"/>
    <Spr_x00e5_kgranskad xmlns="647ea66a-77ce-420e-a008-8c4d01cfa926">Nej</Spr_x00e5_kgranskad>
    <k83cdd562104425d8b421d9e7a2f3fa7 xmlns="647ea66a-77ce-420e-a008-8c4d01cfa926">
      <Terms xmlns="http://schemas.microsoft.com/office/infopath/2007/PartnerControls"/>
    </k83cdd562104425d8b421d9e7a2f3fa7>
    <Best_x00e4_llare xmlns="647ea66a-77ce-420e-a008-8c4d01cfa926">
      <UserInfo>
        <DisplayName>i:0#.w|tsnet\peto01</DisplayName>
        <AccountId>1567</AccountId>
        <AccountType/>
      </UserInfo>
    </Best_x00e4_llare>
    <Spr_x00e5_k xmlns="647ea66a-77ce-420e-a008-8c4d01cfa926">Svenska</Spr_x00e5_k>
    <Mallnummer xmlns="647ea66a-77ce-420e-a008-8c4d01cfa926">TS9000</Mallnummer>
    <TaxCatchAll xmlns="3eb5d5e7-fed5-4d79-a60b-99b6f23d976a"/>
    <Grundmall xmlns="647ea66a-77ce-420e-a008-8c4d01cfa926">PowerPoint (TS9000)</Grundmall>
    <_x00c4_gare xmlns="647ea66a-77ce-420e-a008-8c4d01cfa926">Gemensamma funktioner</_x00c4_gare>
    <Publicerad_x0020_av xmlns="647ea66a-77ce-420e-a008-8c4d01cfa926">Andreas Wallqvist</Publicerad_x0020_av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7E6DC-F9CC-44CF-A13D-AAFF8019A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ea66a-77ce-420e-a008-8c4d01cfa926"/>
    <ds:schemaRef ds:uri="3eb5d5e7-fed5-4d79-a60b-99b6f23d9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873448-C834-46DA-A482-E32B68F4149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9D7DCAA-11DD-429A-9E54-D8EEE46F7896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eb5d5e7-fed5-4d79-a60b-99b6f23d976a"/>
    <ds:schemaRef ds:uri="http://schemas.microsoft.com/office/infopath/2007/PartnerControls"/>
    <ds:schemaRef ds:uri="http://purl.org/dc/dcmitype/"/>
    <ds:schemaRef ds:uri="647ea66a-77ce-420e-a008-8c4d01cfa92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50A5208-D55A-466D-92C7-A0B84164E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5756</TotalTime>
  <Words>396</Words>
  <Application>Microsoft Office PowerPoint</Application>
  <PresentationFormat>Bildspel på skärmen (16:9)</PresentationFormat>
  <Paragraphs>59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Arial</vt:lpstr>
      <vt:lpstr>Times New Roman</vt:lpstr>
      <vt:lpstr>Office-tema</vt:lpstr>
      <vt:lpstr>iConspicuity</vt:lpstr>
      <vt:lpstr>Elektronisk synbarhet?</vt:lpstr>
      <vt:lpstr>Transportstyrelsen</vt:lpstr>
      <vt:lpstr>EASA</vt:lpstr>
      <vt:lpstr>Vad är ADS-L?</vt:lpstr>
      <vt:lpstr>ADS-B vs ADS-L i systemet</vt:lpstr>
      <vt:lpstr>Vad ska iConspicuity uppnå?</vt:lpstr>
      <vt:lpstr>Vad kan informationen användas till</vt:lpstr>
      <vt:lpstr>Än så länge motstridigt från EASA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Lofur Christian</dc:creator>
  <dc:description>TS9000, v2.1, 2023-10-13</dc:description>
  <cp:lastModifiedBy>Lofur Christian</cp:lastModifiedBy>
  <cp:revision>4</cp:revision>
  <cp:lastPrinted>2026-03-27T07:30:54Z</cp:lastPrinted>
  <dcterms:created xsi:type="dcterms:W3CDTF">2026-03-23T07:35:22Z</dcterms:created>
  <dcterms:modified xsi:type="dcterms:W3CDTF">2026-03-27T07:32:02Z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cering">
    <vt:lpwstr/>
  </property>
  <property fmtid="{D5CDD505-2E9C-101B-9397-08002B2CF9AE}" pid="3" name="ContentTypeId">
    <vt:lpwstr>0x0101004C35007661211947941A2DCB77E6AF30</vt:lpwstr>
  </property>
  <property fmtid="{D5CDD505-2E9C-101B-9397-08002B2CF9AE}" pid="4" name="Version av Word/uniForm">
    <vt:lpwstr>Office 2016</vt:lpwstr>
  </property>
  <property fmtid="{D5CDD505-2E9C-101B-9397-08002B2CF9AE}" pid="5" name="Migrerad av">
    <vt:lpwstr>4203;#AB Consensis</vt:lpwstr>
  </property>
  <property fmtid="{D5CDD505-2E9C-101B-9397-08002B2CF9AE}" pid="6" name="Orginal ändrat av">
    <vt:lpwstr>Lindström Bahri</vt:lpwstr>
  </property>
  <property fmtid="{D5CDD505-2E9C-101B-9397-08002B2CF9AE}" pid="7" name="Orginal skapat av">
    <vt:lpwstr>Eriksson Katarina</vt:lpwstr>
  </property>
  <property fmtid="{D5CDD505-2E9C-101B-9397-08002B2CF9AE}" pid="8" name="_dlc_DocIdItemGuid">
    <vt:lpwstr>8f431124-7a26-418f-adbb-8d1f4eb35ac8</vt:lpwstr>
  </property>
</Properties>
</file>