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9"/>
  </p:notesMasterIdLst>
  <p:sldIdLst>
    <p:sldId id="256" r:id="rId6"/>
    <p:sldId id="347" r:id="rId7"/>
    <p:sldId id="330" r:id="rId8"/>
    <p:sldId id="388" r:id="rId9"/>
    <p:sldId id="331" r:id="rId10"/>
    <p:sldId id="389" r:id="rId11"/>
    <p:sldId id="390" r:id="rId12"/>
    <p:sldId id="351" r:id="rId13"/>
    <p:sldId id="349" r:id="rId14"/>
    <p:sldId id="353" r:id="rId15"/>
    <p:sldId id="352" r:id="rId16"/>
    <p:sldId id="350" r:id="rId17"/>
    <p:sldId id="348" r:id="rId18"/>
    <p:sldId id="321" r:id="rId19"/>
    <p:sldId id="341" r:id="rId20"/>
    <p:sldId id="357" r:id="rId21"/>
    <p:sldId id="358" r:id="rId22"/>
    <p:sldId id="359" r:id="rId23"/>
    <p:sldId id="360" r:id="rId24"/>
    <p:sldId id="361" r:id="rId25"/>
    <p:sldId id="362" r:id="rId26"/>
    <p:sldId id="354" r:id="rId27"/>
    <p:sldId id="340" r:id="rId28"/>
    <p:sldId id="342" r:id="rId29"/>
    <p:sldId id="338" r:id="rId30"/>
    <p:sldId id="337" r:id="rId31"/>
    <p:sldId id="364" r:id="rId32"/>
    <p:sldId id="363" r:id="rId33"/>
    <p:sldId id="365" r:id="rId34"/>
    <p:sldId id="366" r:id="rId35"/>
    <p:sldId id="370" r:id="rId36"/>
    <p:sldId id="371" r:id="rId37"/>
    <p:sldId id="372" r:id="rId38"/>
    <p:sldId id="375" r:id="rId39"/>
    <p:sldId id="373" r:id="rId40"/>
    <p:sldId id="374" r:id="rId41"/>
    <p:sldId id="376" r:id="rId42"/>
    <p:sldId id="377" r:id="rId43"/>
    <p:sldId id="378" r:id="rId44"/>
    <p:sldId id="380" r:id="rId45"/>
    <p:sldId id="381" r:id="rId46"/>
    <p:sldId id="382" r:id="rId47"/>
    <p:sldId id="383" r:id="rId48"/>
    <p:sldId id="384" r:id="rId49"/>
    <p:sldId id="368" r:id="rId50"/>
    <p:sldId id="385" r:id="rId51"/>
    <p:sldId id="386" r:id="rId52"/>
    <p:sldId id="336" r:id="rId53"/>
    <p:sldId id="344" r:id="rId54"/>
    <p:sldId id="346" r:id="rId55"/>
    <p:sldId id="387" r:id="rId56"/>
    <p:sldId id="391" r:id="rId57"/>
    <p:sldId id="345" r:id="rId58"/>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3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86414"/>
  </p:normalViewPr>
  <p:slideViewPr>
    <p:cSldViewPr snapToGrid="0" snapToObjects="1">
      <p:cViewPr varScale="1">
        <p:scale>
          <a:sx n="140" d="100"/>
          <a:sy n="140" d="100"/>
        </p:scale>
        <p:origin x="1002" y="108"/>
      </p:cViewPr>
      <p:guideLst>
        <p:guide orient="horz" pos="3239"/>
        <p:guide pos="3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5" d="100"/>
          <a:sy n="145" d="100"/>
        </p:scale>
        <p:origin x="313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459F6-7F70-433C-9ABE-651529C4482F}" type="datetimeFigureOut">
              <a:rPr lang="sv-SE" smtClean="0"/>
              <a:pPr/>
              <a:t>2024-03-18</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1E2D6-8713-4E27-B8C3-DAAE5B89C145}" type="slidenum">
              <a:rPr lang="sv-SE" smtClean="0"/>
              <a:pPr/>
              <a:t>‹#›</a:t>
            </a:fld>
            <a:endParaRPr lang="sv-SE"/>
          </a:p>
        </p:txBody>
      </p:sp>
    </p:spTree>
    <p:extLst>
      <p:ext uri="{BB962C8B-B14F-4D97-AF65-F5344CB8AC3E}">
        <p14:creationId xmlns:p14="http://schemas.microsoft.com/office/powerpoint/2010/main" val="22187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9"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7" name="Rubrik 6"/>
          <p:cNvSpPr>
            <a:spLocks noGrp="1"/>
          </p:cNvSpPr>
          <p:nvPr>
            <p:ph type="title"/>
          </p:nvPr>
        </p:nvSpPr>
        <p:spPr/>
        <p:txBody>
          <a:bodyPr/>
          <a:lstStyle/>
          <a:p>
            <a:r>
              <a:rPr lang="sv-SE" smtClean="0"/>
              <a:t>Klicka här för att ändra format</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orange">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grön">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9"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7"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8" name="Platshållare för text 13"/>
          <p:cNvSpPr>
            <a:spLocks noGrp="1"/>
          </p:cNvSpPr>
          <p:nvPr>
            <p:ph idx="1"/>
          </p:nvPr>
        </p:nvSpPr>
        <p:spPr>
          <a:xfrm>
            <a:off x="523150" y="1195200"/>
            <a:ext cx="8114400" cy="3092400"/>
          </a:xfrm>
          <a:prstGeom prst="rect">
            <a:avLst/>
          </a:prstGeom>
        </p:spPr>
        <p:txBody>
          <a:bodyPr vert="horz" lIns="91440" tIns="45720" rIns="91440" bIns="45720" rtlCol="0">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14" name="Platshållare för innehåll 2"/>
          <p:cNvSpPr>
            <a:spLocks noGrp="1"/>
          </p:cNvSpPr>
          <p:nvPr>
            <p:ph sz="quarter" idx="10"/>
          </p:nvPr>
        </p:nvSpPr>
        <p:spPr>
          <a:xfrm>
            <a:off x="522288" y="1193800"/>
            <a:ext cx="8113712" cy="3090863"/>
          </a:xfrm>
        </p:spPr>
        <p:txBody>
          <a:bodyPr/>
          <a:lstStyle>
            <a:lvl1pPr marL="0" indent="0">
              <a:buFont typeface="Arial" charset="0"/>
              <a:buNone/>
              <a:defRPr sz="2400"/>
            </a:lvl1pPr>
          </a:lstStyle>
          <a:p>
            <a:pPr lvl="0"/>
            <a:r>
              <a:rPr lang="sv-SE" smtClean="0"/>
              <a:t>Redigera format för bakgrundstext</a:t>
            </a:r>
          </a:p>
        </p:txBody>
      </p:sp>
      <p:sp>
        <p:nvSpPr>
          <p:cNvPr id="16" name="Rectangle 7"/>
          <p:cNvSpPr>
            <a:spLocks noGrp="1" noChangeArrowheads="1"/>
          </p:cNvSpPr>
          <p:nvPr>
            <p:ph type="title"/>
          </p:nvPr>
        </p:nvSpPr>
        <p:spPr bwMode="auto">
          <a:xfrm>
            <a:off x="522288" y="546101"/>
            <a:ext cx="8113712" cy="55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0"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8" name="Platshållare för innehåll 4"/>
          <p:cNvSpPr>
            <a:spLocks noGrp="1"/>
          </p:cNvSpPr>
          <p:nvPr>
            <p:ph sz="quarter" idx="14"/>
          </p:nvPr>
        </p:nvSpPr>
        <p:spPr>
          <a:xfrm>
            <a:off x="522288"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innehåll 4"/>
          <p:cNvSpPr>
            <a:spLocks noGrp="1"/>
          </p:cNvSpPr>
          <p:nvPr>
            <p:ph sz="quarter" idx="15"/>
          </p:nvPr>
        </p:nvSpPr>
        <p:spPr>
          <a:xfrm>
            <a:off x="4640000"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9" name="Platshållare för datum 3"/>
          <p:cNvSpPr>
            <a:spLocks noGrp="1"/>
          </p:cNvSpPr>
          <p:nvPr>
            <p:ph type="dt" sz="half" idx="11"/>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Rectangle 7"/>
          <p:cNvSpPr>
            <a:spLocks noGrp="1" noChangeArrowheads="1"/>
          </p:cNvSpPr>
          <p:nvPr>
            <p:ph type="title"/>
          </p:nvPr>
        </p:nvSpPr>
        <p:spPr bwMode="auto">
          <a:xfrm>
            <a:off x="522288" y="547200"/>
            <a:ext cx="8113186"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baseline="0"/>
            </a:lvl1pPr>
          </a:lstStyle>
          <a:p>
            <a:pPr lvl="0"/>
            <a:r>
              <a:rPr lang="sv-SE" smtClean="0"/>
              <a:t>Klicka här för att ändra format</a:t>
            </a:r>
            <a:endParaRPr lang="sv-SE" dirty="0"/>
          </a:p>
        </p:txBody>
      </p:sp>
      <p:sp>
        <p:nvSpPr>
          <p:cNvPr id="13" name="Platshållare för innehåll 4"/>
          <p:cNvSpPr>
            <a:spLocks noGrp="1"/>
          </p:cNvSpPr>
          <p:nvPr>
            <p:ph sz="quarter" idx="12"/>
          </p:nvPr>
        </p:nvSpPr>
        <p:spPr>
          <a:xfrm>
            <a:off x="522288" y="1624879"/>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4"/>
          <p:cNvSpPr>
            <a:spLocks noGrp="1"/>
          </p:cNvSpPr>
          <p:nvPr>
            <p:ph sz="quarter" idx="13"/>
          </p:nvPr>
        </p:nvSpPr>
        <p:spPr>
          <a:xfrm>
            <a:off x="4640000" y="1624878"/>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text 2"/>
          <p:cNvSpPr>
            <a:spLocks noGrp="1"/>
          </p:cNvSpPr>
          <p:nvPr>
            <p:ph type="body" sz="quarter" idx="15" hasCustomPrompt="1"/>
          </p:nvPr>
        </p:nvSpPr>
        <p:spPr>
          <a:xfrm>
            <a:off x="522288"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
        <p:nvSpPr>
          <p:cNvPr id="10" name="Platshållare för text 2"/>
          <p:cNvSpPr>
            <a:spLocks noGrp="1"/>
          </p:cNvSpPr>
          <p:nvPr>
            <p:ph type="body" sz="quarter" idx="16" hasCustomPrompt="1"/>
          </p:nvPr>
        </p:nvSpPr>
        <p:spPr>
          <a:xfrm>
            <a:off x="4639737"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Platshållare för innehåll 4"/>
          <p:cNvSpPr>
            <a:spLocks noGrp="1"/>
          </p:cNvSpPr>
          <p:nvPr>
            <p:ph sz="quarter" idx="13"/>
          </p:nvPr>
        </p:nvSpPr>
        <p:spPr>
          <a:xfrm>
            <a:off x="3213100" y="1195200"/>
            <a:ext cx="5422900" cy="3092400"/>
          </a:xfrm>
        </p:spPr>
        <p:txBody>
          <a:bodyPr/>
          <a:lstStyle>
            <a:lvl1pPr marL="0" indent="0">
              <a:buNone/>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092400"/>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16" name="Rectangle 7"/>
          <p:cNvSpPr>
            <a:spLocks noGrp="1" noChangeArrowheads="1"/>
          </p:cNvSpPr>
          <p:nvPr>
            <p:ph type="title"/>
          </p:nvPr>
        </p:nvSpPr>
        <p:spPr bwMode="auto">
          <a:xfrm>
            <a:off x="517525" y="3602580"/>
            <a:ext cx="8113712" cy="3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3" name="Platshållare för bild 2"/>
          <p:cNvSpPr>
            <a:spLocks noGrp="1"/>
          </p:cNvSpPr>
          <p:nvPr>
            <p:ph type="pic" sz="quarter" idx="11"/>
          </p:nvPr>
        </p:nvSpPr>
        <p:spPr>
          <a:xfrm>
            <a:off x="517525" y="547200"/>
            <a:ext cx="8113713" cy="3055380"/>
          </a:xfrm>
        </p:spPr>
        <p:txBody>
          <a:bodyPr/>
          <a:lstStyle>
            <a:lvl1pPr>
              <a:buNone/>
              <a:defRPr/>
            </a:lvl1pPr>
          </a:lstStyle>
          <a:p>
            <a:r>
              <a:rPr lang="sv-SE" smtClean="0"/>
              <a:t>Klicka på ikonen för att lägga till en bild</a:t>
            </a:r>
            <a:endParaRPr lang="sv-SE"/>
          </a:p>
        </p:txBody>
      </p:sp>
      <p:sp>
        <p:nvSpPr>
          <p:cNvPr id="5" name="Platshållare för text 4"/>
          <p:cNvSpPr>
            <a:spLocks noGrp="1"/>
          </p:cNvSpPr>
          <p:nvPr>
            <p:ph type="body" sz="quarter" idx="12"/>
          </p:nvPr>
        </p:nvSpPr>
        <p:spPr>
          <a:xfrm>
            <a:off x="517525" y="3960343"/>
            <a:ext cx="8113713" cy="352425"/>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3" name="Platshållare för bild 2"/>
          <p:cNvSpPr>
            <a:spLocks noGrp="1"/>
          </p:cNvSpPr>
          <p:nvPr>
            <p:ph type="pic" sz="quarter" idx="15"/>
          </p:nvPr>
        </p:nvSpPr>
        <p:spPr>
          <a:xfrm>
            <a:off x="3213101" y="547200"/>
            <a:ext cx="5422900" cy="3792537"/>
          </a:xfrm>
        </p:spPr>
        <p:txBody>
          <a:bodyPr/>
          <a:lstStyle/>
          <a:p>
            <a:r>
              <a:rPr lang="sv-SE" smtClean="0"/>
              <a:t>Klicka på ikonen för att lägga till en bild</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a:t>2016-12-06</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9" name="Platshållare för innehåll 8"/>
          <p:cNvSpPr>
            <a:spLocks noGrp="1"/>
          </p:cNvSpPr>
          <p:nvPr>
            <p:ph sz="quarter" idx="16"/>
          </p:nvPr>
        </p:nvSpPr>
        <p:spPr>
          <a:xfrm>
            <a:off x="3213100" y="547688"/>
            <a:ext cx="5422900" cy="3792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1"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pic>
        <p:nvPicPr>
          <p:cNvPr id="13" name="Picture 13" descr="TS_Sv_2V_RGB"/>
          <p:cNvPicPr>
            <a:picLocks noChangeAspect="1" noChangeArrowheads="1"/>
          </p:cNvPicPr>
          <p:nvPr/>
        </p:nvPicPr>
        <p:blipFill>
          <a:blip r:embed="rId16" cstate="print"/>
          <a:srcRect/>
          <a:stretch>
            <a:fillRect/>
          </a:stretch>
        </p:blipFill>
        <p:spPr bwMode="auto">
          <a:xfrm>
            <a:off x="7508047" y="4556887"/>
            <a:ext cx="1331318" cy="300863"/>
          </a:xfrm>
          <a:prstGeom prst="rect">
            <a:avLst/>
          </a:prstGeom>
          <a:noFill/>
          <a:ln w="9525">
            <a:noFill/>
            <a:miter lim="800000"/>
            <a:headEnd/>
            <a:tailEnd/>
          </a:ln>
        </p:spPr>
      </p:pic>
      <p:sp>
        <p:nvSpPr>
          <p:cNvPr id="14" name="Platshållare för text 13"/>
          <p:cNvSpPr>
            <a:spLocks noGrp="1"/>
          </p:cNvSpPr>
          <p:nvPr>
            <p:ph type="body" idx="1"/>
          </p:nvPr>
        </p:nvSpPr>
        <p:spPr>
          <a:xfrm>
            <a:off x="523150" y="1195200"/>
            <a:ext cx="8114400" cy="30924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52" r:id="rId4"/>
    <p:sldLayoutId id="2147483670" r:id="rId5"/>
    <p:sldLayoutId id="2147483656" r:id="rId6"/>
    <p:sldLayoutId id="2147483671" r:id="rId7"/>
    <p:sldLayoutId id="2147483672" r:id="rId8"/>
    <p:sldLayoutId id="2147483676" r:id="rId9"/>
    <p:sldLayoutId id="2147483654" r:id="rId10"/>
    <p:sldLayoutId id="2147483655" r:id="rId11"/>
    <p:sldLayoutId id="2147483673" r:id="rId12"/>
    <p:sldLayoutId id="2147483674" r:id="rId13"/>
    <p:sldLayoutId id="2147483675" r:id="rId14"/>
  </p:sldLayoutIdLst>
  <p:hf hdr="0" ftr="0" dt="0"/>
  <p:txStyles>
    <p:titleStyle>
      <a:lvl1pPr algn="l" defTabSz="914400" rtl="0" eaLnBrk="1" latinLnBrk="0" hangingPunct="1">
        <a:spcBef>
          <a:spcPct val="0"/>
        </a:spcBef>
        <a:buNone/>
        <a:defRPr sz="3200" b="1" kern="1200">
          <a:solidFill>
            <a:schemeClr val="accent2"/>
          </a:solidFill>
          <a:latin typeface="+mj-lt"/>
          <a:ea typeface="+mj-ea"/>
          <a:cs typeface="Arial" pitchFamily="34" charset="0"/>
        </a:defRPr>
      </a:lvl1pPr>
    </p:titleStyle>
    <p:bodyStyle>
      <a:lvl1pPr marL="342000" indent="-342000" algn="l" defTabSz="914400" rtl="0" eaLnBrk="1" latinLnBrk="0" hangingPunct="1">
        <a:lnSpc>
          <a:spcPct val="110000"/>
        </a:lnSpc>
        <a:spcBef>
          <a:spcPct val="20000"/>
        </a:spcBef>
        <a:buClr>
          <a:schemeClr val="accent2"/>
        </a:buClr>
        <a:buSzPct val="85000"/>
        <a:buFont typeface="Arial" pitchFamily="34" charset="0"/>
        <a:buChar char="•"/>
        <a:defRPr sz="2400" kern="1200">
          <a:solidFill>
            <a:schemeClr val="tx1"/>
          </a:solidFill>
          <a:latin typeface="+mj-lt"/>
          <a:ea typeface="+mn-ea"/>
          <a:cs typeface="Arial" pitchFamily="34" charset="0"/>
        </a:defRPr>
      </a:lvl1pPr>
      <a:lvl2pPr marL="622300" indent="-260350" algn="l" defTabSz="914400" rtl="0" eaLnBrk="1" latinLnBrk="0" hangingPunct="1">
        <a:lnSpc>
          <a:spcPct val="110000"/>
        </a:lnSpc>
        <a:spcBef>
          <a:spcPct val="20000"/>
        </a:spcBef>
        <a:buClr>
          <a:schemeClr val="accent2"/>
        </a:buClr>
        <a:buSzPct val="80000"/>
        <a:buFont typeface="Arial" pitchFamily="34" charset="0"/>
        <a:buChar char="–"/>
        <a:defRPr sz="2000" kern="1200">
          <a:solidFill>
            <a:schemeClr val="tx1"/>
          </a:solidFill>
          <a:latin typeface="+mj-lt"/>
          <a:ea typeface="+mn-ea"/>
          <a:cs typeface="Arial" pitchFamily="34" charset="0"/>
        </a:defRPr>
      </a:lvl2pPr>
      <a:lvl3pPr marL="806450" indent="-173038" algn="l" defTabSz="914400" rtl="0" eaLnBrk="1" latinLnBrk="0" hangingPunct="1">
        <a:lnSpc>
          <a:spcPct val="110000"/>
        </a:lnSpc>
        <a:spcBef>
          <a:spcPct val="20000"/>
        </a:spcBef>
        <a:buClr>
          <a:schemeClr val="accent2"/>
        </a:buClr>
        <a:buSzPct val="80000"/>
        <a:buFont typeface="Arial" pitchFamily="34" charset="0"/>
        <a:buChar char="•"/>
        <a:defRPr sz="1800" kern="1200">
          <a:solidFill>
            <a:schemeClr val="tx1"/>
          </a:solidFill>
          <a:latin typeface="+mj-lt"/>
          <a:ea typeface="+mn-ea"/>
          <a:cs typeface="Arial" pitchFamily="34" charset="0"/>
        </a:defRPr>
      </a:lvl3pPr>
      <a:lvl4pPr marL="1079500" indent="-155575" algn="l" defTabSz="914400" rtl="0" eaLnBrk="1" latinLnBrk="0" hangingPunct="1">
        <a:lnSpc>
          <a:spcPct val="110000"/>
        </a:lnSpc>
        <a:spcBef>
          <a:spcPct val="20000"/>
        </a:spcBef>
        <a:buClr>
          <a:schemeClr val="accent2"/>
        </a:buClr>
        <a:buSzPct val="80000"/>
        <a:buFont typeface="Arial" pitchFamily="34" charset="0"/>
        <a:buChar char="–"/>
        <a:defRPr sz="1400" kern="1200">
          <a:solidFill>
            <a:schemeClr val="tx1"/>
          </a:solidFill>
          <a:latin typeface="+mj-lt"/>
          <a:ea typeface="+mn-ea"/>
          <a:cs typeface="Arial" pitchFamily="34" charset="0"/>
        </a:defRPr>
      </a:lvl4pPr>
      <a:lvl5pPr marL="1346200" indent="-169863" algn="l" defTabSz="914400" rtl="0" eaLnBrk="1" latinLnBrk="0" hangingPunct="1">
        <a:lnSpc>
          <a:spcPct val="110000"/>
        </a:lnSpc>
        <a:spcBef>
          <a:spcPct val="20000"/>
        </a:spcBef>
        <a:buClr>
          <a:schemeClr val="accent2"/>
        </a:buClr>
        <a:buSzPct val="90000"/>
        <a:buFont typeface="Arial" pitchFamily="34" charset="0"/>
        <a:buChar char="»"/>
        <a:defRPr sz="11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asa.europa.eu/community/topics/presentation-part-ebace-202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asa.europa.eu/en/document-library/easy-access-rules?search=Part%20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p:nvPr>
        </p:nvSpPr>
        <p:spPr/>
        <p:txBody>
          <a:bodyPr/>
          <a:lstStyle/>
          <a:p>
            <a:r>
              <a:rPr lang="sv-SE" dirty="0" smtClean="0"/>
              <a:t>Part-IS</a:t>
            </a:r>
            <a:endParaRPr lang="sv-SE" dirty="0"/>
          </a:p>
        </p:txBody>
      </p:sp>
      <p:sp>
        <p:nvSpPr>
          <p:cNvPr id="13" name="Underrubrik 12"/>
          <p:cNvSpPr>
            <a:spLocks noGrp="1"/>
          </p:cNvSpPr>
          <p:nvPr>
            <p:ph type="subTitle" idx="1"/>
          </p:nvPr>
        </p:nvSpPr>
        <p:spPr/>
        <p:txBody>
          <a:bodyPr/>
          <a:lstStyle/>
          <a:p>
            <a:r>
              <a:rPr lang="sv-SE" dirty="0" smtClean="0"/>
              <a:t>Jerry Köhlström</a:t>
            </a:r>
          </a:p>
          <a:p>
            <a:r>
              <a:rPr lang="sv-SE" dirty="0" smtClean="0"/>
              <a:t>Koordinator Tillverkningsorganisationer</a:t>
            </a:r>
          </a:p>
          <a:p>
            <a:r>
              <a:rPr lang="sv-SE" dirty="0" smtClean="0"/>
              <a:t>SLoU</a:t>
            </a:r>
          </a:p>
          <a:p>
            <a:r>
              <a:rPr lang="sv-SE" dirty="0" smtClean="0"/>
              <a:t>2024-03-14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10</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a:xfrm>
            <a:off x="523150" y="1116164"/>
            <a:ext cx="8114400" cy="3248106"/>
          </a:xfrm>
        </p:spPr>
        <p:txBody>
          <a:bodyPr/>
          <a:lstStyle/>
          <a:p>
            <a:endParaRPr lang="en-GB" sz="800" dirty="0"/>
          </a:p>
        </p:txBody>
      </p:sp>
      <p:sp>
        <p:nvSpPr>
          <p:cNvPr id="5" name="Rektangel 4"/>
          <p:cNvSpPr/>
          <p:nvPr/>
        </p:nvSpPr>
        <p:spPr>
          <a:xfrm>
            <a:off x="1524000" y="1266613"/>
            <a:ext cx="1700107" cy="8534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EU 2018/1139</a:t>
            </a:r>
          </a:p>
          <a:p>
            <a:pPr algn="ctr"/>
            <a:r>
              <a:rPr lang="sv-SE" dirty="0" smtClean="0"/>
              <a:t>Basic </a:t>
            </a:r>
            <a:r>
              <a:rPr lang="sv-SE" dirty="0" err="1" smtClean="0"/>
              <a:t>Regulation</a:t>
            </a:r>
            <a:endParaRPr lang="en-GB" dirty="0"/>
          </a:p>
        </p:txBody>
      </p:sp>
      <p:sp>
        <p:nvSpPr>
          <p:cNvPr id="6" name="Rektangel 5"/>
          <p:cNvSpPr/>
          <p:nvPr/>
        </p:nvSpPr>
        <p:spPr>
          <a:xfrm>
            <a:off x="1524000" y="2621279"/>
            <a:ext cx="1700107" cy="589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EU 748/2012</a:t>
            </a:r>
          </a:p>
          <a:p>
            <a:pPr algn="ctr"/>
            <a:endParaRPr lang="en-GB" dirty="0"/>
          </a:p>
        </p:txBody>
      </p:sp>
      <p:sp>
        <p:nvSpPr>
          <p:cNvPr id="7" name="Nedåtpil 6"/>
          <p:cNvSpPr/>
          <p:nvPr/>
        </p:nvSpPr>
        <p:spPr>
          <a:xfrm>
            <a:off x="2262293" y="2167467"/>
            <a:ext cx="223520" cy="386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p:cNvSpPr/>
          <p:nvPr/>
        </p:nvSpPr>
        <p:spPr>
          <a:xfrm>
            <a:off x="1524000" y="3210560"/>
            <a:ext cx="1700107" cy="53882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Annex I</a:t>
            </a:r>
          </a:p>
          <a:p>
            <a:pPr algn="ctr"/>
            <a:r>
              <a:rPr lang="sv-SE" dirty="0" smtClean="0"/>
              <a:t>Part-21</a:t>
            </a:r>
          </a:p>
        </p:txBody>
      </p:sp>
      <p:sp>
        <p:nvSpPr>
          <p:cNvPr id="9" name="Rektangel 8"/>
          <p:cNvSpPr/>
          <p:nvPr/>
        </p:nvSpPr>
        <p:spPr>
          <a:xfrm>
            <a:off x="1524000" y="3749382"/>
            <a:ext cx="1700107" cy="24688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smtClean="0"/>
              <a:t>Subpart</a:t>
            </a:r>
            <a:r>
              <a:rPr lang="sv-SE" sz="1400" dirty="0" smtClean="0"/>
              <a:t> G (POA)</a:t>
            </a:r>
          </a:p>
        </p:txBody>
      </p:sp>
      <p:sp>
        <p:nvSpPr>
          <p:cNvPr id="10" name="Rektangel 9"/>
          <p:cNvSpPr/>
          <p:nvPr/>
        </p:nvSpPr>
        <p:spPr>
          <a:xfrm>
            <a:off x="4074160" y="2611119"/>
            <a:ext cx="1899920" cy="5994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EU 2022 /1645  </a:t>
            </a:r>
          </a:p>
          <a:p>
            <a:pPr algn="ctr"/>
            <a:r>
              <a:rPr lang="sv-SE" dirty="0" smtClean="0"/>
              <a:t>Part-IS</a:t>
            </a:r>
            <a:endParaRPr lang="en-GB" dirty="0"/>
          </a:p>
        </p:txBody>
      </p:sp>
      <p:sp>
        <p:nvSpPr>
          <p:cNvPr id="11" name="Rektangel 10"/>
          <p:cNvSpPr/>
          <p:nvPr/>
        </p:nvSpPr>
        <p:spPr>
          <a:xfrm>
            <a:off x="1523999" y="3996268"/>
            <a:ext cx="1700107" cy="43497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21.A.139 A</a:t>
            </a:r>
          </a:p>
          <a:p>
            <a:pPr algn="ctr"/>
            <a:r>
              <a:rPr lang="sv-SE" sz="1400" dirty="0" smtClean="0"/>
              <a:t>21.A.139</a:t>
            </a:r>
          </a:p>
        </p:txBody>
      </p:sp>
      <p:sp>
        <p:nvSpPr>
          <p:cNvPr id="12" name="Rektangel 11"/>
          <p:cNvSpPr/>
          <p:nvPr/>
        </p:nvSpPr>
        <p:spPr>
          <a:xfrm>
            <a:off x="4074160" y="3210560"/>
            <a:ext cx="1899920" cy="12327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Annex</a:t>
            </a:r>
          </a:p>
          <a:p>
            <a:pPr algn="ctr"/>
            <a:r>
              <a:rPr lang="sv-SE" sz="1200" dirty="0" smtClean="0"/>
              <a:t>Information </a:t>
            </a:r>
            <a:r>
              <a:rPr lang="sv-SE" sz="1200" dirty="0" err="1" smtClean="0"/>
              <a:t>Security</a:t>
            </a:r>
            <a:r>
              <a:rPr lang="sv-SE" sz="1200" dirty="0" smtClean="0"/>
              <a:t>-</a:t>
            </a:r>
            <a:r>
              <a:rPr lang="sv-SE" sz="1200" dirty="0" smtClean="0">
                <a:solidFill>
                  <a:srgbClr val="FF0000"/>
                </a:solidFill>
              </a:rPr>
              <a:t>O</a:t>
            </a:r>
            <a:r>
              <a:rPr lang="sv-SE" sz="1200" dirty="0" smtClean="0"/>
              <a:t>rganisation </a:t>
            </a:r>
            <a:r>
              <a:rPr lang="sv-SE" sz="1200" dirty="0" smtClean="0">
                <a:solidFill>
                  <a:srgbClr val="FF0000"/>
                </a:solidFill>
              </a:rPr>
              <a:t>R</a:t>
            </a:r>
            <a:r>
              <a:rPr lang="sv-SE" sz="1200" dirty="0" smtClean="0"/>
              <a:t>equirements </a:t>
            </a:r>
            <a:br>
              <a:rPr lang="sv-SE" sz="1200" dirty="0" smtClean="0"/>
            </a:br>
            <a:r>
              <a:rPr lang="sv-SE" sz="1200" dirty="0" smtClean="0"/>
              <a:t>(</a:t>
            </a:r>
            <a:r>
              <a:rPr lang="sv-SE" sz="1200" dirty="0" smtClean="0">
                <a:solidFill>
                  <a:schemeClr val="bg1"/>
                </a:solidFill>
              </a:rPr>
              <a:t>IS.D.OR</a:t>
            </a:r>
            <a:r>
              <a:rPr lang="sv-SE" sz="1200" dirty="0" smtClean="0"/>
              <a:t>)</a:t>
            </a:r>
            <a:br>
              <a:rPr lang="sv-SE" sz="1200" dirty="0" smtClean="0"/>
            </a:br>
            <a:r>
              <a:rPr lang="sv-SE" sz="1200" dirty="0" smtClean="0"/>
              <a:t>  </a:t>
            </a:r>
          </a:p>
        </p:txBody>
      </p:sp>
      <p:cxnSp>
        <p:nvCxnSpPr>
          <p:cNvPr id="14" name="Vinklad koppling 13"/>
          <p:cNvCxnSpPr/>
          <p:nvPr/>
        </p:nvCxnSpPr>
        <p:spPr>
          <a:xfrm flipV="1">
            <a:off x="3224107" y="3591070"/>
            <a:ext cx="850050" cy="528508"/>
          </a:xfrm>
          <a:prstGeom prst="bentConnector3">
            <a:avLst>
              <a:gd name="adj1" fmla="val 50000"/>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ektangel 22"/>
          <p:cNvSpPr/>
          <p:nvPr/>
        </p:nvSpPr>
        <p:spPr>
          <a:xfrm>
            <a:off x="6549813" y="487680"/>
            <a:ext cx="2594187" cy="3955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00" dirty="0"/>
              <a:t>IS.D.OR.100 Tillämpningsområde </a:t>
            </a:r>
            <a:r>
              <a:rPr lang="sv-SE" sz="900" dirty="0" smtClean="0"/>
              <a:t/>
            </a:r>
            <a:br>
              <a:rPr lang="sv-SE" sz="900" dirty="0" smtClean="0"/>
            </a:br>
            <a:r>
              <a:rPr lang="sv-SE" sz="900" dirty="0" smtClean="0"/>
              <a:t>IS.D.OR.200 </a:t>
            </a:r>
            <a:r>
              <a:rPr lang="sv-SE" sz="900" dirty="0"/>
              <a:t>System för hantering av informationssäkerhet </a:t>
            </a:r>
            <a:r>
              <a:rPr lang="sv-SE" sz="900" dirty="0" smtClean="0"/>
              <a:t/>
            </a:r>
            <a:br>
              <a:rPr lang="sv-SE" sz="900" dirty="0" smtClean="0"/>
            </a:br>
            <a:r>
              <a:rPr lang="sv-SE" sz="900" dirty="0" smtClean="0"/>
              <a:t>IS.D.OR.205 </a:t>
            </a:r>
            <a:r>
              <a:rPr lang="sv-SE" sz="900" dirty="0"/>
              <a:t>Bedömning av informationssäkerhetsrisker </a:t>
            </a:r>
            <a:r>
              <a:rPr lang="sv-SE" sz="900" dirty="0" smtClean="0"/>
              <a:t/>
            </a:r>
            <a:br>
              <a:rPr lang="sv-SE" sz="900" dirty="0" smtClean="0"/>
            </a:br>
            <a:r>
              <a:rPr lang="sv-SE" sz="900" dirty="0" smtClean="0"/>
              <a:t>IS.D.OR.210 </a:t>
            </a:r>
            <a:r>
              <a:rPr lang="sv-SE" sz="900" dirty="0"/>
              <a:t>Hantering av informationssäkerhetsrisker </a:t>
            </a:r>
            <a:r>
              <a:rPr lang="sv-SE" sz="900" dirty="0" smtClean="0"/>
              <a:t/>
            </a:r>
            <a:br>
              <a:rPr lang="sv-SE" sz="900" dirty="0" smtClean="0"/>
            </a:br>
            <a:r>
              <a:rPr lang="sv-SE" sz="900" dirty="0" smtClean="0"/>
              <a:t>IS.D.OR.215 </a:t>
            </a:r>
            <a:r>
              <a:rPr lang="sv-SE" sz="900" dirty="0"/>
              <a:t>Internt rapporteringssystem för informationssäkerhet </a:t>
            </a:r>
            <a:r>
              <a:rPr lang="sv-SE" sz="900" dirty="0" smtClean="0"/>
              <a:t/>
            </a:r>
            <a:br>
              <a:rPr lang="sv-SE" sz="900" dirty="0" smtClean="0"/>
            </a:br>
            <a:r>
              <a:rPr lang="sv-SE" sz="900" dirty="0" smtClean="0"/>
              <a:t>IS.D.OR.220 </a:t>
            </a:r>
            <a:r>
              <a:rPr lang="sv-SE" sz="900" dirty="0"/>
              <a:t>Informationssäkerhetsincidenter – upptäckt, hantering och återställning </a:t>
            </a:r>
            <a:r>
              <a:rPr lang="sv-SE" sz="900" dirty="0" smtClean="0"/>
              <a:t/>
            </a:r>
            <a:br>
              <a:rPr lang="sv-SE" sz="900" dirty="0" smtClean="0"/>
            </a:br>
            <a:r>
              <a:rPr lang="sv-SE" sz="900" dirty="0" smtClean="0"/>
              <a:t>IS.D.OR.225 </a:t>
            </a:r>
            <a:r>
              <a:rPr lang="sv-SE" sz="900" dirty="0"/>
              <a:t>Hantering av brister som anmälts av den behöriga myndigheten </a:t>
            </a:r>
            <a:r>
              <a:rPr lang="sv-SE" sz="900" dirty="0" smtClean="0"/>
              <a:t/>
            </a:r>
            <a:br>
              <a:rPr lang="sv-SE" sz="900" dirty="0" smtClean="0"/>
            </a:br>
            <a:r>
              <a:rPr lang="sv-SE" sz="900" dirty="0" smtClean="0"/>
              <a:t>IS.D.OR.230 </a:t>
            </a:r>
            <a:r>
              <a:rPr lang="sv-SE" sz="900" dirty="0"/>
              <a:t>Externt rapporteringssystem för informationssäkerhet </a:t>
            </a:r>
            <a:r>
              <a:rPr lang="sv-SE" sz="900" dirty="0" smtClean="0"/>
              <a:t/>
            </a:r>
            <a:br>
              <a:rPr lang="sv-SE" sz="900" dirty="0" smtClean="0"/>
            </a:br>
            <a:r>
              <a:rPr lang="sv-SE" sz="900" dirty="0" smtClean="0"/>
              <a:t>IS.D.OR.235 </a:t>
            </a:r>
            <a:r>
              <a:rPr lang="sv-SE" sz="900" dirty="0" err="1"/>
              <a:t>Utkontraktering</a:t>
            </a:r>
            <a:r>
              <a:rPr lang="sv-SE" sz="900" dirty="0"/>
              <a:t> av verksamhet som rör hantering av informationssäkerhet </a:t>
            </a:r>
            <a:r>
              <a:rPr lang="sv-SE" sz="900" dirty="0" smtClean="0"/>
              <a:t/>
            </a:r>
            <a:br>
              <a:rPr lang="sv-SE" sz="900" dirty="0" smtClean="0"/>
            </a:br>
            <a:r>
              <a:rPr lang="sv-SE" sz="900" dirty="0" smtClean="0"/>
              <a:t>IS.D.OR.240 </a:t>
            </a:r>
            <a:r>
              <a:rPr lang="sv-SE" sz="900" dirty="0"/>
              <a:t>Personalkrav </a:t>
            </a:r>
            <a:r>
              <a:rPr lang="sv-SE" sz="900" dirty="0" smtClean="0"/>
              <a:t/>
            </a:r>
            <a:br>
              <a:rPr lang="sv-SE" sz="900" dirty="0" smtClean="0"/>
            </a:br>
            <a:r>
              <a:rPr lang="sv-SE" sz="900" dirty="0" smtClean="0"/>
              <a:t>IS.D.OR.245 </a:t>
            </a:r>
            <a:r>
              <a:rPr lang="sv-SE" sz="900" dirty="0"/>
              <a:t>Dokumentation </a:t>
            </a:r>
            <a:r>
              <a:rPr lang="sv-SE" sz="900" dirty="0" smtClean="0"/>
              <a:t/>
            </a:r>
            <a:br>
              <a:rPr lang="sv-SE" sz="900" dirty="0" smtClean="0"/>
            </a:br>
            <a:r>
              <a:rPr lang="sv-SE" sz="900" dirty="0" smtClean="0">
                <a:solidFill>
                  <a:schemeClr val="tx1"/>
                </a:solidFill>
              </a:rPr>
              <a:t>IS.D.OR.250 </a:t>
            </a:r>
            <a:r>
              <a:rPr lang="sv-SE" sz="900" dirty="0">
                <a:solidFill>
                  <a:schemeClr val="tx1"/>
                </a:solidFill>
              </a:rPr>
              <a:t>Handbok för hantering av informationssäkerhet (ISMM) </a:t>
            </a:r>
            <a:r>
              <a:rPr lang="sv-SE" sz="900" dirty="0" smtClean="0"/>
              <a:t/>
            </a:r>
            <a:br>
              <a:rPr lang="sv-SE" sz="900" dirty="0" smtClean="0"/>
            </a:br>
            <a:r>
              <a:rPr lang="sv-SE" sz="900" dirty="0" smtClean="0"/>
              <a:t>IS.D.OR.255 </a:t>
            </a:r>
            <a:r>
              <a:rPr lang="sv-SE" sz="900" dirty="0"/>
              <a:t>Ändringar av systemet för hantering av informationssäkerhet IS.D.OR.260 Löpande förbättring</a:t>
            </a:r>
            <a:endParaRPr lang="en-GB" sz="900" dirty="0"/>
          </a:p>
        </p:txBody>
      </p:sp>
      <p:cxnSp>
        <p:nvCxnSpPr>
          <p:cNvPr id="34" name="Vinklad koppling 33"/>
          <p:cNvCxnSpPr/>
          <p:nvPr/>
        </p:nvCxnSpPr>
        <p:spPr>
          <a:xfrm flipV="1">
            <a:off x="5974080" y="3298424"/>
            <a:ext cx="575734" cy="528508"/>
          </a:xfrm>
          <a:prstGeom prst="bentConnector3">
            <a:avLst>
              <a:gd name="adj1" fmla="val 50000"/>
            </a:avLst>
          </a:prstGeom>
          <a:ln w="254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11</a:t>
            </a:fld>
            <a:endParaRPr lang="sv-SE" dirty="0"/>
          </a:p>
        </p:txBody>
      </p:sp>
      <p:sp>
        <p:nvSpPr>
          <p:cNvPr id="3" name="Rubrik 2"/>
          <p:cNvSpPr>
            <a:spLocks noGrp="1"/>
          </p:cNvSpPr>
          <p:nvPr>
            <p:ph type="title"/>
          </p:nvPr>
        </p:nvSpPr>
        <p:spPr/>
        <p:txBody>
          <a:bodyPr/>
          <a:lstStyle/>
          <a:p>
            <a:r>
              <a:rPr lang="sv-SE" dirty="0" smtClean="0"/>
              <a:t>Ser alla ISMS likadana ut?</a:t>
            </a:r>
            <a:endParaRPr lang="en-GB" dirty="0"/>
          </a:p>
        </p:txBody>
      </p:sp>
      <p:sp>
        <p:nvSpPr>
          <p:cNvPr id="4" name="Platshållare för innehåll 3"/>
          <p:cNvSpPr>
            <a:spLocks noGrp="1"/>
          </p:cNvSpPr>
          <p:nvPr>
            <p:ph idx="1"/>
          </p:nvPr>
        </p:nvSpPr>
        <p:spPr/>
        <p:txBody>
          <a:bodyPr/>
          <a:lstStyle/>
          <a:p>
            <a:r>
              <a:rPr lang="en-GB" sz="1600" dirty="0"/>
              <a:t>GM1 </a:t>
            </a:r>
            <a:r>
              <a:rPr lang="en-GB" sz="1600" dirty="0" smtClean="0"/>
              <a:t>IS.AR.200 </a:t>
            </a:r>
            <a:r>
              <a:rPr lang="en-GB" sz="1600" dirty="0"/>
              <a:t>Information security management system (ISMS</a:t>
            </a:r>
            <a:r>
              <a:rPr lang="en-GB" sz="1600" dirty="0" smtClean="0"/>
              <a:t>):</a:t>
            </a:r>
          </a:p>
          <a:p>
            <a:pPr marL="0" indent="0">
              <a:buNone/>
            </a:pPr>
            <a:r>
              <a:rPr lang="en-GB" sz="1600" dirty="0" smtClean="0"/>
              <a:t>…..</a:t>
            </a:r>
          </a:p>
          <a:p>
            <a:pPr marL="0" indent="0">
              <a:buNone/>
            </a:pPr>
            <a:r>
              <a:rPr lang="en-GB" sz="1600" b="1" dirty="0"/>
              <a:t>ISMS implementation and maintenance </a:t>
            </a:r>
            <a:r>
              <a:rPr lang="en-GB" sz="1600" dirty="0" smtClean="0"/>
              <a:t/>
            </a:r>
            <a:br>
              <a:rPr lang="en-GB" sz="1600" dirty="0" smtClean="0"/>
            </a:br>
            <a:r>
              <a:rPr lang="en-GB" sz="1600" dirty="0" smtClean="0"/>
              <a:t>An </a:t>
            </a:r>
            <a:r>
              <a:rPr lang="en-GB" sz="1600" dirty="0"/>
              <a:t>ISMS, as defined in this Regulation, employs the perspectives of governance, risk and compliance, and an approach that combines the safety risk and performance dimensions to determine the information security controls </a:t>
            </a:r>
            <a:r>
              <a:rPr lang="en-GB" sz="1600" i="1" u="sng" dirty="0"/>
              <a:t>that are appropriate to </a:t>
            </a:r>
            <a:r>
              <a:rPr lang="en-GB" sz="1600" i="1" u="sng" dirty="0" smtClean="0"/>
              <a:t>and, </a:t>
            </a:r>
            <a:r>
              <a:rPr lang="en-GB" sz="1600" i="1" u="sng" dirty="0"/>
              <a:t>compliant </a:t>
            </a:r>
            <a:r>
              <a:rPr lang="en-GB" sz="1600" i="1" u="sng" dirty="0" smtClean="0"/>
              <a:t>with, </a:t>
            </a:r>
            <a:r>
              <a:rPr lang="en-GB" sz="1600" i="1" u="sng" dirty="0"/>
              <a:t>the specific context </a:t>
            </a:r>
            <a:r>
              <a:rPr lang="en-GB" sz="1600" dirty="0"/>
              <a:t>and can effectively provide the level of protection required to achieve the aviation safety objectives by:</a:t>
            </a:r>
            <a:br>
              <a:rPr lang="en-GB" sz="1600" dirty="0"/>
            </a:br>
            <a:r>
              <a:rPr lang="en-GB" sz="1600" dirty="0"/>
              <a:t/>
            </a:r>
            <a:br>
              <a:rPr lang="en-GB" sz="1600" dirty="0"/>
            </a:br>
            <a:r>
              <a:rPr lang="en-GB" sz="1600" dirty="0" smtClean="0"/>
              <a:t>…..</a:t>
            </a:r>
            <a:endParaRPr lang="en-GB" sz="1600" dirty="0"/>
          </a:p>
        </p:txBody>
      </p:sp>
    </p:spTree>
    <p:extLst>
      <p:ext uri="{BB962C8B-B14F-4D97-AF65-F5344CB8AC3E}">
        <p14:creationId xmlns:p14="http://schemas.microsoft.com/office/powerpoint/2010/main" val="380926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12</a:t>
            </a:fld>
            <a:endParaRPr lang="sv-SE" dirty="0"/>
          </a:p>
        </p:txBody>
      </p:sp>
      <p:sp>
        <p:nvSpPr>
          <p:cNvPr id="3" name="Rubrik 2"/>
          <p:cNvSpPr>
            <a:spLocks noGrp="1"/>
          </p:cNvSpPr>
          <p:nvPr>
            <p:ph type="title"/>
          </p:nvPr>
        </p:nvSpPr>
        <p:spPr/>
        <p:txBody>
          <a:bodyPr/>
          <a:lstStyle/>
          <a:p>
            <a:r>
              <a:rPr lang="en-GB" sz="1800" dirty="0"/>
              <a:t>2023 </a:t>
            </a:r>
            <a:r>
              <a:rPr lang="en-GB" sz="1800" dirty="0">
                <a:hlinkClick r:id="rId2"/>
              </a:rPr>
              <a:t>European Business Aviation Convention &amp; Exhibition</a:t>
            </a:r>
            <a:r>
              <a:rPr lang="en-GB" sz="1800" dirty="0"/>
              <a:t> (EBACE2023)</a:t>
            </a:r>
          </a:p>
        </p:txBody>
      </p:sp>
      <p:sp>
        <p:nvSpPr>
          <p:cNvPr id="4" name="Platshållare för innehåll 3"/>
          <p:cNvSpPr>
            <a:spLocks noGrp="1"/>
          </p:cNvSpPr>
          <p:nvPr>
            <p:ph idx="1"/>
          </p:nvPr>
        </p:nvSpPr>
        <p:spPr/>
        <p:txBody>
          <a:bodyPr/>
          <a:lstStyle/>
          <a:p>
            <a:pPr marL="0" indent="0">
              <a:buNone/>
            </a:pPr>
            <a:r>
              <a:rPr lang="en-GB" dirty="0"/>
              <a:t> </a:t>
            </a:r>
            <a:r>
              <a:rPr lang="en-GB" sz="1600" dirty="0"/>
              <a:t>- </a:t>
            </a:r>
            <a:r>
              <a:rPr lang="en-GB" sz="1600" b="1" dirty="0"/>
              <a:t>Gian Andrea </a:t>
            </a:r>
            <a:r>
              <a:rPr lang="en-GB" sz="1600" b="1" dirty="0" err="1"/>
              <a:t>Bandieri</a:t>
            </a:r>
            <a:r>
              <a:rPr lang="en-GB" sz="1600" dirty="0"/>
              <a:t>, section manager for aviation cybersecurity and emerging risks with the European Union Aviation Safety Agency (EASA</a:t>
            </a:r>
            <a:r>
              <a:rPr lang="en-GB" sz="1600" dirty="0" smtClean="0"/>
              <a:t>):</a:t>
            </a:r>
            <a:r>
              <a:rPr lang="en-GB" dirty="0" smtClean="0"/>
              <a:t/>
            </a:r>
            <a:br>
              <a:rPr lang="en-GB" dirty="0" smtClean="0"/>
            </a:br>
            <a:endParaRPr lang="en-GB" dirty="0" smtClean="0"/>
          </a:p>
          <a:p>
            <a:r>
              <a:rPr lang="en-GB" sz="1800" dirty="0"/>
              <a:t>“We are discussing size where the focus should be on protection,” </a:t>
            </a:r>
            <a:r>
              <a:rPr lang="en-GB" sz="1800" b="1" dirty="0" err="1"/>
              <a:t>Bandieri</a:t>
            </a:r>
            <a:r>
              <a:rPr lang="en-GB" sz="1800" b="1" dirty="0"/>
              <a:t> </a:t>
            </a:r>
            <a:r>
              <a:rPr lang="en-GB" sz="1800" dirty="0"/>
              <a:t>said. “We want every organization to be protected against a new set of risks that were not there before. [Rather than] consideration of size, we must ask, ‘how much am I exposed to </a:t>
            </a:r>
            <a:r>
              <a:rPr lang="en-GB" sz="1800" dirty="0" err="1"/>
              <a:t>cyberthreats</a:t>
            </a:r>
            <a:r>
              <a:rPr lang="en-GB" sz="1800" dirty="0"/>
              <a:t>? And in case of a cyberattack, how do I respond and how will I recover?’ There is the starting point.”</a:t>
            </a:r>
          </a:p>
        </p:txBody>
      </p:sp>
    </p:spTree>
    <p:extLst>
      <p:ext uri="{BB962C8B-B14F-4D97-AF65-F5344CB8AC3E}">
        <p14:creationId xmlns:p14="http://schemas.microsoft.com/office/powerpoint/2010/main" val="111467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13</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r>
              <a:rPr lang="sv-SE" dirty="0" err="1" smtClean="0"/>
              <a:t>Resilienc</a:t>
            </a:r>
            <a:r>
              <a:rPr lang="sv-SE" dirty="0" err="1"/>
              <a:t>e</a:t>
            </a:r>
            <a:r>
              <a:rPr lang="sv-SE" dirty="0"/>
              <a:t>, </a:t>
            </a:r>
            <a:r>
              <a:rPr lang="sv-SE" dirty="0" err="1" smtClean="0"/>
              <a:t>resiliens</a:t>
            </a:r>
            <a:r>
              <a:rPr lang="sv-SE" dirty="0" smtClean="0"/>
              <a:t>, vad betyder begreppen?</a:t>
            </a:r>
            <a:endParaRPr lang="en-GB" dirty="0"/>
          </a:p>
          <a:p>
            <a:pPr marL="0" indent="0">
              <a:buNone/>
            </a:pPr>
            <a:endParaRPr lang="sv-SE" dirty="0" smtClean="0"/>
          </a:p>
          <a:p>
            <a:pPr marL="0" indent="0">
              <a:buNone/>
            </a:pPr>
            <a:endParaRPr lang="sv-SE" dirty="0"/>
          </a:p>
          <a:p>
            <a:r>
              <a:rPr lang="sv-SE" sz="1400" dirty="0"/>
              <a:t>Begreppet </a:t>
            </a:r>
            <a:r>
              <a:rPr lang="sv-SE" sz="1400" dirty="0" err="1"/>
              <a:t>resiliens</a:t>
            </a:r>
            <a:r>
              <a:rPr lang="sv-SE" sz="1400" dirty="0"/>
              <a:t> har olika betydelser beroende på det sammanhang där det används och förekommer inom olika kontexter så som, individ-, system-, samhälls- och organisationsnivå. Genomgående och oavsett kategori eller nivå så är dock </a:t>
            </a:r>
            <a:r>
              <a:rPr lang="sv-SE" sz="1400" dirty="0" err="1"/>
              <a:t>resiliens</a:t>
            </a:r>
            <a:r>
              <a:rPr lang="sv-SE" sz="1400" dirty="0"/>
              <a:t> en beskrivning av, på ett eller annat sätt, </a:t>
            </a:r>
            <a:r>
              <a:rPr lang="sv-SE" sz="1400" dirty="0" smtClean="0"/>
              <a:t/>
            </a:r>
            <a:br>
              <a:rPr lang="sv-SE" sz="1400" dirty="0" smtClean="0"/>
            </a:br>
            <a:r>
              <a:rPr lang="sv-SE" sz="1400" i="1" u="sng" dirty="0" smtClean="0"/>
              <a:t>förmågan </a:t>
            </a:r>
            <a:r>
              <a:rPr lang="sv-SE" sz="1400" i="1" u="sng" dirty="0"/>
              <a:t>att stå emot och klara av en förändring, samt återhämta sig och vidareutvecklas.</a:t>
            </a:r>
            <a:r>
              <a:rPr lang="sv-SE" i="1" u="sng" dirty="0"/>
              <a:t> </a:t>
            </a:r>
            <a:endParaRPr lang="en-GB" i="1" u="sng" dirty="0"/>
          </a:p>
        </p:txBody>
      </p:sp>
      <p:pic>
        <p:nvPicPr>
          <p:cNvPr id="5" name="Bildobjekt 4"/>
          <p:cNvPicPr>
            <a:picLocks noChangeAspect="1"/>
          </p:cNvPicPr>
          <p:nvPr/>
        </p:nvPicPr>
        <p:blipFill>
          <a:blip r:embed="rId2"/>
          <a:stretch>
            <a:fillRect/>
          </a:stretch>
        </p:blipFill>
        <p:spPr>
          <a:xfrm>
            <a:off x="807720" y="1646872"/>
            <a:ext cx="2305050" cy="981075"/>
          </a:xfrm>
          <a:prstGeom prst="rect">
            <a:avLst/>
          </a:prstGeom>
        </p:spPr>
      </p:pic>
    </p:spTree>
    <p:extLst>
      <p:ext uri="{BB962C8B-B14F-4D97-AF65-F5344CB8AC3E}">
        <p14:creationId xmlns:p14="http://schemas.microsoft.com/office/powerpoint/2010/main" val="32415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14</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r>
              <a:rPr lang="sv-SE" dirty="0" smtClean="0"/>
              <a:t>Det finns en särskild </a:t>
            </a:r>
            <a:r>
              <a:rPr lang="sv-SE" dirty="0" err="1" smtClean="0"/>
              <a:t>Easy</a:t>
            </a:r>
            <a:r>
              <a:rPr lang="sv-SE" dirty="0" smtClean="0"/>
              <a:t> Access för </a:t>
            </a:r>
            <a:r>
              <a:rPr lang="sv-SE" dirty="0" smtClean="0">
                <a:hlinkClick r:id="rId2"/>
              </a:rPr>
              <a:t>Part-IS</a:t>
            </a:r>
            <a:endParaRPr lang="en-GB" dirty="0"/>
          </a:p>
        </p:txBody>
      </p:sp>
      <p:pic>
        <p:nvPicPr>
          <p:cNvPr id="5" name="Picture 2" descr="Easy Access Rules of Part-IS published | EASA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645" y="1689155"/>
            <a:ext cx="2137410" cy="302025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2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15</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r>
              <a:rPr lang="sv-SE" sz="1600" dirty="0"/>
              <a:t>(1) I enlighet med de grundläggande kraven i punkt 3.1 b i bilaga II till förordning (EU) 2018/1139 ska </a:t>
            </a:r>
            <a:r>
              <a:rPr lang="sv-SE" sz="1600" dirty="0" smtClean="0"/>
              <a:t>konstruktions och </a:t>
            </a:r>
            <a:r>
              <a:rPr lang="sv-SE" sz="1600" i="1" u="sng" dirty="0"/>
              <a:t>tillverkningsorganisationer införa och upprätthålla ett ledningssystem för att hantera säkerhetsrisker</a:t>
            </a:r>
            <a:r>
              <a:rPr lang="sv-SE" sz="1600" i="1" u="sng" dirty="0" smtClean="0"/>
              <a:t>.</a:t>
            </a:r>
          </a:p>
        </p:txBody>
      </p:sp>
    </p:spTree>
    <p:extLst>
      <p:ext uri="{BB962C8B-B14F-4D97-AF65-F5344CB8AC3E}">
        <p14:creationId xmlns:p14="http://schemas.microsoft.com/office/powerpoint/2010/main" val="3654213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16</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r>
              <a:rPr lang="sv-SE" sz="1600" dirty="0"/>
              <a:t>(3) De säkerhetsrisker som avses i skälen 1 och 2 kan härröra från olika källor, bland annat </a:t>
            </a:r>
            <a:r>
              <a:rPr lang="sv-SE" sz="1600" i="1" dirty="0"/>
              <a:t>konstruktions</a:t>
            </a:r>
            <a:r>
              <a:rPr lang="sv-SE" sz="1600" dirty="0"/>
              <a:t>- och underhållsbrister, aspekter som rör mänskliga prestationer, miljöhot och </a:t>
            </a:r>
            <a:r>
              <a:rPr lang="sv-SE" sz="1600" i="1" u="sng" dirty="0"/>
              <a:t>informationssäkerhetshot.</a:t>
            </a:r>
            <a:r>
              <a:rPr lang="sv-SE" sz="1600" u="sng" dirty="0"/>
              <a:t> </a:t>
            </a:r>
            <a:r>
              <a:rPr lang="sv-SE" sz="1600" dirty="0" smtClean="0"/>
              <a:t/>
            </a:r>
            <a:br>
              <a:rPr lang="sv-SE" sz="1600" dirty="0" smtClean="0"/>
            </a:br>
            <a:r>
              <a:rPr lang="sv-SE" sz="1600" i="1" dirty="0" smtClean="0"/>
              <a:t>De </a:t>
            </a:r>
            <a:r>
              <a:rPr lang="sv-SE" sz="1600" i="1" dirty="0"/>
              <a:t>ledningssystem som införs av organisationerna i den mening som avses i skälen 1 och 2 bör därför inte bara beakta säkerhetsrisker som härrör från slumpmässiga händelser, </a:t>
            </a:r>
            <a:r>
              <a:rPr lang="sv-SE" sz="1600" i="1" u="sng" dirty="0"/>
              <a:t>utan även säkerhetsrisker som härrör från informationssäkerhetshot där befintliga brister kan utnyttjas av personer med ont uppsåt. </a:t>
            </a:r>
            <a:r>
              <a:rPr lang="sv-SE" sz="1600" i="1" dirty="0" smtClean="0"/>
              <a:t/>
            </a:r>
            <a:br>
              <a:rPr lang="sv-SE" sz="1600" i="1" dirty="0" smtClean="0"/>
            </a:br>
            <a:r>
              <a:rPr lang="sv-SE" sz="1600" i="1" u="sng" dirty="0" smtClean="0"/>
              <a:t>Dessa </a:t>
            </a:r>
            <a:r>
              <a:rPr lang="sv-SE" sz="1600" i="1" u="sng" dirty="0"/>
              <a:t>informationssäkerhetsrisker ökar ständigt inom den civila luftfarten</a:t>
            </a:r>
            <a:r>
              <a:rPr lang="sv-SE" sz="1600" dirty="0"/>
              <a:t>, </a:t>
            </a:r>
            <a:r>
              <a:rPr lang="sv-SE" sz="1600" i="1" u="sng" dirty="0"/>
              <a:t>då de nuvarande informationssystemen blir alltmer sammankopplade och i allt högre grad blir måltavlor för illvilliga aktörer.</a:t>
            </a:r>
            <a:r>
              <a:rPr lang="sv-SE" sz="1400" i="1" u="sng" dirty="0"/>
              <a:t/>
            </a:r>
            <a:br>
              <a:rPr lang="sv-SE" sz="1400" i="1" u="sng" dirty="0"/>
            </a:br>
            <a:endParaRPr lang="sv-SE" sz="1400" i="1" u="sng" dirty="0" smtClean="0"/>
          </a:p>
        </p:txBody>
      </p:sp>
    </p:spTree>
    <p:extLst>
      <p:ext uri="{BB962C8B-B14F-4D97-AF65-F5344CB8AC3E}">
        <p14:creationId xmlns:p14="http://schemas.microsoft.com/office/powerpoint/2010/main" val="185436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17</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r>
              <a:rPr lang="sv-SE" sz="1600" dirty="0"/>
              <a:t>(4) De risker som är förknippade med dessa informationssystem är inte begränsade till eventuella cyberangrepp, utan omfattar även hot som kan påverka processer och förfaranden samt människors prestationer. </a:t>
            </a:r>
          </a:p>
          <a:p>
            <a:r>
              <a:rPr lang="sv-SE" sz="1600" dirty="0"/>
              <a:t>(5) </a:t>
            </a:r>
            <a:r>
              <a:rPr lang="sv-SE" sz="1600" u="sng" dirty="0"/>
              <a:t>Ett betydande antal organisationer använder redan internationella standarder, såsom ISO 27001, för att hantera säkerheten för digital information och digitala data. Dessa standarder kanske inte fullt ut tar hänsyn till den civila luftfartens alla särdrag.</a:t>
            </a:r>
            <a:endParaRPr lang="sv-SE" sz="1600" u="sng" dirty="0" smtClean="0"/>
          </a:p>
        </p:txBody>
      </p:sp>
    </p:spTree>
    <p:extLst>
      <p:ext uri="{BB962C8B-B14F-4D97-AF65-F5344CB8AC3E}">
        <p14:creationId xmlns:p14="http://schemas.microsoft.com/office/powerpoint/2010/main" val="4161432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18</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pPr marL="0" indent="0">
              <a:buNone/>
            </a:pPr>
            <a:r>
              <a:rPr lang="sv-SE" sz="1600" dirty="0" smtClean="0"/>
              <a:t>(6</a:t>
            </a:r>
            <a:r>
              <a:rPr lang="sv-SE" sz="1600" dirty="0"/>
              <a:t>) Därför är det lämpligt att fastställa krav för hanteringen av informationssäkerhetsrisker med en potentiell inverkan på flygsäkerheten. </a:t>
            </a:r>
          </a:p>
          <a:p>
            <a:pPr marL="0" indent="0">
              <a:buNone/>
            </a:pPr>
            <a:r>
              <a:rPr lang="sv-SE" sz="1600" dirty="0"/>
              <a:t>(7) Det är viktigt att dessa krav omfattar de olika luftfartsområdena och deras gränssnitt, eftersom luftfarten är ett i hög grad sammanlänkat system av system. De bör därför gälla för alla organisationer som redan måste ha ett ledningssystem i enlighet med unionens befintliga lagstiftning om flygsäkerhet. </a:t>
            </a:r>
          </a:p>
        </p:txBody>
      </p:sp>
    </p:spTree>
    <p:extLst>
      <p:ext uri="{BB962C8B-B14F-4D97-AF65-F5344CB8AC3E}">
        <p14:creationId xmlns:p14="http://schemas.microsoft.com/office/powerpoint/2010/main" val="3151279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19</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pPr marL="0" indent="0">
              <a:buNone/>
            </a:pPr>
            <a:r>
              <a:rPr lang="sv-SE" sz="1600" dirty="0" smtClean="0"/>
              <a:t>(8</a:t>
            </a:r>
            <a:r>
              <a:rPr lang="sv-SE" sz="1600" dirty="0"/>
              <a:t>) De krav som fastställs i denna förordning bör tillämpas konsekvent inom alla luftfartsområden, samtidigt som de skapar en minimal inverkan på den unionslagstiftning om flygsäkerhet som redan är tillämplig på dessa områden.</a:t>
            </a:r>
          </a:p>
          <a:p>
            <a:pPr marL="0" indent="0">
              <a:buNone/>
            </a:pPr>
            <a:endParaRPr lang="sv-SE" sz="1600" dirty="0"/>
          </a:p>
        </p:txBody>
      </p:sp>
    </p:spTree>
    <p:extLst>
      <p:ext uri="{BB962C8B-B14F-4D97-AF65-F5344CB8AC3E}">
        <p14:creationId xmlns:p14="http://schemas.microsoft.com/office/powerpoint/2010/main" val="441397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a:t>
            </a:fld>
            <a:endParaRPr lang="sv-SE" dirty="0"/>
          </a:p>
        </p:txBody>
      </p:sp>
      <p:sp>
        <p:nvSpPr>
          <p:cNvPr id="3" name="Rubrik 2"/>
          <p:cNvSpPr>
            <a:spLocks noGrp="1"/>
          </p:cNvSpPr>
          <p:nvPr>
            <p:ph type="title"/>
          </p:nvPr>
        </p:nvSpPr>
        <p:spPr>
          <a:xfrm>
            <a:off x="522288" y="546101"/>
            <a:ext cx="8114400" cy="1299844"/>
          </a:xfrm>
        </p:spPr>
        <p:txBody>
          <a:bodyPr/>
          <a:lstStyle/>
          <a:p>
            <a:pPr algn="ctr"/>
            <a:r>
              <a:rPr lang="sv-SE" sz="2400" dirty="0" smtClean="0"/>
              <a:t>Informationssäkerhet inom luftfarten</a:t>
            </a:r>
            <a:br>
              <a:rPr lang="sv-SE" sz="2400" dirty="0" smtClean="0"/>
            </a:br>
            <a:r>
              <a:rPr lang="sv-SE" sz="2400" dirty="0"/>
              <a:t/>
            </a:r>
            <a:br>
              <a:rPr lang="sv-SE" sz="2400" dirty="0"/>
            </a:br>
            <a:r>
              <a:rPr lang="sv-SE" sz="2400" dirty="0" smtClean="0"/>
              <a:t>Cyber-resilient-aviation</a:t>
            </a:r>
            <a:br>
              <a:rPr lang="sv-SE" sz="2400" dirty="0" smtClean="0"/>
            </a:br>
            <a:r>
              <a:rPr lang="sv-SE" sz="2400" dirty="0"/>
              <a:t/>
            </a:r>
            <a:br>
              <a:rPr lang="sv-SE" sz="2400" dirty="0"/>
            </a:br>
            <a:r>
              <a:rPr lang="sv-SE" sz="2400" dirty="0" smtClean="0"/>
              <a:t>Vad innebär detta för svenska tillverkningstillstånd ?</a:t>
            </a:r>
            <a:br>
              <a:rPr lang="sv-SE" sz="2400" dirty="0" smtClean="0"/>
            </a:br>
            <a:endParaRPr lang="en-GB" sz="2400" dirty="0"/>
          </a:p>
        </p:txBody>
      </p:sp>
    </p:spTree>
    <p:extLst>
      <p:ext uri="{BB962C8B-B14F-4D97-AF65-F5344CB8AC3E}">
        <p14:creationId xmlns:p14="http://schemas.microsoft.com/office/powerpoint/2010/main" val="3195056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20</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pPr marL="0" indent="0">
              <a:buNone/>
            </a:pPr>
            <a:r>
              <a:rPr lang="sv-SE" sz="1600" dirty="0" smtClean="0"/>
              <a:t>(13</a:t>
            </a:r>
            <a:r>
              <a:rPr lang="sv-SE" sz="1600" dirty="0"/>
              <a:t>) Kommissionens förordningarna (EU) nr 748/2012 </a:t>
            </a:r>
            <a:r>
              <a:rPr lang="sv-SE" sz="1600" dirty="0" smtClean="0"/>
              <a:t>och </a:t>
            </a:r>
            <a:r>
              <a:rPr lang="sv-SE" sz="1600" dirty="0"/>
              <a:t>(EU) nr 139/2014 </a:t>
            </a:r>
            <a:r>
              <a:rPr lang="sv-SE" sz="1600" dirty="0" smtClean="0"/>
              <a:t>bör </a:t>
            </a:r>
            <a:r>
              <a:rPr lang="sv-SE" sz="1600" dirty="0"/>
              <a:t>ändras för att upprätta en koppling mellan de ledningssystem som föreskrivs i de förordningar som förtecknas ovan och de krav på hantering av informationssäkerhet som föreskrivs i denna förordning. </a:t>
            </a:r>
          </a:p>
          <a:p>
            <a:pPr marL="0" indent="0">
              <a:buNone/>
            </a:pPr>
            <a:endParaRPr lang="sv-SE" sz="1600" dirty="0"/>
          </a:p>
          <a:p>
            <a:pPr marL="0" indent="0">
              <a:buNone/>
            </a:pPr>
            <a:endParaRPr lang="sv-SE" sz="1600" dirty="0"/>
          </a:p>
        </p:txBody>
      </p:sp>
    </p:spTree>
    <p:extLst>
      <p:ext uri="{BB962C8B-B14F-4D97-AF65-F5344CB8AC3E}">
        <p14:creationId xmlns:p14="http://schemas.microsoft.com/office/powerpoint/2010/main" val="2589818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21</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pPr marL="0" indent="0">
              <a:buNone/>
            </a:pPr>
            <a:r>
              <a:rPr lang="sv-SE" sz="1600" dirty="0" smtClean="0"/>
              <a:t>(14</a:t>
            </a:r>
            <a:r>
              <a:rPr lang="sv-SE" sz="1600" dirty="0"/>
              <a:t>) För att ge organisationerna tillräckligt med tid för att säkerställa efterlevnaden av de nya regler och förfaranden som införs genom denna förordning bör denna förordning tillämpas från och med tre år efter dagen för ikraftträdandet. </a:t>
            </a:r>
            <a:endParaRPr lang="sv-SE" sz="1600" dirty="0" smtClean="0"/>
          </a:p>
          <a:p>
            <a:pPr marL="0" indent="0">
              <a:buNone/>
            </a:pPr>
            <a:r>
              <a:rPr lang="sv-SE" sz="1600" dirty="0" smtClean="0"/>
              <a:t>(</a:t>
            </a:r>
            <a:r>
              <a:rPr lang="sv-SE" sz="1600" dirty="0"/>
              <a:t>15) De krav som fastställs i denna förordning grundar sig på yttrande nr 03/2021 </a:t>
            </a:r>
            <a:r>
              <a:rPr lang="sv-SE" sz="1600" dirty="0" smtClean="0"/>
              <a:t> </a:t>
            </a:r>
            <a:r>
              <a:rPr lang="sv-SE" sz="1600" dirty="0"/>
              <a:t>som utfärdats av byrån i enlighet med artikel 75.2 b och c och artikel 76.1 i förordning (EU) 2018/1139</a:t>
            </a:r>
            <a:r>
              <a:rPr lang="sv-SE" sz="1600" dirty="0" smtClean="0"/>
              <a:t>.</a:t>
            </a:r>
          </a:p>
          <a:p>
            <a:pPr marL="0" indent="0">
              <a:buNone/>
            </a:pPr>
            <a:r>
              <a:rPr lang="sv-SE" sz="1600" dirty="0"/>
              <a:t>(16) I enlighet med artikel 128.4 i förordning (EU) 2018/1139 samrådde kommissionen med experter som utsetts av varje medlemsstat i enlighet med principerna i det interinstitutionella avtalet av den 13 april 2016 om bättre lagstiftning </a:t>
            </a:r>
            <a:r>
              <a:rPr lang="sv-SE" sz="1600" dirty="0" smtClean="0"/>
              <a:t>.</a:t>
            </a:r>
            <a:endParaRPr lang="en-GB" sz="1600" dirty="0"/>
          </a:p>
          <a:p>
            <a:pPr marL="0" indent="0">
              <a:buNone/>
            </a:pPr>
            <a:endParaRPr lang="sv-SE" sz="1600" dirty="0"/>
          </a:p>
          <a:p>
            <a:pPr marL="0" indent="0">
              <a:buNone/>
            </a:pPr>
            <a:endParaRPr lang="sv-SE" sz="1600" dirty="0"/>
          </a:p>
          <a:p>
            <a:pPr marL="0" indent="0">
              <a:buNone/>
            </a:pPr>
            <a:endParaRPr lang="sv-SE" sz="1600" dirty="0"/>
          </a:p>
        </p:txBody>
      </p:sp>
    </p:spTree>
    <p:extLst>
      <p:ext uri="{BB962C8B-B14F-4D97-AF65-F5344CB8AC3E}">
        <p14:creationId xmlns:p14="http://schemas.microsoft.com/office/powerpoint/2010/main" val="896118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22</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endParaRPr lang="en-GB"/>
          </a:p>
        </p:txBody>
      </p:sp>
    </p:spTree>
    <p:extLst>
      <p:ext uri="{BB962C8B-B14F-4D97-AF65-F5344CB8AC3E}">
        <p14:creationId xmlns:p14="http://schemas.microsoft.com/office/powerpoint/2010/main" val="1305469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23</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pPr marL="0" indent="0">
              <a:buNone/>
            </a:pPr>
            <a:r>
              <a:rPr lang="sv-SE" sz="1400" dirty="0" smtClean="0"/>
              <a:t>Artikel 2 Tillämpningsområde</a:t>
            </a:r>
          </a:p>
          <a:p>
            <a:pPr marL="0" indent="0">
              <a:buNone/>
            </a:pPr>
            <a:r>
              <a:rPr lang="sv-SE" sz="1400" dirty="0" smtClean="0"/>
              <a:t>Denna </a:t>
            </a:r>
            <a:r>
              <a:rPr lang="sv-SE" sz="1400" dirty="0"/>
              <a:t>förordning är tillämplig på följande organisationer: </a:t>
            </a:r>
            <a:endParaRPr lang="sv-SE" sz="1400" dirty="0" smtClean="0"/>
          </a:p>
          <a:p>
            <a:pPr marL="342900" indent="-342900">
              <a:buAutoNum type="alphaLcParenR"/>
            </a:pPr>
            <a:r>
              <a:rPr lang="sv-SE" sz="1400" i="1" u="sng" dirty="0" smtClean="0"/>
              <a:t>Tillverkningsorganisationer </a:t>
            </a:r>
            <a:r>
              <a:rPr lang="sv-SE" sz="1400" i="1" u="sng" dirty="0"/>
              <a:t>och konstruktionsorganisationer som omfattas av avsnitt A kapitlen G och J i bilaga I (Del 21) till förordning (EU) nr 748/2012,</a:t>
            </a:r>
            <a:r>
              <a:rPr lang="sv-SE" sz="1400" dirty="0"/>
              <a:t> utom konstruktions- och tillverkningsorganisationer som enbart deltar i konstruktion och/eller tillverkning av ELA2-luftfartyg enligt definitionen i artikel 1.2 j i förordning (EU) nr 748/2012. </a:t>
            </a:r>
            <a:endParaRPr lang="sv-SE" sz="1400" dirty="0" smtClean="0"/>
          </a:p>
          <a:p>
            <a:pPr marL="342900" indent="-342900">
              <a:buAutoNum type="alphaLcParenR"/>
            </a:pPr>
            <a:r>
              <a:rPr lang="sv-SE" sz="1400" dirty="0" smtClean="0"/>
              <a:t>Flygplatsoperatörer </a:t>
            </a:r>
            <a:r>
              <a:rPr lang="sv-SE" sz="1400" dirty="0"/>
              <a:t>och leverantörer av ledningstjänster för trafik på plattan vilka omfattas av bilaga III ”Del om organisationskrav (Del-ADR.OR)” till förordning (EU) nr 139/2014. 2. Denna förordning påverkar inte de krav på informationssäkerhet och cybersäkerhet som anges i punkt 1.7 i bilagan till genomförandeförordning (EU) 2015/1998 och i artikel 14 i direktiv (EU) 2016/1148.</a:t>
            </a:r>
            <a:endParaRPr lang="en-GB" sz="1400" dirty="0"/>
          </a:p>
        </p:txBody>
      </p:sp>
    </p:spTree>
    <p:extLst>
      <p:ext uri="{BB962C8B-B14F-4D97-AF65-F5344CB8AC3E}">
        <p14:creationId xmlns:p14="http://schemas.microsoft.com/office/powerpoint/2010/main" val="5197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24</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a:xfrm>
            <a:off x="523150" y="1012320"/>
            <a:ext cx="8114400" cy="3092400"/>
          </a:xfrm>
        </p:spPr>
        <p:txBody>
          <a:bodyPr/>
          <a:lstStyle/>
          <a:p>
            <a:pPr marL="0" indent="0">
              <a:buNone/>
            </a:pPr>
            <a:r>
              <a:rPr lang="sv-SE" sz="1400" dirty="0" smtClean="0"/>
              <a:t>Artikel 6</a:t>
            </a:r>
          </a:p>
          <a:p>
            <a:pPr marL="0" indent="0">
              <a:buNone/>
            </a:pPr>
            <a:r>
              <a:rPr lang="sv-SE" sz="1400" dirty="0" smtClean="0"/>
              <a:t>Ändring av förordning (EU) nr 748/2012</a:t>
            </a:r>
          </a:p>
          <a:p>
            <a:pPr marL="0" indent="0">
              <a:buNone/>
            </a:pPr>
            <a:endParaRPr lang="sv-SE" sz="1200" dirty="0"/>
          </a:p>
          <a:p>
            <a:pPr marL="0" indent="0">
              <a:buNone/>
            </a:pPr>
            <a:r>
              <a:rPr lang="sv-SE" sz="1200" dirty="0" smtClean="0"/>
              <a:t>Bilaga </a:t>
            </a:r>
            <a:r>
              <a:rPr lang="sv-SE" sz="1200" dirty="0"/>
              <a:t>I (Del 21) till förordning (EU) nr 748/2012 ska ändras på följande sätt: </a:t>
            </a:r>
            <a:endParaRPr lang="sv-SE" sz="1200" dirty="0" smtClean="0"/>
          </a:p>
          <a:p>
            <a:pPr marL="0" indent="0">
              <a:buNone/>
            </a:pPr>
            <a:r>
              <a:rPr lang="sv-SE" sz="1200" dirty="0" smtClean="0"/>
              <a:t>…</a:t>
            </a:r>
          </a:p>
          <a:p>
            <a:pPr marL="0" indent="0">
              <a:buNone/>
            </a:pPr>
            <a:r>
              <a:rPr lang="sv-SE" sz="1200" dirty="0" smtClean="0"/>
              <a:t>2</a:t>
            </a:r>
            <a:r>
              <a:rPr lang="sv-SE" sz="1200" dirty="0"/>
              <a:t>. Efter punkt 21.A.139 ska följande punkt införas som punkt 21.A.139A</a:t>
            </a:r>
            <a:r>
              <a:rPr lang="sv-SE" sz="1200" dirty="0" smtClean="0"/>
              <a:t>:</a:t>
            </a:r>
          </a:p>
          <a:p>
            <a:pPr marL="0" indent="0">
              <a:buNone/>
            </a:pPr>
            <a:r>
              <a:rPr lang="sv-SE" sz="1200" b="1" dirty="0" smtClean="0"/>
              <a:t> </a:t>
            </a:r>
            <a:r>
              <a:rPr lang="sv-SE" sz="1200" b="1" dirty="0"/>
              <a:t>”21.A.139A System för hantering av informationssäkerhet </a:t>
            </a:r>
            <a:endParaRPr lang="sv-SE" sz="1200" b="1" dirty="0" smtClean="0"/>
          </a:p>
          <a:p>
            <a:pPr marL="0" indent="0">
              <a:buNone/>
            </a:pPr>
            <a:r>
              <a:rPr lang="sv-SE" sz="1200" dirty="0" smtClean="0"/>
              <a:t>Utöver </a:t>
            </a:r>
            <a:r>
              <a:rPr lang="sv-SE" sz="1200" dirty="0"/>
              <a:t>det ledningssystem för tillverkningsorganisationer som krävs enligt punkt 21.A.139 ska </a:t>
            </a:r>
            <a:r>
              <a:rPr lang="sv-SE" sz="1200" dirty="0" smtClean="0"/>
              <a:t>tillverkningsorganisationen </a:t>
            </a:r>
            <a:r>
              <a:rPr lang="sv-SE" sz="1200" dirty="0"/>
              <a:t>inrätta, genomföra och upprätthålla ett system för hantering av informationssäkerhet i enlighet med kommissionens delegerade förordning (EU) 2022/1645 (*) för att säkerställa korrekt hantering av </a:t>
            </a:r>
            <a:r>
              <a:rPr lang="sv-SE" sz="1200" dirty="0" smtClean="0"/>
              <a:t>informationssäkerhetsrisker </a:t>
            </a:r>
            <a:r>
              <a:rPr lang="sv-SE" sz="1200" dirty="0"/>
              <a:t>som kan påverka flygsäkerheten.” </a:t>
            </a:r>
            <a:endParaRPr lang="en-GB" sz="1200" dirty="0"/>
          </a:p>
        </p:txBody>
      </p:sp>
    </p:spTree>
    <p:extLst>
      <p:ext uri="{BB962C8B-B14F-4D97-AF65-F5344CB8AC3E}">
        <p14:creationId xmlns:p14="http://schemas.microsoft.com/office/powerpoint/2010/main" val="181828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25</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pPr marL="0" indent="0">
              <a:buNone/>
            </a:pPr>
            <a:r>
              <a:rPr lang="sv-SE" sz="1400" dirty="0" smtClean="0"/>
              <a:t>Artikel 8</a:t>
            </a:r>
          </a:p>
          <a:p>
            <a:pPr marL="0" indent="0">
              <a:buNone/>
            </a:pPr>
            <a:endParaRPr lang="sv-SE" sz="1400" dirty="0"/>
          </a:p>
          <a:p>
            <a:pPr marL="0" indent="0">
              <a:buNone/>
            </a:pPr>
            <a:r>
              <a:rPr lang="sv-SE" sz="1400" dirty="0"/>
              <a:t>Denna förordning </a:t>
            </a:r>
            <a:r>
              <a:rPr lang="sv-SE" sz="1400" dirty="0">
                <a:solidFill>
                  <a:srgbClr val="FF0000"/>
                </a:solidFill>
              </a:rPr>
              <a:t>träder i kraft</a:t>
            </a:r>
            <a:r>
              <a:rPr lang="sv-SE" sz="1400" dirty="0"/>
              <a:t> den tjugonde dagen efter det att den har offentliggjorts i Europeiska unionens officiella tidning. </a:t>
            </a:r>
            <a:r>
              <a:rPr lang="sv-SE" sz="1400" dirty="0" smtClean="0">
                <a:solidFill>
                  <a:srgbClr val="FF0000"/>
                </a:solidFill>
              </a:rPr>
              <a:t>2022-09-26</a:t>
            </a:r>
          </a:p>
          <a:p>
            <a:pPr marL="0" indent="0">
              <a:buNone/>
            </a:pPr>
            <a:r>
              <a:rPr lang="sv-SE" sz="1400" dirty="0" smtClean="0"/>
              <a:t>Den </a:t>
            </a:r>
            <a:r>
              <a:rPr lang="sv-SE" sz="1400" dirty="0"/>
              <a:t>ska tillämpas från och med den </a:t>
            </a:r>
            <a:r>
              <a:rPr lang="sv-SE" sz="1400" dirty="0">
                <a:solidFill>
                  <a:srgbClr val="FF0000"/>
                </a:solidFill>
              </a:rPr>
              <a:t>16 oktober 2025. </a:t>
            </a:r>
            <a:endParaRPr lang="sv-SE" sz="1400" dirty="0" smtClean="0">
              <a:solidFill>
                <a:srgbClr val="FF0000"/>
              </a:solidFill>
            </a:endParaRPr>
          </a:p>
          <a:p>
            <a:pPr marL="0" indent="0">
              <a:buNone/>
            </a:pPr>
            <a:endParaRPr lang="sv-SE" sz="1400" dirty="0"/>
          </a:p>
          <a:p>
            <a:pPr marL="0" indent="0">
              <a:buNone/>
            </a:pPr>
            <a:r>
              <a:rPr lang="sv-SE" sz="1400" dirty="0"/>
              <a:t>Denna förordning är till alla delar bindande och direkt tillämplig i alla medlemsstater. </a:t>
            </a:r>
            <a:endParaRPr lang="sv-SE" sz="1400" dirty="0" smtClean="0"/>
          </a:p>
          <a:p>
            <a:pPr marL="0" indent="0">
              <a:buNone/>
            </a:pPr>
            <a:r>
              <a:rPr lang="sv-SE" sz="1400" dirty="0" smtClean="0"/>
              <a:t/>
            </a:r>
            <a:br>
              <a:rPr lang="sv-SE" sz="1400" dirty="0" smtClean="0"/>
            </a:br>
            <a:r>
              <a:rPr lang="sv-SE" sz="1400" dirty="0" smtClean="0"/>
              <a:t>Utfärdad </a:t>
            </a:r>
            <a:r>
              <a:rPr lang="sv-SE" sz="1400" dirty="0"/>
              <a:t>i Bryssel den 14 juli 2022</a:t>
            </a:r>
            <a:r>
              <a:rPr lang="sv-SE" sz="1400" dirty="0" smtClean="0"/>
              <a:t>.</a:t>
            </a:r>
          </a:p>
          <a:p>
            <a:pPr marL="0" indent="0" algn="ctr">
              <a:buNone/>
            </a:pPr>
            <a:r>
              <a:rPr lang="sv-SE" sz="1400" dirty="0"/>
              <a:t>På kommissionens vägnar </a:t>
            </a:r>
            <a:endParaRPr lang="sv-SE" sz="1400" dirty="0" smtClean="0"/>
          </a:p>
          <a:p>
            <a:pPr marL="0" indent="0" algn="ctr">
              <a:buNone/>
            </a:pPr>
            <a:r>
              <a:rPr lang="sv-SE" sz="1400" dirty="0" smtClean="0"/>
              <a:t>Ursula </a:t>
            </a:r>
            <a:r>
              <a:rPr lang="sv-SE" sz="1400" dirty="0"/>
              <a:t>VON DER LEYEN </a:t>
            </a:r>
            <a:endParaRPr lang="sv-SE" sz="1400" dirty="0" smtClean="0"/>
          </a:p>
          <a:p>
            <a:pPr marL="0" indent="0" algn="ctr">
              <a:buNone/>
            </a:pPr>
            <a:r>
              <a:rPr lang="sv-SE" sz="1400" dirty="0" smtClean="0"/>
              <a:t>Ordförande</a:t>
            </a:r>
          </a:p>
        </p:txBody>
      </p:sp>
    </p:spTree>
    <p:extLst>
      <p:ext uri="{BB962C8B-B14F-4D97-AF65-F5344CB8AC3E}">
        <p14:creationId xmlns:p14="http://schemas.microsoft.com/office/powerpoint/2010/main" val="2573457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26</a:t>
            </a:fld>
            <a:endParaRPr lang="sv-SE" dirty="0"/>
          </a:p>
        </p:txBody>
      </p:sp>
      <p:sp>
        <p:nvSpPr>
          <p:cNvPr id="3" name="Rubrik 2"/>
          <p:cNvSpPr>
            <a:spLocks noGrp="1"/>
          </p:cNvSpPr>
          <p:nvPr>
            <p:ph type="title"/>
          </p:nvPr>
        </p:nvSpPr>
        <p:spPr/>
        <p:txBody>
          <a:bodyPr/>
          <a:lstStyle/>
          <a:p>
            <a:r>
              <a:rPr lang="sv-SE" sz="2000" dirty="0"/>
              <a:t>KOMMISSIONENS DELEGERADE FÖRORDNING (EU) 2022/1645</a:t>
            </a:r>
            <a:endParaRPr lang="en-GB" sz="2000" dirty="0"/>
          </a:p>
        </p:txBody>
      </p:sp>
      <p:sp>
        <p:nvSpPr>
          <p:cNvPr id="4" name="Platshållare för innehåll 3"/>
          <p:cNvSpPr>
            <a:spLocks noGrp="1"/>
          </p:cNvSpPr>
          <p:nvPr>
            <p:ph idx="1"/>
          </p:nvPr>
        </p:nvSpPr>
        <p:spPr/>
        <p:txBody>
          <a:bodyPr/>
          <a:lstStyle/>
          <a:p>
            <a:r>
              <a:rPr lang="sv-SE" sz="2000" dirty="0" smtClean="0"/>
              <a:t>Bilaga </a:t>
            </a:r>
            <a:r>
              <a:rPr lang="sv-SE" sz="2000" dirty="0"/>
              <a:t/>
            </a:r>
            <a:br>
              <a:rPr lang="sv-SE" sz="2000" dirty="0"/>
            </a:br>
            <a:r>
              <a:rPr lang="sv-SE" sz="2000" dirty="0" smtClean="0"/>
              <a:t>Part-IS krav på organisationerna enligt artikel 2 i denna förordning (d.v.s. bl.a. POA och DOA, dock inte de som endast jobbar med ELA 2, (eller Part 21 L)</a:t>
            </a:r>
          </a:p>
          <a:p>
            <a:r>
              <a:rPr lang="sv-SE" sz="2000" dirty="0" smtClean="0"/>
              <a:t>Se GM1 </a:t>
            </a:r>
            <a:r>
              <a:rPr lang="sv-SE" sz="2000" dirty="0" err="1" smtClean="0"/>
              <a:t>Article</a:t>
            </a:r>
            <a:r>
              <a:rPr lang="sv-SE" sz="2000" dirty="0" smtClean="0"/>
              <a:t> 3, definitioner</a:t>
            </a:r>
            <a:endParaRPr lang="en-GB" sz="2000" dirty="0"/>
          </a:p>
        </p:txBody>
      </p:sp>
    </p:spTree>
    <p:extLst>
      <p:ext uri="{BB962C8B-B14F-4D97-AF65-F5344CB8AC3E}">
        <p14:creationId xmlns:p14="http://schemas.microsoft.com/office/powerpoint/2010/main" val="2729800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27</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a:xfrm>
            <a:off x="523150" y="1116164"/>
            <a:ext cx="8114400" cy="3248106"/>
          </a:xfrm>
        </p:spPr>
        <p:txBody>
          <a:bodyPr/>
          <a:lstStyle/>
          <a:p>
            <a:endParaRPr lang="en-GB" sz="800" dirty="0"/>
          </a:p>
        </p:txBody>
      </p:sp>
      <p:sp>
        <p:nvSpPr>
          <p:cNvPr id="5" name="Rektangel 4"/>
          <p:cNvSpPr/>
          <p:nvPr/>
        </p:nvSpPr>
        <p:spPr>
          <a:xfrm>
            <a:off x="1524000" y="1266613"/>
            <a:ext cx="1700107" cy="8534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EU 2018/1139</a:t>
            </a:r>
          </a:p>
          <a:p>
            <a:pPr algn="ctr"/>
            <a:r>
              <a:rPr lang="sv-SE" dirty="0" smtClean="0"/>
              <a:t>Basic </a:t>
            </a:r>
            <a:r>
              <a:rPr lang="sv-SE" dirty="0" err="1" smtClean="0"/>
              <a:t>Regulation</a:t>
            </a:r>
            <a:endParaRPr lang="en-GB" dirty="0"/>
          </a:p>
        </p:txBody>
      </p:sp>
      <p:sp>
        <p:nvSpPr>
          <p:cNvPr id="6" name="Rektangel 5"/>
          <p:cNvSpPr/>
          <p:nvPr/>
        </p:nvSpPr>
        <p:spPr>
          <a:xfrm>
            <a:off x="1524000" y="2621279"/>
            <a:ext cx="1700107" cy="589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EU 748/2012</a:t>
            </a:r>
          </a:p>
          <a:p>
            <a:pPr algn="ctr"/>
            <a:endParaRPr lang="en-GB" dirty="0"/>
          </a:p>
        </p:txBody>
      </p:sp>
      <p:sp>
        <p:nvSpPr>
          <p:cNvPr id="7" name="Nedåtpil 6"/>
          <p:cNvSpPr/>
          <p:nvPr/>
        </p:nvSpPr>
        <p:spPr>
          <a:xfrm>
            <a:off x="2262293" y="2167467"/>
            <a:ext cx="223520" cy="386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ktangel 7"/>
          <p:cNvSpPr/>
          <p:nvPr/>
        </p:nvSpPr>
        <p:spPr>
          <a:xfrm>
            <a:off x="1524000" y="3210560"/>
            <a:ext cx="1700107" cy="53882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Annex I</a:t>
            </a:r>
          </a:p>
          <a:p>
            <a:pPr algn="ctr"/>
            <a:r>
              <a:rPr lang="sv-SE" dirty="0" smtClean="0"/>
              <a:t>Part-21</a:t>
            </a:r>
          </a:p>
        </p:txBody>
      </p:sp>
      <p:sp>
        <p:nvSpPr>
          <p:cNvPr id="9" name="Rektangel 8"/>
          <p:cNvSpPr/>
          <p:nvPr/>
        </p:nvSpPr>
        <p:spPr>
          <a:xfrm>
            <a:off x="1524000" y="3749382"/>
            <a:ext cx="1700107" cy="24688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smtClean="0"/>
              <a:t>Subpart</a:t>
            </a:r>
            <a:r>
              <a:rPr lang="sv-SE" sz="1400" dirty="0" smtClean="0"/>
              <a:t> G (POA)</a:t>
            </a:r>
          </a:p>
        </p:txBody>
      </p:sp>
      <p:sp>
        <p:nvSpPr>
          <p:cNvPr id="10" name="Rektangel 9"/>
          <p:cNvSpPr/>
          <p:nvPr/>
        </p:nvSpPr>
        <p:spPr>
          <a:xfrm>
            <a:off x="4074160" y="2611119"/>
            <a:ext cx="1899920" cy="5994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EU 2022 /1645  </a:t>
            </a:r>
          </a:p>
          <a:p>
            <a:pPr algn="ctr"/>
            <a:r>
              <a:rPr lang="sv-SE" dirty="0" smtClean="0"/>
              <a:t>Part-IS</a:t>
            </a:r>
            <a:endParaRPr lang="en-GB" dirty="0"/>
          </a:p>
        </p:txBody>
      </p:sp>
      <p:sp>
        <p:nvSpPr>
          <p:cNvPr id="11" name="Rektangel 10"/>
          <p:cNvSpPr/>
          <p:nvPr/>
        </p:nvSpPr>
        <p:spPr>
          <a:xfrm>
            <a:off x="1523999" y="3996268"/>
            <a:ext cx="1700107" cy="43497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21.A.139</a:t>
            </a:r>
          </a:p>
          <a:p>
            <a:pPr algn="ctr"/>
            <a:r>
              <a:rPr lang="sv-SE" sz="1400" dirty="0" smtClean="0"/>
              <a:t>21.A.139 A</a:t>
            </a:r>
          </a:p>
        </p:txBody>
      </p:sp>
      <p:sp>
        <p:nvSpPr>
          <p:cNvPr id="12" name="Rektangel 11"/>
          <p:cNvSpPr/>
          <p:nvPr/>
        </p:nvSpPr>
        <p:spPr>
          <a:xfrm>
            <a:off x="4074160" y="3210560"/>
            <a:ext cx="1899920" cy="12327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Annex</a:t>
            </a:r>
          </a:p>
          <a:p>
            <a:pPr algn="ctr"/>
            <a:r>
              <a:rPr lang="sv-SE" sz="1200" dirty="0" smtClean="0"/>
              <a:t>Information </a:t>
            </a:r>
            <a:r>
              <a:rPr lang="sv-SE" sz="1200" dirty="0" err="1" smtClean="0"/>
              <a:t>Security</a:t>
            </a:r>
            <a:r>
              <a:rPr lang="sv-SE" sz="1200" dirty="0" smtClean="0"/>
              <a:t>-</a:t>
            </a:r>
            <a:r>
              <a:rPr lang="sv-SE" sz="1200" dirty="0" smtClean="0">
                <a:solidFill>
                  <a:srgbClr val="FF0000"/>
                </a:solidFill>
              </a:rPr>
              <a:t>O</a:t>
            </a:r>
            <a:r>
              <a:rPr lang="sv-SE" sz="1200" dirty="0" smtClean="0"/>
              <a:t>rganisation </a:t>
            </a:r>
            <a:r>
              <a:rPr lang="sv-SE" sz="1200" dirty="0" smtClean="0">
                <a:solidFill>
                  <a:srgbClr val="FF0000"/>
                </a:solidFill>
              </a:rPr>
              <a:t>R</a:t>
            </a:r>
            <a:r>
              <a:rPr lang="sv-SE" sz="1200" dirty="0" smtClean="0"/>
              <a:t>equirements </a:t>
            </a:r>
            <a:br>
              <a:rPr lang="sv-SE" sz="1200" dirty="0" smtClean="0"/>
            </a:br>
            <a:r>
              <a:rPr lang="sv-SE" sz="1200" dirty="0" smtClean="0"/>
              <a:t>(</a:t>
            </a:r>
            <a:r>
              <a:rPr lang="sv-SE" sz="1200" dirty="0" smtClean="0">
                <a:solidFill>
                  <a:schemeClr val="bg1"/>
                </a:solidFill>
              </a:rPr>
              <a:t>IS.D.</a:t>
            </a:r>
            <a:r>
              <a:rPr lang="sv-SE" sz="1200" dirty="0" smtClean="0">
                <a:solidFill>
                  <a:srgbClr val="FF0000"/>
                </a:solidFill>
              </a:rPr>
              <a:t>OR</a:t>
            </a:r>
            <a:r>
              <a:rPr lang="sv-SE" sz="1200" dirty="0" smtClean="0"/>
              <a:t>)</a:t>
            </a:r>
            <a:br>
              <a:rPr lang="sv-SE" sz="1200" dirty="0" smtClean="0"/>
            </a:br>
            <a:r>
              <a:rPr lang="sv-SE" sz="1200" dirty="0" smtClean="0"/>
              <a:t>  </a:t>
            </a:r>
          </a:p>
        </p:txBody>
      </p:sp>
      <p:cxnSp>
        <p:nvCxnSpPr>
          <p:cNvPr id="14" name="Vinklad koppling 13"/>
          <p:cNvCxnSpPr/>
          <p:nvPr/>
        </p:nvCxnSpPr>
        <p:spPr>
          <a:xfrm flipV="1">
            <a:off x="3224106" y="3553050"/>
            <a:ext cx="850051" cy="773200"/>
          </a:xfrm>
          <a:prstGeom prst="bentConnector3">
            <a:avLst>
              <a:gd name="adj1" fmla="val 5000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ektangel 22"/>
          <p:cNvSpPr/>
          <p:nvPr/>
        </p:nvSpPr>
        <p:spPr>
          <a:xfrm>
            <a:off x="6549813" y="487680"/>
            <a:ext cx="2594187" cy="3955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900" dirty="0"/>
              <a:t>IS.D.OR.100 Tillämpningsområde </a:t>
            </a:r>
            <a:r>
              <a:rPr lang="sv-SE" sz="900" dirty="0" smtClean="0"/>
              <a:t/>
            </a:r>
            <a:br>
              <a:rPr lang="sv-SE" sz="900" dirty="0" smtClean="0"/>
            </a:br>
            <a:r>
              <a:rPr lang="sv-SE" sz="900" dirty="0" smtClean="0"/>
              <a:t>IS.D.OR.200 </a:t>
            </a:r>
            <a:r>
              <a:rPr lang="sv-SE" sz="900" dirty="0"/>
              <a:t>System för hantering av informationssäkerhet </a:t>
            </a:r>
            <a:r>
              <a:rPr lang="sv-SE" sz="900" dirty="0" smtClean="0"/>
              <a:t/>
            </a:r>
            <a:br>
              <a:rPr lang="sv-SE" sz="900" dirty="0" smtClean="0"/>
            </a:br>
            <a:r>
              <a:rPr lang="sv-SE" sz="900" dirty="0" smtClean="0"/>
              <a:t>IS.D.OR.205 </a:t>
            </a:r>
            <a:r>
              <a:rPr lang="sv-SE" sz="900" dirty="0"/>
              <a:t>Bedömning av informationssäkerhetsrisker </a:t>
            </a:r>
            <a:r>
              <a:rPr lang="sv-SE" sz="900" dirty="0" smtClean="0"/>
              <a:t/>
            </a:r>
            <a:br>
              <a:rPr lang="sv-SE" sz="900" dirty="0" smtClean="0"/>
            </a:br>
            <a:r>
              <a:rPr lang="sv-SE" sz="900" dirty="0" smtClean="0"/>
              <a:t>IS.D.OR.210 </a:t>
            </a:r>
            <a:r>
              <a:rPr lang="sv-SE" sz="900" dirty="0"/>
              <a:t>Hantering av informationssäkerhetsrisker </a:t>
            </a:r>
            <a:r>
              <a:rPr lang="sv-SE" sz="900" dirty="0" smtClean="0"/>
              <a:t/>
            </a:r>
            <a:br>
              <a:rPr lang="sv-SE" sz="900" dirty="0" smtClean="0"/>
            </a:br>
            <a:r>
              <a:rPr lang="sv-SE" sz="900" dirty="0" smtClean="0"/>
              <a:t>IS.D.OR.215 </a:t>
            </a:r>
            <a:r>
              <a:rPr lang="sv-SE" sz="900" dirty="0"/>
              <a:t>Internt rapporteringssystem för informationssäkerhet </a:t>
            </a:r>
            <a:r>
              <a:rPr lang="sv-SE" sz="900" dirty="0" smtClean="0"/>
              <a:t/>
            </a:r>
            <a:br>
              <a:rPr lang="sv-SE" sz="900" dirty="0" smtClean="0"/>
            </a:br>
            <a:r>
              <a:rPr lang="sv-SE" sz="900" dirty="0" smtClean="0"/>
              <a:t>IS.D.OR.220 </a:t>
            </a:r>
            <a:r>
              <a:rPr lang="sv-SE" sz="900" dirty="0"/>
              <a:t>Informationssäkerhetsincidenter – upptäckt, hantering och återställning </a:t>
            </a:r>
            <a:r>
              <a:rPr lang="sv-SE" sz="900" dirty="0" smtClean="0"/>
              <a:t/>
            </a:r>
            <a:br>
              <a:rPr lang="sv-SE" sz="900" dirty="0" smtClean="0"/>
            </a:br>
            <a:r>
              <a:rPr lang="sv-SE" sz="900" dirty="0" smtClean="0"/>
              <a:t>IS.D.OR.225 </a:t>
            </a:r>
            <a:r>
              <a:rPr lang="sv-SE" sz="900" dirty="0"/>
              <a:t>Hantering av brister som anmälts av den behöriga myndigheten </a:t>
            </a:r>
            <a:r>
              <a:rPr lang="sv-SE" sz="900" dirty="0" smtClean="0"/>
              <a:t/>
            </a:r>
            <a:br>
              <a:rPr lang="sv-SE" sz="900" dirty="0" smtClean="0"/>
            </a:br>
            <a:r>
              <a:rPr lang="sv-SE" sz="900" dirty="0" smtClean="0"/>
              <a:t>IS.D.OR.230 </a:t>
            </a:r>
            <a:r>
              <a:rPr lang="sv-SE" sz="900" dirty="0"/>
              <a:t>Externt rapporteringssystem för informationssäkerhet </a:t>
            </a:r>
            <a:r>
              <a:rPr lang="sv-SE" sz="900" dirty="0" smtClean="0"/>
              <a:t/>
            </a:r>
            <a:br>
              <a:rPr lang="sv-SE" sz="900" dirty="0" smtClean="0"/>
            </a:br>
            <a:r>
              <a:rPr lang="sv-SE" sz="900" dirty="0" smtClean="0"/>
              <a:t>IS.D.OR.235 </a:t>
            </a:r>
            <a:r>
              <a:rPr lang="sv-SE" sz="900" dirty="0" err="1"/>
              <a:t>Utkontraktering</a:t>
            </a:r>
            <a:r>
              <a:rPr lang="sv-SE" sz="900" dirty="0"/>
              <a:t> av verksamhet som rör hantering av informationssäkerhet </a:t>
            </a:r>
            <a:r>
              <a:rPr lang="sv-SE" sz="900" dirty="0" smtClean="0"/>
              <a:t/>
            </a:r>
            <a:br>
              <a:rPr lang="sv-SE" sz="900" dirty="0" smtClean="0"/>
            </a:br>
            <a:r>
              <a:rPr lang="sv-SE" sz="900" dirty="0" smtClean="0"/>
              <a:t>IS.D.OR.240 </a:t>
            </a:r>
            <a:r>
              <a:rPr lang="sv-SE" sz="900" dirty="0"/>
              <a:t>Personalkrav </a:t>
            </a:r>
            <a:r>
              <a:rPr lang="sv-SE" sz="900" dirty="0" smtClean="0"/>
              <a:t/>
            </a:r>
            <a:br>
              <a:rPr lang="sv-SE" sz="900" dirty="0" smtClean="0"/>
            </a:br>
            <a:r>
              <a:rPr lang="sv-SE" sz="900" dirty="0" smtClean="0"/>
              <a:t>IS.D.OR.245 </a:t>
            </a:r>
            <a:r>
              <a:rPr lang="sv-SE" sz="900" dirty="0"/>
              <a:t>Dokumentation </a:t>
            </a:r>
            <a:r>
              <a:rPr lang="sv-SE" sz="900" dirty="0" smtClean="0"/>
              <a:t/>
            </a:r>
            <a:br>
              <a:rPr lang="sv-SE" sz="900" dirty="0" smtClean="0"/>
            </a:br>
            <a:r>
              <a:rPr lang="sv-SE" sz="900" dirty="0" smtClean="0">
                <a:solidFill>
                  <a:schemeClr val="tx1"/>
                </a:solidFill>
              </a:rPr>
              <a:t>IS.D.OR.250 </a:t>
            </a:r>
            <a:r>
              <a:rPr lang="sv-SE" sz="900" dirty="0">
                <a:solidFill>
                  <a:schemeClr val="tx1"/>
                </a:solidFill>
              </a:rPr>
              <a:t>Handbok för hantering av informationssäkerhet (ISMM) </a:t>
            </a:r>
            <a:r>
              <a:rPr lang="sv-SE" sz="900" dirty="0" smtClean="0"/>
              <a:t/>
            </a:r>
            <a:br>
              <a:rPr lang="sv-SE" sz="900" dirty="0" smtClean="0"/>
            </a:br>
            <a:r>
              <a:rPr lang="sv-SE" sz="900" dirty="0" smtClean="0"/>
              <a:t>IS.D.OR.255 </a:t>
            </a:r>
            <a:r>
              <a:rPr lang="sv-SE" sz="900" dirty="0"/>
              <a:t>Ändringar av systemet för hantering av informationssäkerhet IS.D.OR.260 Löpande förbättring</a:t>
            </a:r>
            <a:endParaRPr lang="en-GB" sz="900" dirty="0"/>
          </a:p>
        </p:txBody>
      </p:sp>
      <p:cxnSp>
        <p:nvCxnSpPr>
          <p:cNvPr id="34" name="Vinklad koppling 33"/>
          <p:cNvCxnSpPr/>
          <p:nvPr/>
        </p:nvCxnSpPr>
        <p:spPr>
          <a:xfrm flipV="1">
            <a:off x="5974080" y="3298424"/>
            <a:ext cx="575734" cy="528508"/>
          </a:xfrm>
          <a:prstGeom prst="bentConnector3">
            <a:avLst>
              <a:gd name="adj1" fmla="val 50000"/>
            </a:avLst>
          </a:prstGeom>
          <a:ln w="254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1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28</a:t>
            </a:fld>
            <a:endParaRPr lang="sv-SE" dirty="0"/>
          </a:p>
        </p:txBody>
      </p:sp>
      <p:sp>
        <p:nvSpPr>
          <p:cNvPr id="3" name="Rubrik 2"/>
          <p:cNvSpPr>
            <a:spLocks noGrp="1"/>
          </p:cNvSpPr>
          <p:nvPr>
            <p:ph type="title"/>
          </p:nvPr>
        </p:nvSpPr>
        <p:spPr/>
        <p:txBody>
          <a:bodyPr/>
          <a:lstStyle/>
          <a:p>
            <a:endParaRPr lang="en-GB" sz="1800" dirty="0"/>
          </a:p>
        </p:txBody>
      </p:sp>
      <p:sp>
        <p:nvSpPr>
          <p:cNvPr id="4" name="Platshållare för innehåll 3"/>
          <p:cNvSpPr>
            <a:spLocks noGrp="1"/>
          </p:cNvSpPr>
          <p:nvPr>
            <p:ph idx="1"/>
          </p:nvPr>
        </p:nvSpPr>
        <p:spPr/>
        <p:txBody>
          <a:bodyPr/>
          <a:lstStyle/>
          <a:p>
            <a:pPr marL="0" indent="0" algn="ctr">
              <a:buNone/>
            </a:pPr>
            <a:endParaRPr lang="sv-SE" dirty="0" smtClean="0"/>
          </a:p>
          <a:p>
            <a:pPr marL="0" indent="0" algn="ctr">
              <a:buNone/>
            </a:pPr>
            <a:endParaRPr lang="sv-SE" dirty="0"/>
          </a:p>
          <a:p>
            <a:pPr marL="0" indent="0" algn="ctr">
              <a:buNone/>
            </a:pPr>
            <a:r>
              <a:rPr lang="sv-SE" dirty="0" smtClean="0"/>
              <a:t>IS.D.OR.250 </a:t>
            </a:r>
          </a:p>
          <a:p>
            <a:pPr marL="0" indent="0" algn="ctr">
              <a:buNone/>
            </a:pPr>
            <a:r>
              <a:rPr lang="sv-SE" dirty="0" smtClean="0"/>
              <a:t>Handbok </a:t>
            </a:r>
            <a:r>
              <a:rPr lang="sv-SE" dirty="0"/>
              <a:t>för hantering av informationssäkerhet (ISMM)</a:t>
            </a:r>
            <a:endParaRPr lang="en-GB" dirty="0"/>
          </a:p>
        </p:txBody>
      </p:sp>
    </p:spTree>
    <p:extLst>
      <p:ext uri="{BB962C8B-B14F-4D97-AF65-F5344CB8AC3E}">
        <p14:creationId xmlns:p14="http://schemas.microsoft.com/office/powerpoint/2010/main" val="2315622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29</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endParaRPr lang="en-GB" dirty="0"/>
          </a:p>
        </p:txBody>
      </p:sp>
    </p:spTree>
    <p:extLst>
      <p:ext uri="{BB962C8B-B14F-4D97-AF65-F5344CB8AC3E}">
        <p14:creationId xmlns:p14="http://schemas.microsoft.com/office/powerpoint/2010/main" val="24955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a:t>
            </a:fld>
            <a:endParaRPr lang="sv-SE" dirty="0"/>
          </a:p>
        </p:txBody>
      </p:sp>
      <p:sp>
        <p:nvSpPr>
          <p:cNvPr id="3" name="Rubrik 2"/>
          <p:cNvSpPr>
            <a:spLocks noGrp="1"/>
          </p:cNvSpPr>
          <p:nvPr>
            <p:ph type="title"/>
          </p:nvPr>
        </p:nvSpPr>
        <p:spPr/>
        <p:txBody>
          <a:bodyPr/>
          <a:lstStyle/>
          <a:p>
            <a:endParaRPr lang="en-GB" dirty="0"/>
          </a:p>
        </p:txBody>
      </p:sp>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848" y="511889"/>
            <a:ext cx="5157864" cy="4024155"/>
          </a:xfrm>
        </p:spPr>
      </p:pic>
      <p:sp>
        <p:nvSpPr>
          <p:cNvPr id="7" name="Ellips 6"/>
          <p:cNvSpPr/>
          <p:nvPr/>
        </p:nvSpPr>
        <p:spPr>
          <a:xfrm>
            <a:off x="1832604" y="248147"/>
            <a:ext cx="3025808" cy="1711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 7"/>
          <p:cNvSpPr/>
          <p:nvPr/>
        </p:nvSpPr>
        <p:spPr>
          <a:xfrm>
            <a:off x="2696922" y="3444515"/>
            <a:ext cx="2229650" cy="10915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 8"/>
          <p:cNvSpPr/>
          <p:nvPr/>
        </p:nvSpPr>
        <p:spPr>
          <a:xfrm>
            <a:off x="5074996" y="428337"/>
            <a:ext cx="2229650" cy="2276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 9"/>
          <p:cNvSpPr/>
          <p:nvPr/>
        </p:nvSpPr>
        <p:spPr>
          <a:xfrm>
            <a:off x="5226844" y="3570220"/>
            <a:ext cx="1925954" cy="8084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61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30</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endParaRPr lang="en-GB" sz="1200" dirty="0"/>
          </a:p>
        </p:txBody>
      </p:sp>
    </p:spTree>
    <p:extLst>
      <p:ext uri="{BB962C8B-B14F-4D97-AF65-F5344CB8AC3E}">
        <p14:creationId xmlns:p14="http://schemas.microsoft.com/office/powerpoint/2010/main" val="3323824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31</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a:t>1. </a:t>
            </a:r>
            <a:r>
              <a:rPr lang="sv-SE" sz="1200" i="1" u="sng" dirty="0"/>
              <a:t>En förklaring undertecknad av den verksamhetsansvariga chefen </a:t>
            </a:r>
            <a:r>
              <a:rPr lang="sv-SE" sz="1200" dirty="0"/>
              <a:t>eller, när det gäller konstruktionsorganisationer, chefen för konstruktionsorganisationen, vilken bekräftar att organisationen alltid kommer att arbeta i enlighet med denna bilaga och med ISMM. Om den verksamhetsansvariga chefen eller, när det gäller </a:t>
            </a:r>
            <a:r>
              <a:rPr lang="sv-SE" sz="1200" dirty="0" smtClean="0"/>
              <a:t>konstruktionsorganisationer</a:t>
            </a:r>
            <a:r>
              <a:rPr lang="sv-SE" sz="1200" dirty="0"/>
              <a:t>, chefen för konstruktionsorganisationen inte är organisationens verkställande direktör, ska den verkställande direktören kontrasignera förklaringen.</a:t>
            </a:r>
            <a:endParaRPr lang="en-GB" sz="1200" dirty="0"/>
          </a:p>
        </p:txBody>
      </p:sp>
    </p:spTree>
    <p:extLst>
      <p:ext uri="{BB962C8B-B14F-4D97-AF65-F5344CB8AC3E}">
        <p14:creationId xmlns:p14="http://schemas.microsoft.com/office/powerpoint/2010/main" val="2593037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32</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smtClean="0"/>
              <a:t>1. </a:t>
            </a:r>
            <a:r>
              <a:rPr lang="sv-SE" sz="1200" i="1" u="sng" dirty="0" smtClean="0"/>
              <a:t>En </a:t>
            </a:r>
            <a:r>
              <a:rPr lang="sv-SE" sz="1200" i="1" u="sng" dirty="0"/>
              <a:t>förklaring undertecknad av den verksamhetsansvariga chefen </a:t>
            </a:r>
            <a:r>
              <a:rPr lang="sv-SE" sz="1200" dirty="0"/>
              <a:t>eller, när det gäller konstruktionsorganisationer, chefen för konstruktionsorganisationen, vilken bekräftar att organisationen alltid kommer att arbeta i enlighet med denna bilaga och med ISMM. Om den verksamhetsansvariga chefen eller, när det gäller </a:t>
            </a:r>
            <a:r>
              <a:rPr lang="sv-SE" sz="1200" dirty="0" smtClean="0"/>
              <a:t>konstruktionsorganisationer</a:t>
            </a:r>
            <a:r>
              <a:rPr lang="sv-SE" sz="1200" dirty="0"/>
              <a:t>, chefen för konstruktionsorganisationen inte är organisationens verkställande direktör, ska den verkställande direktören kontrasignera förklaringen</a:t>
            </a:r>
            <a:r>
              <a:rPr lang="sv-SE" sz="1200" dirty="0" smtClean="0"/>
              <a:t>.</a:t>
            </a:r>
          </a:p>
          <a:p>
            <a:pPr marL="0" indent="0">
              <a:buNone/>
            </a:pPr>
            <a:r>
              <a:rPr lang="sv-SE" sz="1200" dirty="0"/>
              <a:t>2. Titlar, namn, arbetsuppgifter, skyldigheter, ansvar och befogenheter för den eller de personer som avses i punkt </a:t>
            </a:r>
            <a:r>
              <a:rPr lang="sv-SE" sz="1200" dirty="0" smtClean="0"/>
              <a:t/>
            </a:r>
            <a:br>
              <a:rPr lang="sv-SE" sz="1200" dirty="0" smtClean="0"/>
            </a:br>
            <a:r>
              <a:rPr lang="sv-SE" sz="1200" dirty="0" smtClean="0"/>
              <a:t>IS.D.OR.240 </a:t>
            </a:r>
            <a:r>
              <a:rPr lang="sv-SE" sz="1200" dirty="0"/>
              <a:t>b och c</a:t>
            </a:r>
            <a:r>
              <a:rPr lang="sv-SE" sz="1200" dirty="0" smtClean="0"/>
              <a:t>.</a:t>
            </a:r>
          </a:p>
          <a:p>
            <a:pPr marL="0" indent="0">
              <a:buNone/>
            </a:pPr>
            <a:endParaRPr lang="en-GB" sz="1200" dirty="0"/>
          </a:p>
        </p:txBody>
      </p:sp>
    </p:spTree>
    <p:extLst>
      <p:ext uri="{BB962C8B-B14F-4D97-AF65-F5344CB8AC3E}">
        <p14:creationId xmlns:p14="http://schemas.microsoft.com/office/powerpoint/2010/main" val="2478752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33</a:t>
            </a:fld>
            <a:endParaRPr lang="sv-SE" dirty="0"/>
          </a:p>
        </p:txBody>
      </p:sp>
      <p:sp>
        <p:nvSpPr>
          <p:cNvPr id="3" name="Rubrik 2"/>
          <p:cNvSpPr>
            <a:spLocks noGrp="1"/>
          </p:cNvSpPr>
          <p:nvPr>
            <p:ph type="title"/>
          </p:nvPr>
        </p:nvSpPr>
        <p:spPr/>
        <p:txBody>
          <a:bodyPr/>
          <a:lstStyle/>
          <a:p>
            <a:r>
              <a:rPr lang="sv-SE" dirty="0"/>
              <a:t>IS.D.OR.240 </a:t>
            </a:r>
            <a:r>
              <a:rPr lang="en-GB" dirty="0" err="1"/>
              <a:t>Personalkrav</a:t>
            </a:r>
            <a:r>
              <a:rPr lang="en-GB" dirty="0"/>
              <a:t>.</a:t>
            </a:r>
            <a:r>
              <a:rPr lang="sv-SE" dirty="0"/>
              <a:t> b, c och d.</a:t>
            </a:r>
            <a:br>
              <a:rPr lang="sv-SE" dirty="0"/>
            </a:br>
            <a:endParaRPr lang="en-GB" dirty="0"/>
          </a:p>
        </p:txBody>
      </p:sp>
      <p:sp>
        <p:nvSpPr>
          <p:cNvPr id="4" name="Platshållare för innehåll 3"/>
          <p:cNvSpPr>
            <a:spLocks noGrp="1"/>
          </p:cNvSpPr>
          <p:nvPr>
            <p:ph idx="1"/>
          </p:nvPr>
        </p:nvSpPr>
        <p:spPr/>
        <p:txBody>
          <a:bodyPr/>
          <a:lstStyle/>
          <a:p>
            <a:r>
              <a:rPr lang="sv-SE" sz="1400" dirty="0"/>
              <a:t>b) </a:t>
            </a:r>
            <a:r>
              <a:rPr lang="sv-SE" sz="1400" i="1" u="sng" dirty="0"/>
              <a:t>Den verksamhetsansvariga chefen eller</a:t>
            </a:r>
            <a:r>
              <a:rPr lang="sv-SE" sz="1400" dirty="0"/>
              <a:t>, när det gäller konstruktionsorganisationer, chefen för </a:t>
            </a:r>
            <a:r>
              <a:rPr lang="sv-SE" sz="1400" dirty="0" smtClean="0"/>
              <a:t>konstruktionsorganisationen </a:t>
            </a:r>
            <a:r>
              <a:rPr lang="sv-SE" sz="1400" i="1" u="sng" dirty="0"/>
              <a:t>ska utse en person eller en grupp av personer som ska säkerställa att organisationen uppfyller kraven i denna förordning och ska fastställa omfattningen av deras befogenheter</a:t>
            </a:r>
            <a:r>
              <a:rPr lang="sv-SE" sz="1400" dirty="0"/>
              <a:t>. </a:t>
            </a:r>
            <a:r>
              <a:rPr lang="sv-SE" sz="1400" i="1" u="sng" dirty="0"/>
              <a:t>Denna person eller grupp av personer ska rapportera direkt till den verksamhetsansvariga chefen </a:t>
            </a:r>
            <a:r>
              <a:rPr lang="sv-SE" sz="1400" dirty="0"/>
              <a:t>eller, när det gäller konstruktionsorganisationer, chefen för </a:t>
            </a:r>
            <a:r>
              <a:rPr lang="sv-SE" sz="1400" dirty="0" smtClean="0"/>
              <a:t>konstruktionsorganisationen </a:t>
            </a:r>
            <a:r>
              <a:rPr lang="sv-SE" sz="1400" i="1" u="sng" dirty="0"/>
              <a:t>och ska ha lämplig kunskap, bakgrund och erfarenhet för att kunna fullgöra sitt ansvar. I förfarandena ska det fastställas vem som vikarierar för en viss person om den personen är frånvarande under längre tid. </a:t>
            </a:r>
            <a:r>
              <a:rPr lang="sv-SE" sz="1400" i="1" u="sng" dirty="0" smtClean="0"/>
              <a:t/>
            </a:r>
            <a:br>
              <a:rPr lang="sv-SE" sz="1400" i="1" u="sng" dirty="0" smtClean="0"/>
            </a:br>
            <a:r>
              <a:rPr lang="sv-SE" sz="1400" dirty="0" smtClean="0"/>
              <a:t/>
            </a:r>
            <a:br>
              <a:rPr lang="sv-SE" sz="1400" dirty="0" smtClean="0"/>
            </a:br>
            <a:r>
              <a:rPr lang="sv-SE" sz="1400" dirty="0" smtClean="0"/>
              <a:t>c</a:t>
            </a:r>
            <a:r>
              <a:rPr lang="sv-SE" sz="1400" dirty="0"/>
              <a:t>) </a:t>
            </a:r>
            <a:r>
              <a:rPr lang="sv-SE" sz="1400" i="1" u="sng" dirty="0"/>
              <a:t>Den verksamhetsansvariga chefen </a:t>
            </a:r>
            <a:r>
              <a:rPr lang="sv-SE" sz="1400" dirty="0"/>
              <a:t>eller, när det gäller konstruktionsorganisationer, chefen för </a:t>
            </a:r>
            <a:r>
              <a:rPr lang="sv-SE" sz="1400" dirty="0" smtClean="0"/>
              <a:t>konstruktionsorganisationen </a:t>
            </a:r>
            <a:r>
              <a:rPr lang="sv-SE" sz="1400" i="1" u="sng" dirty="0"/>
              <a:t>ska utse en person eller en grupp av personer som har ansvaret för att hantera den funktion för övervakning av kravuppfyllelse som avses i punkt IS.D.OR.200 a.12.</a:t>
            </a:r>
            <a:endParaRPr lang="en-GB" sz="1400" i="1" u="sng" dirty="0"/>
          </a:p>
        </p:txBody>
      </p:sp>
    </p:spTree>
    <p:extLst>
      <p:ext uri="{BB962C8B-B14F-4D97-AF65-F5344CB8AC3E}">
        <p14:creationId xmlns:p14="http://schemas.microsoft.com/office/powerpoint/2010/main" val="162114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34</a:t>
            </a:fld>
            <a:endParaRPr lang="sv-SE" dirty="0"/>
          </a:p>
        </p:txBody>
      </p:sp>
      <p:sp>
        <p:nvSpPr>
          <p:cNvPr id="3" name="Rubrik 2"/>
          <p:cNvSpPr>
            <a:spLocks noGrp="1"/>
          </p:cNvSpPr>
          <p:nvPr>
            <p:ph type="title"/>
          </p:nvPr>
        </p:nvSpPr>
        <p:spPr/>
        <p:txBody>
          <a:bodyPr/>
          <a:lstStyle/>
          <a:p>
            <a:r>
              <a:rPr lang="sv-SE" dirty="0" smtClean="0"/>
              <a:t>IS.D.OR.240 </a:t>
            </a:r>
            <a:r>
              <a:rPr lang="en-GB" dirty="0" err="1" smtClean="0"/>
              <a:t>Personalkrav</a:t>
            </a:r>
            <a:r>
              <a:rPr lang="en-GB" dirty="0" smtClean="0"/>
              <a:t>.</a:t>
            </a:r>
            <a:r>
              <a:rPr lang="sv-SE" dirty="0" smtClean="0"/>
              <a:t> b, c och d.</a:t>
            </a:r>
            <a:r>
              <a:rPr lang="sv-SE" dirty="0"/>
              <a:t/>
            </a:r>
            <a:br>
              <a:rPr lang="sv-SE" dirty="0"/>
            </a:br>
            <a:endParaRPr lang="en-GB" dirty="0"/>
          </a:p>
        </p:txBody>
      </p:sp>
      <p:sp>
        <p:nvSpPr>
          <p:cNvPr id="4" name="Platshållare för innehåll 3"/>
          <p:cNvSpPr>
            <a:spLocks noGrp="1"/>
          </p:cNvSpPr>
          <p:nvPr>
            <p:ph idx="1"/>
          </p:nvPr>
        </p:nvSpPr>
        <p:spPr/>
        <p:txBody>
          <a:bodyPr/>
          <a:lstStyle/>
          <a:p>
            <a:r>
              <a:rPr lang="sv-SE" sz="1400" dirty="0"/>
              <a:t>d) Om organisationen delar organisatoriska strukturer, policyer, processer och förfaranden för informationssäkerhet med andra organisationer eller med delar av den egna organisationen som inte omfattas av godkännandet eller försäkran, </a:t>
            </a:r>
            <a:r>
              <a:rPr lang="sv-SE" sz="1400" i="1" u="sng" dirty="0"/>
              <a:t>får den verksamhetsansvariga chefen </a:t>
            </a:r>
            <a:r>
              <a:rPr lang="sv-SE" sz="1400" dirty="0"/>
              <a:t>eller, när det gäller konstruktionsorganisationer, chefen för </a:t>
            </a:r>
            <a:r>
              <a:rPr lang="sv-SE" sz="1400" dirty="0" smtClean="0"/>
              <a:t>konstruktionsorganisationen </a:t>
            </a:r>
            <a:r>
              <a:rPr lang="sv-SE" sz="1400" i="1" u="sng" dirty="0"/>
              <a:t>delegera verksamheten till en gemensam ansvarig person</a:t>
            </a:r>
            <a:r>
              <a:rPr lang="sv-SE" sz="1400" dirty="0"/>
              <a:t>. </a:t>
            </a:r>
            <a:r>
              <a:rPr lang="sv-SE" sz="1400" dirty="0" smtClean="0"/>
              <a:t/>
            </a:r>
            <a:br>
              <a:rPr lang="sv-SE" sz="1400" dirty="0" smtClean="0"/>
            </a:br>
            <a:r>
              <a:rPr lang="sv-SE" sz="1400" dirty="0" smtClean="0"/>
              <a:t/>
            </a:r>
            <a:br>
              <a:rPr lang="sv-SE" sz="1400" dirty="0" smtClean="0"/>
            </a:br>
            <a:r>
              <a:rPr lang="sv-SE" sz="1400" i="1" u="sng" dirty="0" smtClean="0"/>
              <a:t>I </a:t>
            </a:r>
            <a:r>
              <a:rPr lang="sv-SE" sz="1400" i="1" u="sng" dirty="0"/>
              <a:t>sådana fall ska samordningsåtgärder fastställas mellan organisationens verksamhetsansvariga chef</a:t>
            </a:r>
            <a:r>
              <a:rPr lang="sv-SE" sz="1400" dirty="0"/>
              <a:t> eller, när det gäller konstruktionsorganisationer, chefen för konstruktionsorganisationen </a:t>
            </a:r>
            <a:r>
              <a:rPr lang="sv-SE" sz="1400" i="1" u="sng" dirty="0"/>
              <a:t>och den gemensamma ansvariga personen för att säkerställa att hanteringen av informationssäkerhet integreras på lämpligt sätt inom organisationen</a:t>
            </a:r>
            <a:r>
              <a:rPr lang="sv-SE" sz="1400" dirty="0"/>
              <a:t>.</a:t>
            </a:r>
            <a:endParaRPr lang="en-GB" sz="1400" i="1" u="sng" dirty="0"/>
          </a:p>
        </p:txBody>
      </p:sp>
    </p:spTree>
    <p:extLst>
      <p:ext uri="{BB962C8B-B14F-4D97-AF65-F5344CB8AC3E}">
        <p14:creationId xmlns:p14="http://schemas.microsoft.com/office/powerpoint/2010/main" val="2032975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35</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smtClean="0"/>
              <a:t>1. </a:t>
            </a:r>
            <a:r>
              <a:rPr lang="sv-SE" sz="1200" i="1" u="sng" dirty="0" smtClean="0"/>
              <a:t>En </a:t>
            </a:r>
            <a:r>
              <a:rPr lang="sv-SE" sz="1200" i="1" u="sng" dirty="0"/>
              <a:t>förklaring undertecknad av den verksamhetsansvariga chefen </a:t>
            </a:r>
            <a:r>
              <a:rPr lang="sv-SE" sz="1200" dirty="0"/>
              <a:t>eller, när det gäller konstruktionsorganisationer, chefen för konstruktionsorganisationen, vilken bekräftar att organisationen alltid kommer att arbeta i enlighet med denna bilaga och med ISMM. Om den verksamhetsansvariga chefen eller, när det gäller </a:t>
            </a:r>
            <a:r>
              <a:rPr lang="sv-SE" sz="1200" dirty="0" smtClean="0"/>
              <a:t>konstruktionsorganisationer</a:t>
            </a:r>
            <a:r>
              <a:rPr lang="sv-SE" sz="1200" dirty="0"/>
              <a:t>, chefen för konstruktionsorganisationen inte är organisationens verkställande direktör, ska den verkställande direktören kontrasignera förklaringen</a:t>
            </a:r>
            <a:r>
              <a:rPr lang="sv-SE" sz="1200" dirty="0" smtClean="0"/>
              <a:t>.</a:t>
            </a:r>
          </a:p>
          <a:p>
            <a:pPr marL="0" indent="0">
              <a:buNone/>
            </a:pPr>
            <a:r>
              <a:rPr lang="sv-SE" sz="1200" dirty="0"/>
              <a:t>2. Titlar, namn, arbetsuppgifter, skyldigheter, ansvar och befogenheter för den eller de personer som avses i punkt </a:t>
            </a:r>
            <a:r>
              <a:rPr lang="sv-SE" sz="1200" dirty="0" smtClean="0"/>
              <a:t/>
            </a:r>
            <a:br>
              <a:rPr lang="sv-SE" sz="1200" dirty="0" smtClean="0"/>
            </a:br>
            <a:r>
              <a:rPr lang="sv-SE" sz="1200" dirty="0" smtClean="0"/>
              <a:t>IS.D.OR.240 </a:t>
            </a:r>
            <a:r>
              <a:rPr lang="sv-SE" sz="1200" dirty="0"/>
              <a:t>b och c</a:t>
            </a:r>
            <a:r>
              <a:rPr lang="sv-SE" sz="1200" dirty="0" smtClean="0"/>
              <a:t>.</a:t>
            </a:r>
          </a:p>
          <a:p>
            <a:pPr marL="0" indent="0">
              <a:buNone/>
            </a:pPr>
            <a:endParaRPr lang="en-GB" sz="1200" dirty="0"/>
          </a:p>
        </p:txBody>
      </p:sp>
    </p:spTree>
    <p:extLst>
      <p:ext uri="{BB962C8B-B14F-4D97-AF65-F5344CB8AC3E}">
        <p14:creationId xmlns:p14="http://schemas.microsoft.com/office/powerpoint/2010/main" val="1889265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36</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smtClean="0"/>
              <a:t>1. </a:t>
            </a:r>
            <a:r>
              <a:rPr lang="sv-SE" sz="1200" i="1" u="sng" dirty="0" smtClean="0"/>
              <a:t>En </a:t>
            </a:r>
            <a:r>
              <a:rPr lang="sv-SE" sz="1200" i="1" u="sng" dirty="0"/>
              <a:t>förklaring undertecknad av den verksamhetsansvariga chefen </a:t>
            </a:r>
            <a:r>
              <a:rPr lang="sv-SE" sz="1200" dirty="0"/>
              <a:t>eller, när det gäller konstruktionsorganisationer, chefen för konstruktionsorganisationen, vilken bekräftar att organisationen alltid kommer att arbeta i enlighet med denna bilaga och med ISMM. Om den verksamhetsansvariga chefen eller, när det gäller </a:t>
            </a:r>
            <a:r>
              <a:rPr lang="sv-SE" sz="1200" dirty="0" smtClean="0"/>
              <a:t>konstruktionsorganisationer</a:t>
            </a:r>
            <a:r>
              <a:rPr lang="sv-SE" sz="1200" dirty="0"/>
              <a:t>, chefen för konstruktionsorganisationen inte är organisationens verkställande direktör, ska den verkställande direktören kontrasignera förklaringen</a:t>
            </a:r>
            <a:r>
              <a:rPr lang="sv-SE" sz="1200" dirty="0" smtClean="0"/>
              <a:t>.</a:t>
            </a:r>
          </a:p>
          <a:p>
            <a:pPr marL="0" indent="0">
              <a:buNone/>
            </a:pPr>
            <a:r>
              <a:rPr lang="sv-SE" sz="1200" dirty="0"/>
              <a:t>2. Titlar, namn, arbetsuppgifter, skyldigheter, ansvar och befogenheter för den eller de personer som avses i punkt </a:t>
            </a:r>
            <a:r>
              <a:rPr lang="sv-SE" sz="1200" dirty="0" smtClean="0"/>
              <a:t/>
            </a:r>
            <a:br>
              <a:rPr lang="sv-SE" sz="1200" dirty="0" smtClean="0"/>
            </a:br>
            <a:r>
              <a:rPr lang="sv-SE" sz="1200" dirty="0" smtClean="0"/>
              <a:t>IS.D.OR.240 </a:t>
            </a:r>
            <a:r>
              <a:rPr lang="sv-SE" sz="1200" dirty="0"/>
              <a:t>b och c</a:t>
            </a:r>
            <a:r>
              <a:rPr lang="sv-SE" sz="1200" dirty="0" smtClean="0"/>
              <a:t>.</a:t>
            </a:r>
          </a:p>
          <a:p>
            <a:pPr marL="0" indent="0">
              <a:buNone/>
            </a:pPr>
            <a:r>
              <a:rPr lang="sv-SE" sz="1200" dirty="0"/>
              <a:t>3. Titlar, namn, arbetsuppgifter, skyldigheter, ansvar och befogenheter för den gemensamma ansvariga person som avses i punkt IS.D.OR.240 d, i tillämpliga fall.</a:t>
            </a:r>
            <a:endParaRPr lang="en-GB" sz="1200" dirty="0"/>
          </a:p>
        </p:txBody>
      </p:sp>
    </p:spTree>
    <p:extLst>
      <p:ext uri="{BB962C8B-B14F-4D97-AF65-F5344CB8AC3E}">
        <p14:creationId xmlns:p14="http://schemas.microsoft.com/office/powerpoint/2010/main" val="3274782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37</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smtClean="0"/>
              <a:t>1. </a:t>
            </a:r>
            <a:r>
              <a:rPr lang="sv-SE" sz="1200" i="1" u="sng" dirty="0" smtClean="0"/>
              <a:t>En </a:t>
            </a:r>
            <a:r>
              <a:rPr lang="sv-SE" sz="1200" i="1" u="sng" dirty="0"/>
              <a:t>förklaring undertecknad av den verksamhetsansvariga chefen </a:t>
            </a:r>
            <a:r>
              <a:rPr lang="sv-SE" sz="1200" dirty="0"/>
              <a:t>eller, när det gäller konstruktionsorganisationer, chefen för konstruktionsorganisationen, vilken bekräftar att organisationen alltid kommer att arbeta i enlighet med denna bilaga och med ISMM. Om den verksamhetsansvariga chefen eller, när det gäller </a:t>
            </a:r>
            <a:r>
              <a:rPr lang="sv-SE" sz="1200" dirty="0" smtClean="0"/>
              <a:t>konstruktionsorganisationer</a:t>
            </a:r>
            <a:r>
              <a:rPr lang="sv-SE" sz="1200" dirty="0"/>
              <a:t>, chefen för konstruktionsorganisationen inte är organisationens verkställande direktör, ska den verkställande direktören kontrasignera förklaringen</a:t>
            </a:r>
            <a:r>
              <a:rPr lang="sv-SE" sz="1200" dirty="0" smtClean="0"/>
              <a:t>.</a:t>
            </a:r>
          </a:p>
          <a:p>
            <a:pPr marL="0" indent="0">
              <a:buNone/>
            </a:pPr>
            <a:r>
              <a:rPr lang="sv-SE" sz="1200" dirty="0"/>
              <a:t>2. Titlar, namn, arbetsuppgifter, skyldigheter, ansvar och befogenheter för den eller de personer som avses i punkt </a:t>
            </a:r>
            <a:r>
              <a:rPr lang="sv-SE" sz="1200" dirty="0" smtClean="0"/>
              <a:t/>
            </a:r>
            <a:br>
              <a:rPr lang="sv-SE" sz="1200" dirty="0" smtClean="0"/>
            </a:br>
            <a:r>
              <a:rPr lang="sv-SE" sz="1200" dirty="0" smtClean="0"/>
              <a:t>IS.D.OR.240 </a:t>
            </a:r>
            <a:r>
              <a:rPr lang="sv-SE" sz="1200" dirty="0"/>
              <a:t>b och c</a:t>
            </a:r>
            <a:r>
              <a:rPr lang="sv-SE" sz="1200" dirty="0" smtClean="0"/>
              <a:t>.</a:t>
            </a:r>
          </a:p>
          <a:p>
            <a:pPr marL="0" indent="0">
              <a:buNone/>
            </a:pPr>
            <a:r>
              <a:rPr lang="sv-SE" sz="1200" dirty="0"/>
              <a:t>3. Titlar, namn, arbetsuppgifter, skyldigheter, ansvar och befogenheter för den gemensamma ansvariga person som avses i punkt IS.D.OR.240 d, i tillämpliga fall</a:t>
            </a:r>
            <a:r>
              <a:rPr lang="sv-SE" sz="1200" dirty="0" smtClean="0"/>
              <a:t>.</a:t>
            </a:r>
          </a:p>
          <a:p>
            <a:pPr marL="0" indent="0">
              <a:buNone/>
            </a:pPr>
            <a:r>
              <a:rPr lang="sv-SE" sz="1200" dirty="0"/>
              <a:t>4. Organisationens </a:t>
            </a:r>
            <a:r>
              <a:rPr lang="sv-SE" sz="1200" i="1" u="sng" dirty="0"/>
              <a:t>informationssäkerhetspolicy</a:t>
            </a:r>
            <a:r>
              <a:rPr lang="sv-SE" sz="1200" dirty="0"/>
              <a:t> som avses i punkt IS.D.OR.200 a.1</a:t>
            </a:r>
            <a:r>
              <a:rPr lang="sv-SE" sz="1200" dirty="0" smtClean="0"/>
              <a:t>.</a:t>
            </a:r>
          </a:p>
          <a:p>
            <a:pPr marL="0" indent="0">
              <a:buNone/>
            </a:pPr>
            <a:endParaRPr lang="en-GB" sz="1200" dirty="0"/>
          </a:p>
        </p:txBody>
      </p:sp>
    </p:spTree>
    <p:extLst>
      <p:ext uri="{BB962C8B-B14F-4D97-AF65-F5344CB8AC3E}">
        <p14:creationId xmlns:p14="http://schemas.microsoft.com/office/powerpoint/2010/main" val="4046152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38</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smtClean="0"/>
              <a:t>1. </a:t>
            </a:r>
            <a:r>
              <a:rPr lang="sv-SE" sz="1200" i="1" u="sng" dirty="0" smtClean="0"/>
              <a:t>En </a:t>
            </a:r>
            <a:r>
              <a:rPr lang="sv-SE" sz="1200" i="1" u="sng" dirty="0"/>
              <a:t>förklaring undertecknad av den verksamhetsansvariga chefen </a:t>
            </a:r>
            <a:r>
              <a:rPr lang="sv-SE" sz="1200" dirty="0"/>
              <a:t>eller, när det gäller konstruktionsorganisationer, chefen för konstruktionsorganisationen, vilken bekräftar att organisationen alltid kommer att arbeta i enlighet med denna bilaga och med ISMM. Om den verksamhetsansvariga chefen eller, när det gäller </a:t>
            </a:r>
            <a:r>
              <a:rPr lang="sv-SE" sz="1200" dirty="0" smtClean="0"/>
              <a:t>konstruktionsorganisationer</a:t>
            </a:r>
            <a:r>
              <a:rPr lang="sv-SE" sz="1200" dirty="0"/>
              <a:t>, chefen för konstruktionsorganisationen inte är organisationens verkställande direktör, ska den verkställande direktören kontrasignera förklaringen</a:t>
            </a:r>
            <a:r>
              <a:rPr lang="sv-SE" sz="1200" dirty="0" smtClean="0"/>
              <a:t>.</a:t>
            </a:r>
          </a:p>
          <a:p>
            <a:pPr marL="0" indent="0">
              <a:buNone/>
            </a:pPr>
            <a:r>
              <a:rPr lang="sv-SE" sz="1200" dirty="0"/>
              <a:t>2. Titlar, namn, arbetsuppgifter, skyldigheter, ansvar och befogenheter för den eller de personer som avses i punkt </a:t>
            </a:r>
            <a:r>
              <a:rPr lang="sv-SE" sz="1200" dirty="0" smtClean="0"/>
              <a:t/>
            </a:r>
            <a:br>
              <a:rPr lang="sv-SE" sz="1200" dirty="0" smtClean="0"/>
            </a:br>
            <a:r>
              <a:rPr lang="sv-SE" sz="1200" dirty="0" smtClean="0"/>
              <a:t>IS.D.OR.240 </a:t>
            </a:r>
            <a:r>
              <a:rPr lang="sv-SE" sz="1200" dirty="0"/>
              <a:t>b och c</a:t>
            </a:r>
            <a:r>
              <a:rPr lang="sv-SE" sz="1200" dirty="0" smtClean="0"/>
              <a:t>.</a:t>
            </a:r>
          </a:p>
          <a:p>
            <a:pPr marL="0" indent="0">
              <a:buNone/>
            </a:pPr>
            <a:r>
              <a:rPr lang="sv-SE" sz="1200" dirty="0"/>
              <a:t>3. Titlar, namn, arbetsuppgifter, skyldigheter, ansvar och befogenheter för den gemensamma ansvariga person som avses i punkt IS.D.OR.240 d, i tillämpliga fall</a:t>
            </a:r>
            <a:r>
              <a:rPr lang="sv-SE" sz="1200" dirty="0" smtClean="0"/>
              <a:t>.</a:t>
            </a:r>
          </a:p>
          <a:p>
            <a:pPr marL="0" indent="0">
              <a:buNone/>
            </a:pPr>
            <a:r>
              <a:rPr lang="sv-SE" sz="1200" dirty="0"/>
              <a:t>4. Organisationens </a:t>
            </a:r>
            <a:r>
              <a:rPr lang="sv-SE" sz="1200" i="1" u="sng" dirty="0"/>
              <a:t>informationssäkerhetspolicy</a:t>
            </a:r>
            <a:r>
              <a:rPr lang="sv-SE" sz="1200" dirty="0"/>
              <a:t> som avses i punkt IS.D.OR.200 a.1</a:t>
            </a:r>
            <a:r>
              <a:rPr lang="sv-SE" sz="1200" dirty="0" smtClean="0"/>
              <a:t>.</a:t>
            </a:r>
          </a:p>
          <a:p>
            <a:pPr marL="0" indent="0">
              <a:buNone/>
            </a:pPr>
            <a:r>
              <a:rPr lang="sv-SE" sz="1200" dirty="0"/>
              <a:t>5. </a:t>
            </a:r>
            <a:r>
              <a:rPr lang="sv-SE" sz="1200" i="1" u="sng" dirty="0"/>
              <a:t>En allmän beskrivning av antalet anställda och personalkategorierna samt det system som finns för att planera personalens tillgänglighet</a:t>
            </a:r>
            <a:r>
              <a:rPr lang="sv-SE" sz="1200" dirty="0"/>
              <a:t> i enlighet med punkt IS.D.OR.240.</a:t>
            </a:r>
            <a:endParaRPr lang="sv-SE" sz="1200" dirty="0" smtClean="0"/>
          </a:p>
          <a:p>
            <a:pPr marL="0" indent="0">
              <a:buNone/>
            </a:pPr>
            <a:endParaRPr lang="en-GB" sz="1200" dirty="0"/>
          </a:p>
        </p:txBody>
      </p:sp>
    </p:spTree>
    <p:extLst>
      <p:ext uri="{BB962C8B-B14F-4D97-AF65-F5344CB8AC3E}">
        <p14:creationId xmlns:p14="http://schemas.microsoft.com/office/powerpoint/2010/main" val="2419765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39</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p:txBody>
      </p:sp>
    </p:spTree>
    <p:extLst>
      <p:ext uri="{BB962C8B-B14F-4D97-AF65-F5344CB8AC3E}">
        <p14:creationId xmlns:p14="http://schemas.microsoft.com/office/powerpoint/2010/main" val="1170947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a:t>
            </a:fld>
            <a:endParaRPr lang="sv-SE" dirty="0"/>
          </a:p>
        </p:txBody>
      </p:sp>
      <p:sp>
        <p:nvSpPr>
          <p:cNvPr id="3" name="Rubrik 2"/>
          <p:cNvSpPr>
            <a:spLocks noGrp="1"/>
          </p:cNvSpPr>
          <p:nvPr>
            <p:ph type="title"/>
          </p:nvPr>
        </p:nvSpPr>
        <p:spPr/>
        <p:txBody>
          <a:bodyPr/>
          <a:lstStyle/>
          <a:p>
            <a:r>
              <a:rPr lang="sv-SE" dirty="0" smtClean="0"/>
              <a:t>Vad finns på plats  redan idag?</a:t>
            </a:r>
            <a:endParaRPr lang="en-GB" dirty="0"/>
          </a:p>
        </p:txBody>
      </p:sp>
      <p:sp>
        <p:nvSpPr>
          <p:cNvPr id="4" name="Platshållare för innehåll 3"/>
          <p:cNvSpPr>
            <a:spLocks noGrp="1"/>
          </p:cNvSpPr>
          <p:nvPr>
            <p:ph idx="1"/>
          </p:nvPr>
        </p:nvSpPr>
        <p:spPr>
          <a:xfrm>
            <a:off x="254545" y="1534247"/>
            <a:ext cx="8114400" cy="3092400"/>
          </a:xfrm>
        </p:spPr>
        <p:txBody>
          <a:bodyPr/>
          <a:lstStyle/>
          <a:p>
            <a:r>
              <a:rPr lang="en-GB" sz="1200" dirty="0"/>
              <a:t>The </a:t>
            </a:r>
            <a:r>
              <a:rPr lang="en-GB" sz="1200" b="1" dirty="0"/>
              <a:t>ISO/IEC 27000-series</a:t>
            </a:r>
            <a:r>
              <a:rPr lang="en-GB" sz="1200" dirty="0"/>
              <a:t> (also known as the 'ISMS Family of Standards' or 'ISO27K' for short) comprises information security standards published jointly by the International Organization for Standardization (ISO) and the International </a:t>
            </a:r>
            <a:r>
              <a:rPr lang="en-GB" sz="1200" dirty="0" err="1"/>
              <a:t>Electrotechnical</a:t>
            </a:r>
            <a:r>
              <a:rPr lang="en-GB" sz="1200" dirty="0"/>
              <a:t> Commission (IEC</a:t>
            </a:r>
            <a:r>
              <a:rPr lang="en-GB" sz="1200" dirty="0" smtClean="0"/>
              <a:t>).</a:t>
            </a:r>
            <a:endParaRPr lang="en-GB" sz="1200" dirty="0"/>
          </a:p>
          <a:p>
            <a:r>
              <a:rPr lang="en-GB" sz="1200" dirty="0"/>
              <a:t>The series provides best practice recommendations on information security management—the management of information risks through information security controls—within the context of an overall Information security management system (ISMS), similar in design to management systems for quality assurance (the ISO 9000 series), environmental protection (the ISO 14000 series) and other management systems</a:t>
            </a:r>
            <a:r>
              <a:rPr lang="en-GB" sz="1200" dirty="0" smtClean="0"/>
              <a:t>.</a:t>
            </a:r>
            <a:endParaRPr lang="en-GB" sz="1200" dirty="0"/>
          </a:p>
          <a:p>
            <a:endParaRPr lang="en-GB" sz="1200" dirty="0"/>
          </a:p>
        </p:txBody>
      </p:sp>
      <p:pic>
        <p:nvPicPr>
          <p:cNvPr id="1026" name="Picture 2" descr="https://bizimages.withfloats.com/actual/61078bc2a9b2bd00011439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545" y="3140472"/>
            <a:ext cx="30765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40</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a:t>6. Titlar, namn, arbetsuppgifter, skyldigheter, ansvar och befogenheter för de centrala personer som ansvarar för genomförandet av punkt IS.D.OR.200, inbegripet den eller de personer som ansvarar för övervakning av kravuppfyllelse enligt punkt IS.D.OR.200 a.12.</a:t>
            </a:r>
            <a:endParaRPr lang="en-GB" sz="1200" dirty="0"/>
          </a:p>
        </p:txBody>
      </p:sp>
    </p:spTree>
    <p:extLst>
      <p:ext uri="{BB962C8B-B14F-4D97-AF65-F5344CB8AC3E}">
        <p14:creationId xmlns:p14="http://schemas.microsoft.com/office/powerpoint/2010/main" val="4237772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41</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a:t>6. Titlar, namn, arbetsuppgifter, skyldigheter, ansvar och befogenheter för de centrala personer som ansvarar för genomförandet av punkt IS.D.OR.200, inbegripet den eller de personer som ansvarar för övervakning av kravuppfyllelse enligt punkt IS.D.OR.200 a.12.</a:t>
            </a:r>
            <a:br>
              <a:rPr lang="sv-SE" sz="1200" dirty="0"/>
            </a:br>
            <a:r>
              <a:rPr lang="sv-SE" sz="1200" dirty="0"/>
              <a:t>7. Ett organisationsschema som visar tillhörande kedjor av ansvarsskyldighet och ansvar för de personer som avses i punkterna 2 och 6.</a:t>
            </a:r>
            <a:endParaRPr lang="en-GB" sz="1200" dirty="0"/>
          </a:p>
        </p:txBody>
      </p:sp>
    </p:spTree>
    <p:extLst>
      <p:ext uri="{BB962C8B-B14F-4D97-AF65-F5344CB8AC3E}">
        <p14:creationId xmlns:p14="http://schemas.microsoft.com/office/powerpoint/2010/main" val="4037506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42</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a:t>6. Titlar, namn, arbetsuppgifter, skyldigheter, ansvar och befogenheter för de centrala personer som ansvarar för genomförandet av punkt IS.D.OR.200, inbegripet den eller de personer som ansvarar för övervakning av kravuppfyllelse enligt punkt IS.D.OR.200 a.12.</a:t>
            </a:r>
            <a:br>
              <a:rPr lang="sv-SE" sz="1200" dirty="0"/>
            </a:br>
            <a:r>
              <a:rPr lang="sv-SE" sz="1200" dirty="0"/>
              <a:t>7. Ett organisationsschema som visar tillhörande kedjor av ansvarsskyldighet och ansvar för de personer som avses i punkterna 2 och 6</a:t>
            </a:r>
            <a:r>
              <a:rPr lang="sv-SE" sz="1200" dirty="0" smtClean="0"/>
              <a:t>.</a:t>
            </a:r>
          </a:p>
          <a:p>
            <a:pPr marL="0" indent="0">
              <a:buNone/>
            </a:pPr>
            <a:r>
              <a:rPr lang="en-GB" sz="1200" dirty="0"/>
              <a:t>8. </a:t>
            </a:r>
            <a:r>
              <a:rPr lang="en-GB" sz="1200" dirty="0" err="1"/>
              <a:t>Beskrivningen</a:t>
            </a:r>
            <a:r>
              <a:rPr lang="en-GB" sz="1200" dirty="0"/>
              <a:t> </a:t>
            </a:r>
            <a:r>
              <a:rPr lang="en-GB" sz="1200" dirty="0" err="1"/>
              <a:t>av</a:t>
            </a:r>
            <a:r>
              <a:rPr lang="en-GB" sz="1200" dirty="0"/>
              <a:t> </a:t>
            </a:r>
            <a:r>
              <a:rPr lang="en-GB" sz="1200" dirty="0" err="1"/>
              <a:t>det</a:t>
            </a:r>
            <a:r>
              <a:rPr lang="en-GB" sz="1200" dirty="0"/>
              <a:t> </a:t>
            </a:r>
            <a:r>
              <a:rPr lang="en-GB" sz="1200" dirty="0" err="1"/>
              <a:t>interna</a:t>
            </a:r>
            <a:r>
              <a:rPr lang="en-GB" sz="1200" dirty="0"/>
              <a:t> </a:t>
            </a:r>
            <a:r>
              <a:rPr lang="en-GB" sz="1200" dirty="0" err="1"/>
              <a:t>rapporteringssystem</a:t>
            </a:r>
            <a:r>
              <a:rPr lang="en-GB" sz="1200" dirty="0"/>
              <a:t> </a:t>
            </a:r>
            <a:r>
              <a:rPr lang="en-GB" sz="1200" dirty="0" err="1"/>
              <a:t>som</a:t>
            </a:r>
            <a:r>
              <a:rPr lang="en-GB" sz="1200" dirty="0"/>
              <a:t> </a:t>
            </a:r>
            <a:r>
              <a:rPr lang="en-GB" sz="1200" dirty="0" err="1"/>
              <a:t>avses</a:t>
            </a:r>
            <a:r>
              <a:rPr lang="en-GB" sz="1200" dirty="0"/>
              <a:t> </a:t>
            </a:r>
            <a:r>
              <a:rPr lang="en-GB" sz="1200" dirty="0" err="1"/>
              <a:t>i</a:t>
            </a:r>
            <a:r>
              <a:rPr lang="en-GB" sz="1200" dirty="0"/>
              <a:t> </a:t>
            </a:r>
            <a:r>
              <a:rPr lang="en-GB" sz="1200" dirty="0" err="1"/>
              <a:t>punkt</a:t>
            </a:r>
            <a:r>
              <a:rPr lang="en-GB" sz="1200" dirty="0"/>
              <a:t> IS.D.OR.215.</a:t>
            </a:r>
          </a:p>
        </p:txBody>
      </p:sp>
    </p:spTree>
    <p:extLst>
      <p:ext uri="{BB962C8B-B14F-4D97-AF65-F5344CB8AC3E}">
        <p14:creationId xmlns:p14="http://schemas.microsoft.com/office/powerpoint/2010/main" val="3016927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43</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a:t>6. Titlar, namn, arbetsuppgifter, skyldigheter, ansvar och befogenheter för de centrala personer som ansvarar för genomförandet av punkt IS.D.OR.200, inbegripet den eller de personer som ansvarar för övervakning av kravuppfyllelse enligt punkt IS.D.OR.200 a.12.</a:t>
            </a:r>
            <a:br>
              <a:rPr lang="sv-SE" sz="1200" dirty="0"/>
            </a:br>
            <a:r>
              <a:rPr lang="sv-SE" sz="1200" dirty="0"/>
              <a:t>7. Ett organisationsschema som visar tillhörande kedjor av ansvarsskyldighet och ansvar för de personer som avses i punkterna 2 och 6</a:t>
            </a:r>
            <a:r>
              <a:rPr lang="sv-SE" sz="1200" dirty="0" smtClean="0"/>
              <a:t>.</a:t>
            </a:r>
          </a:p>
          <a:p>
            <a:pPr marL="0" indent="0">
              <a:buNone/>
            </a:pPr>
            <a:r>
              <a:rPr lang="en-GB" sz="1200" dirty="0"/>
              <a:t>8. </a:t>
            </a:r>
            <a:r>
              <a:rPr lang="en-GB" sz="1200" dirty="0" err="1"/>
              <a:t>Beskrivningen</a:t>
            </a:r>
            <a:r>
              <a:rPr lang="en-GB" sz="1200" dirty="0"/>
              <a:t> </a:t>
            </a:r>
            <a:r>
              <a:rPr lang="en-GB" sz="1200" dirty="0" err="1"/>
              <a:t>av</a:t>
            </a:r>
            <a:r>
              <a:rPr lang="en-GB" sz="1200" dirty="0"/>
              <a:t> </a:t>
            </a:r>
            <a:r>
              <a:rPr lang="en-GB" sz="1200" dirty="0" err="1"/>
              <a:t>det</a:t>
            </a:r>
            <a:r>
              <a:rPr lang="en-GB" sz="1200" dirty="0"/>
              <a:t> </a:t>
            </a:r>
            <a:r>
              <a:rPr lang="en-GB" sz="1200" dirty="0" err="1"/>
              <a:t>interna</a:t>
            </a:r>
            <a:r>
              <a:rPr lang="en-GB" sz="1200" dirty="0"/>
              <a:t> </a:t>
            </a:r>
            <a:r>
              <a:rPr lang="en-GB" sz="1200" dirty="0" err="1"/>
              <a:t>rapporteringssystem</a:t>
            </a:r>
            <a:r>
              <a:rPr lang="en-GB" sz="1200" dirty="0"/>
              <a:t> </a:t>
            </a:r>
            <a:r>
              <a:rPr lang="en-GB" sz="1200" dirty="0" err="1"/>
              <a:t>som</a:t>
            </a:r>
            <a:r>
              <a:rPr lang="en-GB" sz="1200" dirty="0"/>
              <a:t> </a:t>
            </a:r>
            <a:r>
              <a:rPr lang="en-GB" sz="1200" dirty="0" err="1"/>
              <a:t>avses</a:t>
            </a:r>
            <a:r>
              <a:rPr lang="en-GB" sz="1200" dirty="0"/>
              <a:t> </a:t>
            </a:r>
            <a:r>
              <a:rPr lang="en-GB" sz="1200" dirty="0" err="1"/>
              <a:t>i</a:t>
            </a:r>
            <a:r>
              <a:rPr lang="en-GB" sz="1200" dirty="0"/>
              <a:t> </a:t>
            </a:r>
            <a:r>
              <a:rPr lang="en-GB" sz="1200" dirty="0" err="1"/>
              <a:t>punkt</a:t>
            </a:r>
            <a:r>
              <a:rPr lang="en-GB" sz="1200" dirty="0"/>
              <a:t> IS.D.OR.215</a:t>
            </a:r>
            <a:r>
              <a:rPr lang="en-GB" sz="1200" dirty="0" smtClean="0"/>
              <a:t>.</a:t>
            </a:r>
          </a:p>
          <a:p>
            <a:pPr marL="0" indent="0">
              <a:buNone/>
            </a:pPr>
            <a:r>
              <a:rPr lang="sv-SE" sz="1200" dirty="0"/>
              <a:t>9. De förfaranden som specificerar hur organisationen säkerställer efterlevnad av denna del, särskilt </a:t>
            </a:r>
            <a:r>
              <a:rPr lang="sv-SE" sz="1200" dirty="0" smtClean="0"/>
              <a:t/>
            </a:r>
            <a:br>
              <a:rPr lang="sv-SE" sz="1200" dirty="0" smtClean="0"/>
            </a:br>
            <a:r>
              <a:rPr lang="sv-SE" sz="1200" dirty="0" smtClean="0"/>
              <a:t>i</a:t>
            </a:r>
            <a:r>
              <a:rPr lang="sv-SE" sz="1200" dirty="0"/>
              <a:t>) punkt IS.D.OR.200 c om dokumentation, </a:t>
            </a:r>
            <a:r>
              <a:rPr lang="sv-SE" sz="1200" dirty="0" smtClean="0"/>
              <a:t/>
            </a:r>
            <a:br>
              <a:rPr lang="sv-SE" sz="1200" dirty="0" smtClean="0"/>
            </a:br>
            <a:r>
              <a:rPr lang="sv-SE" sz="1200" dirty="0" smtClean="0"/>
              <a:t>ii</a:t>
            </a:r>
            <a:r>
              <a:rPr lang="sv-SE" sz="1200" dirty="0"/>
              <a:t>) de förfaranden som definierar hur organisationen kontrollerar eventuell </a:t>
            </a:r>
            <a:r>
              <a:rPr lang="sv-SE" sz="1200" dirty="0" err="1"/>
              <a:t>utkontrakterad</a:t>
            </a:r>
            <a:r>
              <a:rPr lang="sv-SE" sz="1200" dirty="0"/>
              <a:t> verksamhet som avses i punkt IS.D.OR.200 a.9, </a:t>
            </a:r>
            <a:r>
              <a:rPr lang="sv-SE" sz="1200" dirty="0" smtClean="0"/>
              <a:t/>
            </a:r>
            <a:br>
              <a:rPr lang="sv-SE" sz="1200" dirty="0" smtClean="0"/>
            </a:br>
            <a:r>
              <a:rPr lang="sv-SE" sz="1200" dirty="0" smtClean="0"/>
              <a:t>iii</a:t>
            </a:r>
            <a:r>
              <a:rPr lang="sv-SE" sz="1200" dirty="0"/>
              <a:t>) det förfarande för ISMM-ändring som avses i punkt c.</a:t>
            </a:r>
            <a:endParaRPr lang="en-GB" sz="1200" dirty="0"/>
          </a:p>
        </p:txBody>
      </p:sp>
    </p:spTree>
    <p:extLst>
      <p:ext uri="{BB962C8B-B14F-4D97-AF65-F5344CB8AC3E}">
        <p14:creationId xmlns:p14="http://schemas.microsoft.com/office/powerpoint/2010/main" val="2107751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44</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en-GB" sz="1200" dirty="0" smtClean="0"/>
              <a:t>IS.D.OR.250</a:t>
            </a:r>
            <a:br>
              <a:rPr lang="en-GB" sz="1200" dirty="0" smtClean="0"/>
            </a:br>
            <a:r>
              <a:rPr lang="sv-SE" sz="1200" dirty="0" smtClean="0"/>
              <a:t>a</a:t>
            </a:r>
            <a:r>
              <a:rPr lang="sv-SE" sz="1200" dirty="0"/>
              <a:t>) Organisationen ska förse den behöriga myndigheten med en handbok för hantering av informationssäkerhet (ISMM) och, i tillämpliga fall, eventuella tillhörande manualer och förfaranden, med följande uppgifter</a:t>
            </a:r>
            <a:r>
              <a:rPr lang="sv-SE" sz="1200" dirty="0" smtClean="0"/>
              <a:t>:</a:t>
            </a:r>
          </a:p>
          <a:p>
            <a:pPr marL="0" indent="0">
              <a:buNone/>
            </a:pPr>
            <a:r>
              <a:rPr lang="sv-SE" sz="1200" dirty="0"/>
              <a:t>6. Titlar, namn, arbetsuppgifter, skyldigheter, ansvar och befogenheter för de centrala personer som ansvarar för genomförandet av punkt IS.D.OR.200, inbegripet den eller de personer som ansvarar för övervakning av kravuppfyllelse enligt punkt IS.D.OR.200 a.12.</a:t>
            </a:r>
            <a:br>
              <a:rPr lang="sv-SE" sz="1200" dirty="0"/>
            </a:br>
            <a:r>
              <a:rPr lang="sv-SE" sz="1200" dirty="0"/>
              <a:t>7. Ett organisationsschema som visar tillhörande kedjor av ansvarsskyldighet och ansvar för de personer som avses i punkterna 2 och 6</a:t>
            </a:r>
            <a:r>
              <a:rPr lang="sv-SE" sz="1200" dirty="0" smtClean="0"/>
              <a:t>.</a:t>
            </a:r>
          </a:p>
          <a:p>
            <a:pPr marL="0" indent="0">
              <a:buNone/>
            </a:pPr>
            <a:r>
              <a:rPr lang="en-GB" sz="1200" dirty="0"/>
              <a:t>8. </a:t>
            </a:r>
            <a:r>
              <a:rPr lang="en-GB" sz="1200" dirty="0" err="1"/>
              <a:t>Beskrivningen</a:t>
            </a:r>
            <a:r>
              <a:rPr lang="en-GB" sz="1200" dirty="0"/>
              <a:t> </a:t>
            </a:r>
            <a:r>
              <a:rPr lang="en-GB" sz="1200" dirty="0" err="1"/>
              <a:t>av</a:t>
            </a:r>
            <a:r>
              <a:rPr lang="en-GB" sz="1200" dirty="0"/>
              <a:t> </a:t>
            </a:r>
            <a:r>
              <a:rPr lang="en-GB" sz="1200" dirty="0" err="1"/>
              <a:t>det</a:t>
            </a:r>
            <a:r>
              <a:rPr lang="en-GB" sz="1200" dirty="0"/>
              <a:t> </a:t>
            </a:r>
            <a:r>
              <a:rPr lang="en-GB" sz="1200" dirty="0" err="1"/>
              <a:t>interna</a:t>
            </a:r>
            <a:r>
              <a:rPr lang="en-GB" sz="1200" dirty="0"/>
              <a:t> </a:t>
            </a:r>
            <a:r>
              <a:rPr lang="en-GB" sz="1200" dirty="0" err="1"/>
              <a:t>rapporteringssystem</a:t>
            </a:r>
            <a:r>
              <a:rPr lang="en-GB" sz="1200" dirty="0"/>
              <a:t> </a:t>
            </a:r>
            <a:r>
              <a:rPr lang="en-GB" sz="1200" dirty="0" err="1"/>
              <a:t>som</a:t>
            </a:r>
            <a:r>
              <a:rPr lang="en-GB" sz="1200" dirty="0"/>
              <a:t> </a:t>
            </a:r>
            <a:r>
              <a:rPr lang="en-GB" sz="1200" dirty="0" err="1"/>
              <a:t>avses</a:t>
            </a:r>
            <a:r>
              <a:rPr lang="en-GB" sz="1200" dirty="0"/>
              <a:t> </a:t>
            </a:r>
            <a:r>
              <a:rPr lang="en-GB" sz="1200" dirty="0" err="1"/>
              <a:t>i</a:t>
            </a:r>
            <a:r>
              <a:rPr lang="en-GB" sz="1200" dirty="0"/>
              <a:t> </a:t>
            </a:r>
            <a:r>
              <a:rPr lang="en-GB" sz="1200" dirty="0" err="1"/>
              <a:t>punkt</a:t>
            </a:r>
            <a:r>
              <a:rPr lang="en-GB" sz="1200" dirty="0"/>
              <a:t> IS.D.OR.215</a:t>
            </a:r>
            <a:r>
              <a:rPr lang="en-GB" sz="1200" dirty="0" smtClean="0"/>
              <a:t>.</a:t>
            </a:r>
          </a:p>
          <a:p>
            <a:pPr marL="0" indent="0">
              <a:buNone/>
            </a:pPr>
            <a:r>
              <a:rPr lang="sv-SE" sz="1200" dirty="0"/>
              <a:t>9. De förfaranden som specificerar hur organisationen säkerställer efterlevnad av denna del, särskilt </a:t>
            </a:r>
            <a:r>
              <a:rPr lang="sv-SE" sz="1200" dirty="0" smtClean="0"/>
              <a:t/>
            </a:r>
            <a:br>
              <a:rPr lang="sv-SE" sz="1200" dirty="0" smtClean="0"/>
            </a:br>
            <a:r>
              <a:rPr lang="sv-SE" sz="1200" dirty="0" smtClean="0"/>
              <a:t>i</a:t>
            </a:r>
            <a:r>
              <a:rPr lang="sv-SE" sz="1200" dirty="0"/>
              <a:t>) punkt IS.D.OR.200 c om dokumentation, </a:t>
            </a:r>
            <a:r>
              <a:rPr lang="sv-SE" sz="1200" dirty="0" smtClean="0"/>
              <a:t/>
            </a:r>
            <a:br>
              <a:rPr lang="sv-SE" sz="1200" dirty="0" smtClean="0"/>
            </a:br>
            <a:r>
              <a:rPr lang="sv-SE" sz="1200" dirty="0" smtClean="0"/>
              <a:t>ii</a:t>
            </a:r>
            <a:r>
              <a:rPr lang="sv-SE" sz="1200" dirty="0"/>
              <a:t>) de förfaranden som definierar hur organisationen kontrollerar eventuell </a:t>
            </a:r>
            <a:r>
              <a:rPr lang="sv-SE" sz="1200" dirty="0" err="1"/>
              <a:t>utkontrakterad</a:t>
            </a:r>
            <a:r>
              <a:rPr lang="sv-SE" sz="1200" dirty="0"/>
              <a:t> verksamhet som avses i punkt IS.D.OR.200 a.9, </a:t>
            </a:r>
            <a:r>
              <a:rPr lang="sv-SE" sz="1200" dirty="0" smtClean="0"/>
              <a:t/>
            </a:r>
            <a:br>
              <a:rPr lang="sv-SE" sz="1200" dirty="0" smtClean="0"/>
            </a:br>
            <a:r>
              <a:rPr lang="sv-SE" sz="1200" dirty="0" smtClean="0"/>
              <a:t>iii</a:t>
            </a:r>
            <a:r>
              <a:rPr lang="sv-SE" sz="1200" dirty="0"/>
              <a:t>) det förfarande för ISMM-ändring som avses i punkt c.</a:t>
            </a:r>
            <a:br>
              <a:rPr lang="sv-SE" sz="1200" dirty="0"/>
            </a:br>
            <a:r>
              <a:rPr lang="sv-SE" sz="1200" dirty="0"/>
              <a:t>10. Uppgifter om de för närvarande godkända alternativa sätten att uppfylla kraven.</a:t>
            </a:r>
            <a:endParaRPr lang="en-GB" sz="1200" dirty="0"/>
          </a:p>
        </p:txBody>
      </p:sp>
    </p:spTree>
    <p:extLst>
      <p:ext uri="{BB962C8B-B14F-4D97-AF65-F5344CB8AC3E}">
        <p14:creationId xmlns:p14="http://schemas.microsoft.com/office/powerpoint/2010/main" val="1605473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45</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sv-SE" sz="1200" dirty="0"/>
              <a:t>b) Det första utfärdandet av ISMM ska godkännas och en kopia ska behållas av den behöriga myndigheten. ISMM ska vid behov ändras så att den förblir en aktuell beskrivning av organisationens ISMS. En kopia av eventuella ändringar av ISMM ska lämnas till den behöriga myndigheten.</a:t>
            </a:r>
            <a:endParaRPr lang="en-GB" sz="1200" dirty="0"/>
          </a:p>
        </p:txBody>
      </p:sp>
    </p:spTree>
    <p:extLst>
      <p:ext uri="{BB962C8B-B14F-4D97-AF65-F5344CB8AC3E}">
        <p14:creationId xmlns:p14="http://schemas.microsoft.com/office/powerpoint/2010/main" val="3476316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46</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sv-SE" sz="1200" dirty="0"/>
              <a:t>b) Det första utfärdandet av ISMM ska godkännas och en kopia ska behållas av den behöriga myndigheten. ISMM ska vid behov ändras så att den förblir en aktuell beskrivning av organisationens ISMS. En kopia av eventuella ändringar av ISMM ska lämnas till den behöriga myndigheten</a:t>
            </a:r>
            <a:r>
              <a:rPr lang="sv-SE" sz="1200" dirty="0" smtClean="0"/>
              <a:t>.</a:t>
            </a:r>
            <a:br>
              <a:rPr lang="sv-SE" sz="1200" dirty="0" smtClean="0"/>
            </a:br>
            <a:endParaRPr lang="sv-SE" sz="1200" dirty="0" smtClean="0"/>
          </a:p>
          <a:p>
            <a:pPr marL="0" indent="0">
              <a:buNone/>
            </a:pPr>
            <a:r>
              <a:rPr lang="sv-SE" sz="1200" dirty="0"/>
              <a:t>c) Ändringar av ISMM ska hanteras enligt ett förfarande som fastställs av organisationen. Ändringar som inte omfattas av detta förfarande och eventuella ändringar som rör de ändringar som avses i punkt IS.D.OR.255 b ska godkännas av den behöriga myndigheten.</a:t>
            </a:r>
            <a:endParaRPr lang="en-GB" sz="1200" dirty="0"/>
          </a:p>
        </p:txBody>
      </p:sp>
    </p:spTree>
    <p:extLst>
      <p:ext uri="{BB962C8B-B14F-4D97-AF65-F5344CB8AC3E}">
        <p14:creationId xmlns:p14="http://schemas.microsoft.com/office/powerpoint/2010/main" val="3049870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47</a:t>
            </a:fld>
            <a:endParaRPr lang="sv-SE" dirty="0"/>
          </a:p>
        </p:txBody>
      </p:sp>
      <p:sp>
        <p:nvSpPr>
          <p:cNvPr id="3" name="Rubrik 2"/>
          <p:cNvSpPr>
            <a:spLocks noGrp="1"/>
          </p:cNvSpPr>
          <p:nvPr>
            <p:ph type="title"/>
          </p:nvPr>
        </p:nvSpPr>
        <p:spPr/>
        <p:txBody>
          <a:bodyPr/>
          <a:lstStyle/>
          <a:p>
            <a:r>
              <a:rPr lang="sv-SE" sz="2000" dirty="0"/>
              <a:t>Handbok för hantering av informationssäkerhet (ISMM)</a:t>
            </a:r>
            <a:endParaRPr lang="en-GB" sz="2000" dirty="0"/>
          </a:p>
        </p:txBody>
      </p:sp>
      <p:sp>
        <p:nvSpPr>
          <p:cNvPr id="4" name="Platshållare för innehåll 3"/>
          <p:cNvSpPr>
            <a:spLocks noGrp="1"/>
          </p:cNvSpPr>
          <p:nvPr>
            <p:ph idx="1"/>
          </p:nvPr>
        </p:nvSpPr>
        <p:spPr/>
        <p:txBody>
          <a:bodyPr/>
          <a:lstStyle/>
          <a:p>
            <a:pPr marL="0" indent="0">
              <a:buNone/>
            </a:pPr>
            <a:r>
              <a:rPr lang="sv-SE" sz="1200" dirty="0"/>
              <a:t>b) Det första utfärdandet av ISMM ska godkännas och en kopia ska behållas av den behöriga myndigheten. ISMM ska vid behov ändras så att den förblir en aktuell beskrivning av organisationens ISMS. En kopia av eventuella ändringar av ISMM ska lämnas till den behöriga myndigheten</a:t>
            </a:r>
            <a:r>
              <a:rPr lang="sv-SE" sz="1200" dirty="0" smtClean="0"/>
              <a:t>.</a:t>
            </a:r>
            <a:br>
              <a:rPr lang="sv-SE" sz="1200" dirty="0" smtClean="0"/>
            </a:br>
            <a:endParaRPr lang="sv-SE" sz="1200" dirty="0" smtClean="0"/>
          </a:p>
          <a:p>
            <a:pPr marL="0" indent="0">
              <a:buNone/>
            </a:pPr>
            <a:r>
              <a:rPr lang="sv-SE" sz="1200" dirty="0"/>
              <a:t>c) Ändringar av ISMM ska hanteras enligt ett förfarande som fastställs av organisationen. Ändringar som inte omfattas av detta förfarande och eventuella ändringar som rör de ändringar som avses i punkt IS.D.OR.255 b ska godkännas av den behöriga myndigheten</a:t>
            </a:r>
            <a:r>
              <a:rPr lang="sv-SE" sz="1200" dirty="0" smtClean="0"/>
              <a:t>.</a:t>
            </a:r>
            <a:br>
              <a:rPr lang="sv-SE" sz="1200" dirty="0" smtClean="0"/>
            </a:br>
            <a:endParaRPr lang="sv-SE" sz="1200" dirty="0" smtClean="0"/>
          </a:p>
          <a:p>
            <a:pPr marL="0" indent="0">
              <a:buNone/>
            </a:pPr>
            <a:r>
              <a:rPr lang="sv-SE" sz="1200" dirty="0"/>
              <a:t>d) Organisationen får integrera ISMM med sina andra ledningshandböcker eller handledningar, förutsatt att det finns en tydlig korshänvisning som anger vilka delar av ledningshandboken eller handledningen som motsvarar de olika kraven i denna bilaga.</a:t>
            </a:r>
            <a:endParaRPr lang="en-GB" sz="1200" dirty="0"/>
          </a:p>
        </p:txBody>
      </p:sp>
    </p:spTree>
    <p:extLst>
      <p:ext uri="{BB962C8B-B14F-4D97-AF65-F5344CB8AC3E}">
        <p14:creationId xmlns:p14="http://schemas.microsoft.com/office/powerpoint/2010/main" val="2924533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48</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pPr marL="0" indent="0">
              <a:buNone/>
            </a:pPr>
            <a:r>
              <a:rPr lang="sv-SE" sz="1200" u="sng" dirty="0"/>
              <a:t>IS.D.OR.260 </a:t>
            </a:r>
            <a:r>
              <a:rPr lang="sv-SE" sz="1200" u="sng" dirty="0" smtClean="0"/>
              <a:t>Löpande förbättring</a:t>
            </a:r>
            <a:r>
              <a:rPr lang="sv-SE" sz="1200" dirty="0" smtClean="0"/>
              <a:t/>
            </a:r>
            <a:br>
              <a:rPr lang="sv-SE" sz="1200" dirty="0" smtClean="0"/>
            </a:br>
            <a:r>
              <a:rPr lang="sv-SE" sz="1200" dirty="0" smtClean="0"/>
              <a:t> </a:t>
            </a:r>
          </a:p>
          <a:p>
            <a:pPr marL="0" indent="0">
              <a:buNone/>
            </a:pPr>
            <a:r>
              <a:rPr lang="sv-SE" sz="1200" dirty="0" smtClean="0"/>
              <a:t>a</a:t>
            </a:r>
            <a:r>
              <a:rPr lang="sv-SE" sz="1200" dirty="0"/>
              <a:t>) Organisationen ska med hjälp av lämpliga resultatindikatorer </a:t>
            </a:r>
            <a:r>
              <a:rPr lang="sv-SE" sz="1200" dirty="0" smtClean="0"/>
              <a:t>(</a:t>
            </a:r>
            <a:r>
              <a:rPr lang="sv-SE" sz="1200" dirty="0" err="1" smtClean="0"/>
              <a:t>Performance</a:t>
            </a:r>
            <a:r>
              <a:rPr lang="sv-SE" sz="1200" dirty="0" smtClean="0"/>
              <a:t> </a:t>
            </a:r>
            <a:r>
              <a:rPr lang="sv-SE" sz="1200" dirty="0" err="1" smtClean="0"/>
              <a:t>indicators</a:t>
            </a:r>
            <a:r>
              <a:rPr lang="sv-SE" sz="1200" dirty="0" smtClean="0"/>
              <a:t> / Jerry) bedöma </a:t>
            </a:r>
            <a:r>
              <a:rPr lang="sv-SE" sz="1200" dirty="0"/>
              <a:t>ISMS effektivitet och mognadsgrad. Bedömningen ska utföras enligt en tidsplan som fastställts på förhand av organisationen eller till följd av en informationssäkerhetsincident</a:t>
            </a:r>
            <a:r>
              <a:rPr lang="sv-SE" sz="1200" dirty="0" smtClean="0"/>
              <a:t>.</a:t>
            </a:r>
            <a:br>
              <a:rPr lang="sv-SE" sz="1200" dirty="0" smtClean="0"/>
            </a:br>
            <a:r>
              <a:rPr lang="sv-SE" sz="1200" dirty="0" smtClean="0"/>
              <a:t> </a:t>
            </a:r>
          </a:p>
          <a:p>
            <a:pPr marL="0" indent="0">
              <a:buNone/>
            </a:pPr>
            <a:r>
              <a:rPr lang="sv-SE" sz="1200" dirty="0" smtClean="0"/>
              <a:t>b</a:t>
            </a:r>
            <a:r>
              <a:rPr lang="sv-SE" sz="1200" dirty="0"/>
              <a:t>) Om brister upptäcks till följd av den bedömning som utförts i enlighet med punkt a ska organisationen vidta nödvändiga förbättringsåtgärder för att säkerställa att ISMS fortsätter att uppfylla de tillämpliga kraven och upprätthåller en acceptabel nivå för informationssäkerhetsriskerna. Dessutom ska organisationen göra en ny bedömning av de delar av ISMS som påverkas av de antagna åtgärderna.</a:t>
            </a:r>
            <a:endParaRPr lang="sv-SE" sz="1200" dirty="0" smtClean="0"/>
          </a:p>
        </p:txBody>
      </p:sp>
    </p:spTree>
    <p:extLst>
      <p:ext uri="{BB962C8B-B14F-4D97-AF65-F5344CB8AC3E}">
        <p14:creationId xmlns:p14="http://schemas.microsoft.com/office/powerpoint/2010/main" val="4095770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49</a:t>
            </a:fld>
            <a:endParaRPr lang="sv-SE" dirty="0"/>
          </a:p>
        </p:txBody>
      </p:sp>
      <p:sp>
        <p:nvSpPr>
          <p:cNvPr id="3" name="Rubrik 2"/>
          <p:cNvSpPr>
            <a:spLocks noGrp="1"/>
          </p:cNvSpPr>
          <p:nvPr>
            <p:ph type="title"/>
          </p:nvPr>
        </p:nvSpPr>
        <p:spPr/>
        <p:txBody>
          <a:bodyPr/>
          <a:lstStyle/>
          <a:p>
            <a:endParaRPr lang="en-GB"/>
          </a:p>
        </p:txBody>
      </p:sp>
      <p:pic>
        <p:nvPicPr>
          <p:cNvPr id="5" name="Platshållare för innehåll 4"/>
          <p:cNvPicPr>
            <a:picLocks noGrp="1" noChangeAspect="1"/>
          </p:cNvPicPr>
          <p:nvPr>
            <p:ph idx="1"/>
          </p:nvPr>
        </p:nvPicPr>
        <p:blipFill>
          <a:blip r:embed="rId2"/>
          <a:stretch>
            <a:fillRect/>
          </a:stretch>
        </p:blipFill>
        <p:spPr>
          <a:xfrm>
            <a:off x="1526284" y="1195388"/>
            <a:ext cx="6108895" cy="3092450"/>
          </a:xfrm>
          <a:prstGeom prst="rect">
            <a:avLst/>
          </a:prstGeom>
        </p:spPr>
      </p:pic>
    </p:spTree>
    <p:extLst>
      <p:ext uri="{BB962C8B-B14F-4D97-AF65-F5344CB8AC3E}">
        <p14:creationId xmlns:p14="http://schemas.microsoft.com/office/powerpoint/2010/main" val="89042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a:t>
            </a:fld>
            <a:endParaRPr lang="sv-SE" dirty="0"/>
          </a:p>
        </p:txBody>
      </p:sp>
      <p:sp>
        <p:nvSpPr>
          <p:cNvPr id="3" name="Rubrik 2"/>
          <p:cNvSpPr>
            <a:spLocks noGrp="1"/>
          </p:cNvSpPr>
          <p:nvPr>
            <p:ph type="title"/>
          </p:nvPr>
        </p:nvSpPr>
        <p:spPr/>
        <p:txBody>
          <a:bodyPr/>
          <a:lstStyle/>
          <a:p>
            <a:pPr algn="ctr"/>
            <a:r>
              <a:rPr lang="sv-SE" dirty="0"/>
              <a:t>Part-IS</a:t>
            </a:r>
            <a:r>
              <a:rPr lang="en-GB" dirty="0"/>
              <a:t/>
            </a:r>
            <a:br>
              <a:rPr lang="en-GB" dirty="0"/>
            </a:br>
            <a:endParaRPr lang="en-GB" dirty="0"/>
          </a:p>
        </p:txBody>
      </p:sp>
      <p:sp>
        <p:nvSpPr>
          <p:cNvPr id="4" name="Platshållare för innehåll 3"/>
          <p:cNvSpPr>
            <a:spLocks noGrp="1"/>
          </p:cNvSpPr>
          <p:nvPr>
            <p:ph idx="1"/>
          </p:nvPr>
        </p:nvSpPr>
        <p:spPr/>
        <p:txBody>
          <a:bodyPr/>
          <a:lstStyle/>
          <a:p>
            <a:endParaRPr lang="sv-SE" dirty="0" smtClean="0"/>
          </a:p>
          <a:p>
            <a:endParaRPr lang="sv-SE" dirty="0"/>
          </a:p>
          <a:p>
            <a:pPr marL="0" indent="0">
              <a:buNone/>
            </a:pPr>
            <a:r>
              <a:rPr lang="sv-SE" dirty="0" smtClean="0"/>
              <a:t>			</a:t>
            </a:r>
          </a:p>
        </p:txBody>
      </p:sp>
      <p:pic>
        <p:nvPicPr>
          <p:cNvPr id="1026" name="Picture 2" descr="Easy Access Rules of Part-IS published | EASA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420" y="1077900"/>
            <a:ext cx="2537459" cy="35855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34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50</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endParaRPr lang="en-GB" dirty="0"/>
          </a:p>
        </p:txBody>
      </p:sp>
      <p:pic>
        <p:nvPicPr>
          <p:cNvPr id="5" name="Bildobjekt 4"/>
          <p:cNvPicPr>
            <a:picLocks noChangeAspect="1"/>
          </p:cNvPicPr>
          <p:nvPr/>
        </p:nvPicPr>
        <p:blipFill>
          <a:blip r:embed="rId2"/>
          <a:stretch>
            <a:fillRect/>
          </a:stretch>
        </p:blipFill>
        <p:spPr>
          <a:xfrm>
            <a:off x="1117601" y="481860"/>
            <a:ext cx="6127774" cy="3805740"/>
          </a:xfrm>
          <a:prstGeom prst="rect">
            <a:avLst/>
          </a:prstGeom>
        </p:spPr>
      </p:pic>
    </p:spTree>
    <p:extLst>
      <p:ext uri="{BB962C8B-B14F-4D97-AF65-F5344CB8AC3E}">
        <p14:creationId xmlns:p14="http://schemas.microsoft.com/office/powerpoint/2010/main" val="1693853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51</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endParaRPr lang="sv-SE" dirty="0" smtClean="0"/>
          </a:p>
          <a:p>
            <a:endParaRPr lang="sv-SE" dirty="0"/>
          </a:p>
          <a:p>
            <a:pPr marL="361950" lvl="1" indent="0">
              <a:buNone/>
            </a:pPr>
            <a:r>
              <a:rPr lang="sv-SE" dirty="0" smtClean="0"/>
              <a:t>			</a:t>
            </a:r>
          </a:p>
          <a:p>
            <a:pPr marL="361950" lvl="1" indent="0">
              <a:buNone/>
            </a:pPr>
            <a:r>
              <a:rPr lang="sv-SE" dirty="0"/>
              <a:t>	</a:t>
            </a:r>
            <a:r>
              <a:rPr lang="sv-SE" dirty="0" smtClean="0"/>
              <a:t>		       </a:t>
            </a:r>
            <a:r>
              <a:rPr lang="sv-SE" sz="3600" dirty="0" smtClean="0"/>
              <a:t>Frågor?</a:t>
            </a:r>
            <a:endParaRPr lang="en-GB" sz="3600" dirty="0"/>
          </a:p>
        </p:txBody>
      </p:sp>
    </p:spTree>
    <p:extLst>
      <p:ext uri="{BB962C8B-B14F-4D97-AF65-F5344CB8AC3E}">
        <p14:creationId xmlns:p14="http://schemas.microsoft.com/office/powerpoint/2010/main" val="38532756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52</a:t>
            </a:fld>
            <a:endParaRPr lang="sv-SE" dirty="0"/>
          </a:p>
        </p:txBody>
      </p:sp>
      <p:sp>
        <p:nvSpPr>
          <p:cNvPr id="3" name="Rubrik 2"/>
          <p:cNvSpPr>
            <a:spLocks noGrp="1"/>
          </p:cNvSpPr>
          <p:nvPr>
            <p:ph type="title"/>
          </p:nvPr>
        </p:nvSpPr>
        <p:spPr/>
        <p:txBody>
          <a:bodyPr/>
          <a:lstStyle/>
          <a:p>
            <a:r>
              <a:rPr lang="sv-SE" sz="1600" dirty="0"/>
              <a:t>KOMMISSIONENS DELEGERADE FÖRORDNING (EU) 2022/1645</a:t>
            </a:r>
            <a:endParaRPr lang="en-GB" sz="1600" dirty="0"/>
          </a:p>
        </p:txBody>
      </p:sp>
      <p:sp>
        <p:nvSpPr>
          <p:cNvPr id="4" name="Platshållare för innehåll 3"/>
          <p:cNvSpPr>
            <a:spLocks noGrp="1"/>
          </p:cNvSpPr>
          <p:nvPr>
            <p:ph idx="1"/>
          </p:nvPr>
        </p:nvSpPr>
        <p:spPr/>
        <p:txBody>
          <a:bodyPr/>
          <a:lstStyle/>
          <a:p>
            <a:pPr marL="0" indent="0">
              <a:buNone/>
            </a:pPr>
            <a:r>
              <a:rPr lang="sv-SE" sz="1400" dirty="0" smtClean="0"/>
              <a:t>Artikel 8</a:t>
            </a:r>
          </a:p>
          <a:p>
            <a:pPr marL="0" indent="0">
              <a:buNone/>
            </a:pPr>
            <a:endParaRPr lang="sv-SE" sz="1400" dirty="0"/>
          </a:p>
          <a:p>
            <a:pPr marL="0" indent="0">
              <a:buNone/>
            </a:pPr>
            <a:r>
              <a:rPr lang="sv-SE" sz="1400" dirty="0"/>
              <a:t>Denna förordning </a:t>
            </a:r>
            <a:r>
              <a:rPr lang="sv-SE" sz="1400" dirty="0">
                <a:solidFill>
                  <a:srgbClr val="FF0000"/>
                </a:solidFill>
              </a:rPr>
              <a:t>träder i kraft</a:t>
            </a:r>
            <a:r>
              <a:rPr lang="sv-SE" sz="1400" dirty="0"/>
              <a:t> den tjugonde dagen efter det att den har offentliggjorts i Europeiska unionens officiella tidning. </a:t>
            </a:r>
            <a:r>
              <a:rPr lang="sv-SE" sz="1400" dirty="0" smtClean="0">
                <a:solidFill>
                  <a:srgbClr val="FF0000"/>
                </a:solidFill>
              </a:rPr>
              <a:t>2022-09-26</a:t>
            </a:r>
          </a:p>
          <a:p>
            <a:pPr marL="0" indent="0">
              <a:buNone/>
            </a:pPr>
            <a:r>
              <a:rPr lang="sv-SE" sz="1400" dirty="0" smtClean="0"/>
              <a:t>Den </a:t>
            </a:r>
            <a:r>
              <a:rPr lang="sv-SE" sz="1400" dirty="0"/>
              <a:t>ska tillämpas från och med den </a:t>
            </a:r>
            <a:r>
              <a:rPr lang="sv-SE" sz="1400" dirty="0">
                <a:solidFill>
                  <a:srgbClr val="FF0000"/>
                </a:solidFill>
              </a:rPr>
              <a:t>16 oktober 2025. </a:t>
            </a:r>
            <a:endParaRPr lang="sv-SE" sz="1400" dirty="0" smtClean="0">
              <a:solidFill>
                <a:srgbClr val="FF0000"/>
              </a:solidFill>
            </a:endParaRPr>
          </a:p>
          <a:p>
            <a:pPr marL="0" indent="0">
              <a:buNone/>
            </a:pPr>
            <a:endParaRPr lang="sv-SE" sz="1400" dirty="0"/>
          </a:p>
          <a:p>
            <a:pPr marL="0" indent="0">
              <a:buNone/>
            </a:pPr>
            <a:r>
              <a:rPr lang="sv-SE" sz="1400" dirty="0"/>
              <a:t>Denna förordning är till alla delar bindande och direkt tillämplig i alla medlemsstater. </a:t>
            </a:r>
            <a:endParaRPr lang="sv-SE" sz="1400" dirty="0" smtClean="0"/>
          </a:p>
          <a:p>
            <a:pPr marL="0" indent="0">
              <a:buNone/>
            </a:pPr>
            <a:r>
              <a:rPr lang="sv-SE" sz="1400" dirty="0" smtClean="0"/>
              <a:t/>
            </a:r>
            <a:br>
              <a:rPr lang="sv-SE" sz="1400" dirty="0" smtClean="0"/>
            </a:br>
            <a:r>
              <a:rPr lang="sv-SE" sz="1400" dirty="0" smtClean="0"/>
              <a:t>Utfärdad </a:t>
            </a:r>
            <a:r>
              <a:rPr lang="sv-SE" sz="1400" dirty="0"/>
              <a:t>i Bryssel den 14 juli 2022</a:t>
            </a:r>
            <a:r>
              <a:rPr lang="sv-SE" sz="1400" dirty="0" smtClean="0"/>
              <a:t>.</a:t>
            </a:r>
          </a:p>
          <a:p>
            <a:pPr marL="0" indent="0" algn="ctr">
              <a:buNone/>
            </a:pPr>
            <a:r>
              <a:rPr lang="sv-SE" sz="1400" dirty="0"/>
              <a:t>På kommissionens vägnar </a:t>
            </a:r>
            <a:endParaRPr lang="sv-SE" sz="1400" dirty="0" smtClean="0"/>
          </a:p>
          <a:p>
            <a:pPr marL="0" indent="0" algn="ctr">
              <a:buNone/>
            </a:pPr>
            <a:r>
              <a:rPr lang="sv-SE" sz="1400" dirty="0" smtClean="0"/>
              <a:t>Ursula </a:t>
            </a:r>
            <a:r>
              <a:rPr lang="sv-SE" sz="1400" dirty="0"/>
              <a:t>VON DER LEYEN </a:t>
            </a:r>
            <a:endParaRPr lang="sv-SE" sz="1400" dirty="0" smtClean="0"/>
          </a:p>
          <a:p>
            <a:pPr marL="0" indent="0" algn="ctr">
              <a:buNone/>
            </a:pPr>
            <a:r>
              <a:rPr lang="sv-SE" sz="1400" dirty="0" smtClean="0"/>
              <a:t>Ordförande</a:t>
            </a:r>
          </a:p>
        </p:txBody>
      </p:sp>
    </p:spTree>
    <p:extLst>
      <p:ext uri="{BB962C8B-B14F-4D97-AF65-F5344CB8AC3E}">
        <p14:creationId xmlns:p14="http://schemas.microsoft.com/office/powerpoint/2010/main" val="1063571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53</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endParaRPr lang="sv-SE" dirty="0" smtClean="0"/>
          </a:p>
          <a:p>
            <a:endParaRPr lang="sv-SE" dirty="0"/>
          </a:p>
          <a:p>
            <a:pPr marL="0" indent="0">
              <a:buNone/>
            </a:pPr>
            <a:r>
              <a:rPr lang="sv-SE" dirty="0" smtClean="0"/>
              <a:t>				</a:t>
            </a:r>
          </a:p>
          <a:p>
            <a:pPr marL="0" indent="0">
              <a:buNone/>
            </a:pPr>
            <a:r>
              <a:rPr lang="sv-SE" dirty="0"/>
              <a:t>	</a:t>
            </a:r>
            <a:r>
              <a:rPr lang="sv-SE" dirty="0" smtClean="0"/>
              <a:t>		        SLUT</a:t>
            </a:r>
            <a:endParaRPr lang="en-GB" dirty="0"/>
          </a:p>
        </p:txBody>
      </p:sp>
    </p:spTree>
    <p:extLst>
      <p:ext uri="{BB962C8B-B14F-4D97-AF65-F5344CB8AC3E}">
        <p14:creationId xmlns:p14="http://schemas.microsoft.com/office/powerpoint/2010/main" val="253350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6</a:t>
            </a:fld>
            <a:endParaRPr lang="sv-SE" dirty="0"/>
          </a:p>
        </p:txBody>
      </p:sp>
      <p:sp>
        <p:nvSpPr>
          <p:cNvPr id="3" name="Rubrik 2"/>
          <p:cNvSpPr>
            <a:spLocks noGrp="1"/>
          </p:cNvSpPr>
          <p:nvPr>
            <p:ph type="title"/>
          </p:nvPr>
        </p:nvSpPr>
        <p:spPr/>
        <p:txBody>
          <a:bodyPr/>
          <a:lstStyle/>
          <a:p>
            <a:r>
              <a:rPr lang="sv-SE" dirty="0"/>
              <a:t>Vad säger Part-IS om ISO 27001?</a:t>
            </a:r>
            <a:br>
              <a:rPr lang="sv-SE" dirty="0"/>
            </a:br>
            <a:endParaRPr lang="en-GB" dirty="0"/>
          </a:p>
        </p:txBody>
      </p:sp>
      <p:sp>
        <p:nvSpPr>
          <p:cNvPr id="4" name="Platshållare för innehåll 3"/>
          <p:cNvSpPr>
            <a:spLocks noGrp="1"/>
          </p:cNvSpPr>
          <p:nvPr>
            <p:ph idx="1"/>
          </p:nvPr>
        </p:nvSpPr>
        <p:spPr/>
        <p:txBody>
          <a:bodyPr/>
          <a:lstStyle/>
          <a:p>
            <a:pPr marL="0" indent="0">
              <a:buNone/>
            </a:pPr>
            <a:r>
              <a:rPr lang="sv-SE" dirty="0" smtClean="0"/>
              <a:t>(EU) 2022/1645:</a:t>
            </a:r>
          </a:p>
          <a:p>
            <a:pPr marL="0" indent="0">
              <a:buNone/>
            </a:pPr>
            <a:r>
              <a:rPr lang="sv-SE" dirty="0" smtClean="0"/>
              <a:t>…</a:t>
            </a:r>
            <a:br>
              <a:rPr lang="sv-SE" dirty="0" smtClean="0"/>
            </a:br>
            <a:r>
              <a:rPr lang="en-GB" sz="1400" dirty="0"/>
              <a:t>(5) A significant number of organisations already use international standards, such as ISO 27001, in order to address the security of digital information and data. These standards may not fully address all the specificities of civil aviation. </a:t>
            </a:r>
            <a:endParaRPr lang="en-GB" sz="1400" dirty="0" smtClean="0"/>
          </a:p>
          <a:p>
            <a:pPr marL="0" indent="0">
              <a:buNone/>
            </a:pPr>
            <a:r>
              <a:rPr lang="en-GB" sz="1400" dirty="0" smtClean="0"/>
              <a:t>(</a:t>
            </a:r>
            <a:r>
              <a:rPr lang="en-GB" sz="1400" dirty="0"/>
              <a:t>6) Therefore, it is appropriate to set out requirements for the management of information security risks with a potential impact on aviation safety</a:t>
            </a:r>
            <a:r>
              <a:rPr lang="en-GB" sz="1400" dirty="0" smtClean="0"/>
              <a:t>.</a:t>
            </a:r>
          </a:p>
          <a:p>
            <a:pPr marL="0" indent="0">
              <a:buNone/>
            </a:pPr>
            <a:r>
              <a:rPr lang="sv-SE" sz="1400" dirty="0" smtClean="0"/>
              <a:t>…</a:t>
            </a:r>
          </a:p>
          <a:p>
            <a:endParaRPr lang="en-GB" dirty="0"/>
          </a:p>
        </p:txBody>
      </p:sp>
    </p:spTree>
    <p:extLst>
      <p:ext uri="{BB962C8B-B14F-4D97-AF65-F5344CB8AC3E}">
        <p14:creationId xmlns:p14="http://schemas.microsoft.com/office/powerpoint/2010/main" val="31429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7</a:t>
            </a:fld>
            <a:endParaRPr lang="sv-SE" dirty="0"/>
          </a:p>
        </p:txBody>
      </p:sp>
      <p:sp>
        <p:nvSpPr>
          <p:cNvPr id="3" name="Rubrik 2"/>
          <p:cNvSpPr>
            <a:spLocks noGrp="1"/>
          </p:cNvSpPr>
          <p:nvPr>
            <p:ph type="title"/>
          </p:nvPr>
        </p:nvSpPr>
        <p:spPr/>
        <p:txBody>
          <a:bodyPr/>
          <a:lstStyle/>
          <a:p>
            <a:r>
              <a:rPr lang="sv-SE" sz="1600" dirty="0" smtClean="0"/>
              <a:t>Korsreferenslistor mellan Part.IS och ISO 27001 finns (OBS exempel gäller för kraven på </a:t>
            </a:r>
            <a:r>
              <a:rPr lang="sv-SE" sz="1600" dirty="0" err="1" smtClean="0"/>
              <a:t>myndighten</a:t>
            </a:r>
            <a:r>
              <a:rPr lang="sv-SE" sz="1600" dirty="0" smtClean="0"/>
              <a:t> (</a:t>
            </a:r>
            <a:r>
              <a:rPr lang="sv-SE" sz="1600" dirty="0" err="1" smtClean="0"/>
              <a:t>Authority</a:t>
            </a:r>
            <a:r>
              <a:rPr lang="sv-SE" sz="1600" dirty="0" smtClean="0"/>
              <a:t> Requirements, AR):</a:t>
            </a:r>
            <a:br>
              <a:rPr lang="sv-SE" sz="1600" dirty="0" smtClean="0"/>
            </a:br>
            <a:endParaRPr lang="en-GB" sz="1600" dirty="0"/>
          </a:p>
        </p:txBody>
      </p:sp>
      <p:sp>
        <p:nvSpPr>
          <p:cNvPr id="4" name="Platshållare för innehåll 3"/>
          <p:cNvSpPr>
            <a:spLocks noGrp="1"/>
          </p:cNvSpPr>
          <p:nvPr>
            <p:ph idx="1"/>
          </p:nvPr>
        </p:nvSpPr>
        <p:spPr/>
        <p:txBody>
          <a:bodyPr/>
          <a:lstStyle/>
          <a:p>
            <a:endParaRPr lang="en-GB" dirty="0"/>
          </a:p>
        </p:txBody>
      </p:sp>
      <p:pic>
        <p:nvPicPr>
          <p:cNvPr id="5" name="Bildobjekt 4"/>
          <p:cNvPicPr>
            <a:picLocks noChangeAspect="1"/>
          </p:cNvPicPr>
          <p:nvPr/>
        </p:nvPicPr>
        <p:blipFill>
          <a:blip r:embed="rId2"/>
          <a:stretch>
            <a:fillRect/>
          </a:stretch>
        </p:blipFill>
        <p:spPr>
          <a:xfrm>
            <a:off x="2383155" y="1104101"/>
            <a:ext cx="4064550" cy="3556482"/>
          </a:xfrm>
          <a:prstGeom prst="rect">
            <a:avLst/>
          </a:prstGeom>
          <a:ln>
            <a:solidFill>
              <a:schemeClr val="accent1"/>
            </a:solidFill>
          </a:ln>
        </p:spPr>
      </p:pic>
    </p:spTree>
    <p:extLst>
      <p:ext uri="{BB962C8B-B14F-4D97-AF65-F5344CB8AC3E}">
        <p14:creationId xmlns:p14="http://schemas.microsoft.com/office/powerpoint/2010/main" val="637405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8</a:t>
            </a:fld>
            <a:endParaRPr lang="sv-SE" dirty="0"/>
          </a:p>
        </p:txBody>
      </p:sp>
      <p:sp>
        <p:nvSpPr>
          <p:cNvPr id="3" name="Rubrik 2"/>
          <p:cNvSpPr>
            <a:spLocks noGrp="1"/>
          </p:cNvSpPr>
          <p:nvPr>
            <p:ph type="title"/>
          </p:nvPr>
        </p:nvSpPr>
        <p:spPr/>
        <p:txBody>
          <a:bodyPr/>
          <a:lstStyle/>
          <a:p>
            <a:r>
              <a:rPr lang="sv-SE" dirty="0" smtClean="0"/>
              <a:t>När gäller dessa Part-IS krav?</a:t>
            </a:r>
            <a:endParaRPr lang="en-GB" dirty="0"/>
          </a:p>
        </p:txBody>
      </p:sp>
      <p:pic>
        <p:nvPicPr>
          <p:cNvPr id="5" name="Platshållare för innehåll 4"/>
          <p:cNvPicPr>
            <a:picLocks noGrp="1" noChangeAspect="1"/>
          </p:cNvPicPr>
          <p:nvPr>
            <p:ph idx="1"/>
          </p:nvPr>
        </p:nvPicPr>
        <p:blipFill>
          <a:blip r:embed="rId2"/>
          <a:stretch>
            <a:fillRect/>
          </a:stretch>
        </p:blipFill>
        <p:spPr>
          <a:xfrm>
            <a:off x="1114878" y="1289050"/>
            <a:ext cx="6509091" cy="3106843"/>
          </a:xfrm>
          <a:prstGeom prst="rect">
            <a:avLst/>
          </a:prstGeom>
        </p:spPr>
      </p:pic>
    </p:spTree>
    <p:extLst>
      <p:ext uri="{BB962C8B-B14F-4D97-AF65-F5344CB8AC3E}">
        <p14:creationId xmlns:p14="http://schemas.microsoft.com/office/powerpoint/2010/main" val="211695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9</a:t>
            </a:fld>
            <a:endParaRPr lang="sv-SE" dirty="0"/>
          </a:p>
        </p:txBody>
      </p:sp>
      <p:sp>
        <p:nvSpPr>
          <p:cNvPr id="3" name="Rubrik 2"/>
          <p:cNvSpPr>
            <a:spLocks noGrp="1"/>
          </p:cNvSpPr>
          <p:nvPr>
            <p:ph type="title"/>
          </p:nvPr>
        </p:nvSpPr>
        <p:spPr/>
        <p:txBody>
          <a:bodyPr/>
          <a:lstStyle/>
          <a:p>
            <a:endParaRPr lang="en-GB"/>
          </a:p>
        </p:txBody>
      </p:sp>
      <p:sp>
        <p:nvSpPr>
          <p:cNvPr id="4" name="Platshållare för innehåll 3"/>
          <p:cNvSpPr>
            <a:spLocks noGrp="1"/>
          </p:cNvSpPr>
          <p:nvPr>
            <p:ph idx="1"/>
          </p:nvPr>
        </p:nvSpPr>
        <p:spPr/>
        <p:txBody>
          <a:bodyPr/>
          <a:lstStyle/>
          <a:p>
            <a:r>
              <a:rPr lang="sv-SE" dirty="0" smtClean="0"/>
              <a:t>IS= informationssäkerhet</a:t>
            </a:r>
          </a:p>
          <a:p>
            <a:r>
              <a:rPr lang="sv-SE" dirty="0" smtClean="0"/>
              <a:t>ISMS= </a:t>
            </a:r>
            <a:r>
              <a:rPr lang="sv-SE" sz="1800" dirty="0" smtClean="0"/>
              <a:t>ledningssystem </a:t>
            </a:r>
            <a:r>
              <a:rPr lang="sv-SE" sz="1800" dirty="0"/>
              <a:t>för hantering av </a:t>
            </a:r>
            <a:r>
              <a:rPr lang="sv-SE" sz="1800" dirty="0" smtClean="0"/>
              <a:t>informationssäkerhet</a:t>
            </a:r>
          </a:p>
          <a:p>
            <a:r>
              <a:rPr lang="sv-SE" dirty="0" smtClean="0"/>
              <a:t>ISMM= </a:t>
            </a:r>
            <a:r>
              <a:rPr lang="sv-SE" sz="1800" dirty="0" smtClean="0"/>
              <a:t>Manual för ledningssystem för informationssäkerhet </a:t>
            </a:r>
          </a:p>
          <a:p>
            <a:r>
              <a:rPr lang="sv-SE" dirty="0" smtClean="0"/>
              <a:t> Ny paragraf: </a:t>
            </a:r>
          </a:p>
          <a:p>
            <a:pPr marL="0" indent="0">
              <a:buNone/>
            </a:pPr>
            <a:r>
              <a:rPr lang="sv-SE" sz="1600" b="1" dirty="0" smtClean="0"/>
              <a:t>21.A.139A </a:t>
            </a:r>
            <a:r>
              <a:rPr lang="sv-SE" sz="1600" b="1" dirty="0"/>
              <a:t>System för hantering av informationssäkerhet </a:t>
            </a:r>
          </a:p>
          <a:p>
            <a:pPr marL="0" indent="0">
              <a:buNone/>
            </a:pPr>
            <a:r>
              <a:rPr lang="sv-SE" sz="1600" dirty="0"/>
              <a:t>Utöver det ledningssystem för tillverkningsorganisationer som krävs enligt punkt 21.A.139 </a:t>
            </a:r>
            <a:r>
              <a:rPr lang="sv-SE" sz="1600" u="sng" dirty="0"/>
              <a:t>ska tillverkningsorganisationen inrätta, genomföra och upprätthålla ett system för hantering av informationssäkerhet i enlighet med kommissionens delegerade förordning (EU) 2022/1645 (*) för att säkerställa korrekt hantering av informationssäkerhetsrisker som kan påverka flygsäkerheten.”</a:t>
            </a:r>
            <a:r>
              <a:rPr lang="sv-SE" sz="1600" dirty="0"/>
              <a:t> </a:t>
            </a:r>
            <a:endParaRPr lang="en-GB" sz="1600" dirty="0"/>
          </a:p>
          <a:p>
            <a:endParaRPr lang="sv-SE" dirty="0" smtClean="0"/>
          </a:p>
          <a:p>
            <a:endParaRPr lang="en-GB" dirty="0"/>
          </a:p>
        </p:txBody>
      </p:sp>
    </p:spTree>
    <p:extLst>
      <p:ext uri="{BB962C8B-B14F-4D97-AF65-F5344CB8AC3E}">
        <p14:creationId xmlns:p14="http://schemas.microsoft.com/office/powerpoint/2010/main" val="35495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_mall">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_svensk.potx" id="{6C5D5E66-46B5-43EA-89E4-23E4B03F8460}" vid="{CBD8F92C-9B19-468B-9168-2DB8C32743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ca1ccca-991f-4c2c-ba4b-ab9d28915bcf">
      <Value>1</Value>
    </TaxCatchAll>
    <i54c14be9fac4ceaa7318aa49979445b xmlns="0ca1ccca-991f-4c2c-ba4b-ab9d28915bcf">
      <Terms xmlns="http://schemas.microsoft.com/office/infopath/2007/PartnerControls"/>
    </i54c14be9fac4ceaa7318aa49979445b>
    <VersionField xmlns="0ca1ccca-991f-4c2c-ba4b-ab9d28915bcf">0.6</VersionField>
    <_dlc_DocId xmlns="0ca1ccca-991f-4c2c-ba4b-ab9d28915bcf">UADPXVCSSAHZ-673528170-1085</_dlc_DocId>
    <_dlc_DocIdUrl xmlns="0ca1ccca-991f-4c2c-ba4b-ab9d28915bcf">
      <Url>https://transporten.tsnet.se/sites/Sektionen-for-underhalls-och-tillverkningsorganisationer/_layouts/15/DocIdRedir.aspx?ID=UADPXVCSSAHZ-673528170-1085</Url>
      <Description>UADPXVCSSAHZ-673528170-1085</Description>
    </_dlc_DocIdUrl>
    <a5f550c095ae48a2818a8af1edaf9e5e xmlns="0ca1ccca-991f-4c2c-ba4b-ab9d28915bcf">
      <Terms xmlns="http://schemas.microsoft.com/office/infopath/2007/PartnerControls">
        <TermInfo xmlns="http://schemas.microsoft.com/office/infopath/2007/PartnerControls">
          <TermName xmlns="http://schemas.microsoft.com/office/infopath/2007/PartnerControls">Sjö- och luftfart</TermName>
          <TermId xmlns="http://schemas.microsoft.com/office/infopath/2007/PartnerControls">4996a6a7-8f48-46cf-8831-cab62c702b4a</TermId>
        </TermInfo>
      </Terms>
    </a5f550c095ae48a2818a8af1edaf9e5e>
    <AccessRestrictionField xmlns="0ca1ccca-991f-4c2c-ba4b-ab9d28915bcf">1 - Intern information</AccessRestrictionField>
    <ApprovalDateField xmlns="0ca1ccca-991f-4c2c-ba4b-ab9d28915bcf">2024-01-11T15:06:55+00:00</ApprovalDateFiel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j metadatasatt dokument" ma:contentTypeID="0x01010063BC37E870AA4B0E949A2FE0DCEFF723000DE5CFE451DD6B408524C3E9AF4E92BC" ma:contentTypeVersion="9" ma:contentTypeDescription="Innehållstyp som används vid större migreringar av dokument och även vid enstaka uppladdningar av dokument. Innehållstypen sätts som första värde, när användaren sedan väljer aktuell handlingstyp ändras innehållstypen till motsvarande." ma:contentTypeScope="" ma:versionID="23f1039791bf1f429bd0289b3828f996">
  <xsd:schema xmlns:xsd="http://www.w3.org/2001/XMLSchema" xmlns:xs="http://www.w3.org/2001/XMLSchema" xmlns:p="http://schemas.microsoft.com/office/2006/metadata/properties" xmlns:ns2="0ca1ccca-991f-4c2c-ba4b-ab9d28915bcf" targetNamespace="http://schemas.microsoft.com/office/2006/metadata/properties" ma:root="true" ma:fieldsID="89926fcaf724cce04660cf5c31851651" ns2:_="">
    <xsd:import namespace="0ca1ccca-991f-4c2c-ba4b-ab9d28915bcf"/>
    <xsd:element name="properties">
      <xsd:complexType>
        <xsd:sequence>
          <xsd:element name="documentManagement">
            <xsd:complexType>
              <xsd:all>
                <xsd:element ref="ns2:_dlc_DocId" minOccurs="0"/>
                <xsd:element ref="ns2:_dlc_DocIdUrl" minOccurs="0"/>
                <xsd:element ref="ns2:_dlc_DocIdPersistId" minOccurs="0"/>
                <xsd:element ref="ns2:VersionField" minOccurs="0"/>
                <xsd:element ref="ns2:AccessRestrictionField" minOccurs="0"/>
                <xsd:element ref="ns2:ApprovalDateField" minOccurs="0"/>
                <xsd:element ref="ns2:a5f550c095ae48a2818a8af1edaf9e5e" minOccurs="0"/>
                <xsd:element ref="ns2:TaxCatchAll" minOccurs="0"/>
                <xsd:element ref="ns2:TaxCatchAllLabel" minOccurs="0"/>
                <xsd:element ref="ns2:i54c14be9fac4ceaa7318aa49979445b"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1ccca-991f-4c2c-ba4b-ab9d28915bcf"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VersionField" ma:index="11" nillable="true" ma:displayName="Version" ma:description="Anger dokumentets versionsnummer (SharePoints inbyggda versionsnummer)." ma:internalName="TsVersion" ma:readOnly="true">
      <xsd:simpleType>
        <xsd:restriction base="dms:Text"/>
      </xsd:simpleType>
    </xsd:element>
    <xsd:element name="AccessRestrictionField" ma:index="12" nillable="true" ma:displayName="Konfidentialitet" ma:description="Värdet definierar vilken åtkomstbegrkonfidentialitet som gäller för dokumentet. Värdet baseras på resultat av genomförd informationsklassning." ma:internalName="TsAccessRestriction" ma:readOnly="true">
      <xsd:simpleType>
        <xsd:restriction base="dms:Text"/>
      </xsd:simpleType>
    </xsd:element>
    <xsd:element name="ApprovalDateField" ma:index="13" nillable="true" ma:displayName="Fastställt" ma:description="Datum för när dokumentet fastställdes till huvudversion." ma:format="DateOnly" ma:internalName="TsApprovalDate" ma:readOnly="true">
      <xsd:simpleType>
        <xsd:restriction base="dms:DateTime"/>
      </xsd:simpleType>
    </xsd:element>
    <xsd:element name="a5f550c095ae48a2818a8af1edaf9e5e" ma:index="14" nillable="true" ma:taxonomy="true" ma:internalName="a5f550c095ae48a2818a8af1edaf9e5e" ma:taxonomyFieldName="TsInformationResponsible" ma:displayName="Informationsansvarig" ma:readOnly="true" ma:fieldId="{a5f550c0-95ae-48a2-818a-8af1edaf9e5e}" ma:sspId="4726fb93-1a83-4a36-87d9-3c95112a9616" ma:termSetId="e2ce9072-88ac-4bd5-b557-a3d1ccf24a9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f92011c-e388-4b8d-91fc-489cb565d63c}" ma:internalName="TaxCatchAll" ma:showField="CatchAllData" ma:web="0ca1ccca-991f-4c2c-ba4b-ab9d28915bcf">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af92011c-e388-4b8d-91fc-489cb565d63c}" ma:internalName="TaxCatchAllLabel" ma:readOnly="true" ma:showField="CatchAllDataLabel" ma:web="0ca1ccca-991f-4c2c-ba4b-ab9d28915bcf">
      <xsd:complexType>
        <xsd:complexContent>
          <xsd:extension base="dms:MultiChoiceLookup">
            <xsd:sequence>
              <xsd:element name="Value" type="dms:Lookup" maxOccurs="unbounded" minOccurs="0" nillable="true"/>
            </xsd:sequence>
          </xsd:extension>
        </xsd:complexContent>
      </xsd:complexType>
    </xsd:element>
    <xsd:element name="i54c14be9fac4ceaa7318aa49979445b" ma:index="19" nillable="true" ma:taxonomy="true" ma:internalName="i54c14be9fac4ceaa7318aa49979445b" ma:taxonomyFieldName="TsRecordType" ma:displayName="TS Handlingstyp" ma:readOnly="true" ma:fieldId="{254c14be-9fac-4cea-a731-8aa49979445b}" ma:sspId="4726fb93-1a83-4a36-87d9-3c95112a9616" ma:termSetId="8d59093a-b51d-43c7-90c0-f7954aa3e931" ma:anchorId="00000000-0000-0000-0000-000000000000" ma:open="false" ma:isKeyword="false">
      <xsd:complexType>
        <xsd:sequence>
          <xsd:element ref="pc:Terms" minOccurs="0" maxOccurs="1"/>
        </xsd:sequence>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A30943-2A02-4FA6-AD58-1A32EE049A1F}">
  <ds:schemaRefs>
    <ds:schemaRef ds:uri="http://schemas.microsoft.com/office/2006/documentManagement/types"/>
    <ds:schemaRef ds:uri="http://purl.org/dc/terms/"/>
    <ds:schemaRef ds:uri="0ca1ccca-991f-4c2c-ba4b-ab9d28915bc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E3695E-3059-4DA8-89DE-105D408D2455}">
  <ds:schemaRefs>
    <ds:schemaRef ds:uri="http://schemas.microsoft.com/sharepoint/events"/>
  </ds:schemaRefs>
</ds:datastoreItem>
</file>

<file path=customXml/itemProps3.xml><?xml version="1.0" encoding="utf-8"?>
<ds:datastoreItem xmlns:ds="http://schemas.openxmlformats.org/officeDocument/2006/customXml" ds:itemID="{17C4FDEA-E656-4943-A07F-F3FBFF4AE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1ccca-991f-4c2c-ba4b-ab9d28915b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577FF0-7567-496B-9F46-9A044BDEA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TS_svensk</Template>
  <TotalTime>1569</TotalTime>
  <Words>4297</Words>
  <Application>Microsoft Office PowerPoint</Application>
  <PresentationFormat>Bildspel på skärmen (16:9)</PresentationFormat>
  <Paragraphs>257</Paragraphs>
  <Slides>53</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53</vt:i4>
      </vt:variant>
    </vt:vector>
  </HeadingPairs>
  <TitlesOfParts>
    <vt:vector size="58" baseType="lpstr">
      <vt:lpstr>ＭＳ Ｐゴシック</vt:lpstr>
      <vt:lpstr>Arial</vt:lpstr>
      <vt:lpstr>Calibri</vt:lpstr>
      <vt:lpstr>Times New Roman</vt:lpstr>
      <vt:lpstr>TS_mall</vt:lpstr>
      <vt:lpstr>Part-IS</vt:lpstr>
      <vt:lpstr>Informationssäkerhet inom luftfarten  Cyber-resilient-aviation  Vad innebär detta för svenska tillverkningstillstånd ? </vt:lpstr>
      <vt:lpstr>PowerPoint-presentation</vt:lpstr>
      <vt:lpstr>Vad finns på plats  redan idag?</vt:lpstr>
      <vt:lpstr>Part-IS </vt:lpstr>
      <vt:lpstr>Vad säger Part-IS om ISO 27001? </vt:lpstr>
      <vt:lpstr>Korsreferenslistor mellan Part.IS och ISO 27001 finns (OBS exempel gäller för kraven på myndighten (Authority Requirements, AR): </vt:lpstr>
      <vt:lpstr>När gäller dessa Part-IS krav?</vt:lpstr>
      <vt:lpstr>PowerPoint-presentation</vt:lpstr>
      <vt:lpstr>PowerPoint-presentation</vt:lpstr>
      <vt:lpstr>Ser alla ISMS likadana ut?</vt:lpstr>
      <vt:lpstr>2023 European Business Aviation Convention &amp; Exhibition (EBACE2023)</vt:lpstr>
      <vt:lpstr>PowerPoint-presentation</vt:lpstr>
      <vt:lpstr>PowerPoint-presentation</vt:lpstr>
      <vt:lpstr>KOMMISSIONENS DELEGERADE FÖRORDNING (EU) 2022/1645</vt:lpstr>
      <vt:lpstr>KOMMISSIONENS DELEGERADE FÖRORDNING (EU) 2022/1645</vt:lpstr>
      <vt:lpstr>KOMMISSIONENS DELEGERADE FÖRORDNING (EU) 2022/1645</vt:lpstr>
      <vt:lpstr>KOMMISSIONENS DELEGERADE FÖRORDNING (EU) 2022/1645</vt:lpstr>
      <vt:lpstr>KOMMISSIONENS DELEGERADE FÖRORDNING (EU) 2022/1645</vt:lpstr>
      <vt:lpstr>KOMMISSIONENS DELEGERADE FÖRORDNING (EU) 2022/1645</vt:lpstr>
      <vt:lpstr>KOMMISSIONENS DELEGERADE FÖRORDNING (EU) 2022/1645</vt:lpstr>
      <vt:lpstr>PowerPoint-presentation</vt:lpstr>
      <vt:lpstr>KOMMISSIONENS DELEGERADE FÖRORDNING (EU) 2022/1645</vt:lpstr>
      <vt:lpstr>KOMMISSIONENS DELEGERADE FÖRORDNING (EU) 2022/1645</vt:lpstr>
      <vt:lpstr>KOMMISSIONENS DELEGERADE FÖRORDNING (EU) 2022/1645</vt:lpstr>
      <vt:lpstr>KOMMISSIONENS DELEGERADE FÖRORDNING (EU) 2022/1645</vt:lpstr>
      <vt:lpstr>PowerPoint-presentation</vt:lpstr>
      <vt:lpstr>PowerPoint-presentation</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IS.D.OR.240 Personalkrav. b, c och d. </vt:lpstr>
      <vt:lpstr>IS.D.OR.240 Personalkrav. b, c och d. </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Handbok för hantering av informationssäkerhet (ISMM)</vt:lpstr>
      <vt:lpstr>PowerPoint-presentation</vt:lpstr>
      <vt:lpstr>PowerPoint-presentation</vt:lpstr>
      <vt:lpstr>PowerPoint-presentation</vt:lpstr>
      <vt:lpstr>PowerPoint-presentation</vt:lpstr>
      <vt:lpstr>KOMMISSIONENS DELEGERADE FÖRORDNING (EU) 2022/1645</vt:lpstr>
      <vt:lpstr>PowerPoint-presentation</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IS 2024-03-14 Jerry</dc:title>
  <dc:creator>Köhlström Jerry</dc:creator>
  <dc:description>TS9000, v2.0, 2017-01-04</dc:description>
  <cp:lastModifiedBy>Forssén Sandra</cp:lastModifiedBy>
  <cp:revision>169</cp:revision>
  <dcterms:created xsi:type="dcterms:W3CDTF">2023-12-15T12:08:52Z</dcterms:created>
  <dcterms:modified xsi:type="dcterms:W3CDTF">2024-03-18T09:06:29Z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0x01010063BC37E870AA4B0E949A2FE0DCEFF723000DE5CFE451DD6B408524C3E9AF4E92BC</vt:lpwstr>
  </property>
  <property fmtid="{D5CDD505-2E9C-101B-9397-08002B2CF9AE}" pid="3" name="_dlc_DocIdItemGuid">
    <vt:lpwstr>9607a5b9-e003-4edb-b566-833acb498ee7</vt:lpwstr>
  </property>
  <property fmtid="{D5CDD505-2E9C-101B-9397-08002B2CF9AE}" pid="4" name="Version av Word/uniForm">
    <vt:lpwstr>Office 2016</vt:lpwstr>
  </property>
  <property fmtid="{D5CDD505-2E9C-101B-9397-08002B2CF9AE}" pid="5" name="Migrerad av">
    <vt:lpwstr>4203;#AB Consensis</vt:lpwstr>
  </property>
  <property fmtid="{D5CDD505-2E9C-101B-9397-08002B2CF9AE}" pid="6" name="Klassificering">
    <vt:lpwstr/>
  </property>
  <property fmtid="{D5CDD505-2E9C-101B-9397-08002B2CF9AE}" pid="7" name="Orginal ändrat av">
    <vt:lpwstr>Lindström Bahri</vt:lpwstr>
  </property>
  <property fmtid="{D5CDD505-2E9C-101B-9397-08002B2CF9AE}" pid="8" name="Orginal skapat av">
    <vt:lpwstr>Eriksson Katarina</vt:lpwstr>
  </property>
  <property fmtid="{D5CDD505-2E9C-101B-9397-08002B2CF9AE}" pid="9" name="ab4de3bb49544f9da1f873313fa4383f">
    <vt:lpwstr/>
  </property>
  <property fmtid="{D5CDD505-2E9C-101B-9397-08002B2CF9AE}" pid="10" name="TaxKeyword">
    <vt:lpwstr/>
  </property>
  <property fmtid="{D5CDD505-2E9C-101B-9397-08002B2CF9AE}" pid="11" name="TsInformationResponsible">
    <vt:lpwstr>1;#Sjö- och luftfart|4996a6a7-8f48-46cf-8831-cab62c702b4a</vt:lpwstr>
  </property>
  <property fmtid="{D5CDD505-2E9C-101B-9397-08002B2CF9AE}" pid="12" name="jda3dfbb4c804c19945bd7e352076e17">
    <vt:lpwstr/>
  </property>
  <property fmtid="{D5CDD505-2E9C-101B-9397-08002B2CF9AE}" pid="13" name="i735b8e0fce74f828024cb445770f75b">
    <vt:lpwstr/>
  </property>
  <property fmtid="{D5CDD505-2E9C-101B-9397-08002B2CF9AE}" pid="14" name="jc3eb26ae9be406a98ae6cce966cb36d">
    <vt:lpwstr/>
  </property>
  <property fmtid="{D5CDD505-2E9C-101B-9397-08002B2CF9AE}" pid="15" name="o17e08060249424b8e2621b78b026245">
    <vt:lpwstr/>
  </property>
  <property fmtid="{D5CDD505-2E9C-101B-9397-08002B2CF9AE}" pid="16" name="mc3f6736e3ef43e585cf4046405d7aa9">
    <vt:lpwstr/>
  </property>
  <property fmtid="{D5CDD505-2E9C-101B-9397-08002B2CF9AE}" pid="17" name="k868a4d954404aa3becb8fbdb29eb463">
    <vt:lpwstr/>
  </property>
  <property fmtid="{D5CDD505-2E9C-101B-9397-08002B2CF9AE}" pid="18" name="c15da91e54044902a76a3ccf205b7556">
    <vt:lpwstr/>
  </property>
  <property fmtid="{D5CDD505-2E9C-101B-9397-08002B2CF9AE}" pid="19" name="b1c46419ad274484880e55ee83e4ca7e">
    <vt:lpwstr/>
  </property>
  <property fmtid="{D5CDD505-2E9C-101B-9397-08002B2CF9AE}" pid="20" name="ib6ce6fd9bdf4723b2c6b95220e97ce3">
    <vt:lpwstr/>
  </property>
  <property fmtid="{D5CDD505-2E9C-101B-9397-08002B2CF9AE}" pid="21" name="j365b7a937254dbaaba9b227b5ea1403">
    <vt:lpwstr/>
  </property>
  <property fmtid="{D5CDD505-2E9C-101B-9397-08002B2CF9AE}" pid="22" name="ie437844eb0f49b9a51f9666a54668c4">
    <vt:lpwstr/>
  </property>
  <property fmtid="{D5CDD505-2E9C-101B-9397-08002B2CF9AE}" pid="23" name="p8c3e936df174bcda0a4b973c7b129de">
    <vt:lpwstr/>
  </property>
  <property fmtid="{D5CDD505-2E9C-101B-9397-08002B2CF9AE}" pid="24" name="TsClassification">
    <vt:lpwstr/>
  </property>
  <property fmtid="{D5CDD505-2E9C-101B-9397-08002B2CF9AE}" pid="25" name="TsBusinessDevelopmentRecordType">
    <vt:lpwstr/>
  </property>
  <property fmtid="{D5CDD505-2E9C-101B-9397-08002B2CF9AE}" pid="26" name="TsAdministrativeRecordType">
    <vt:lpwstr/>
  </property>
  <property fmtid="{D5CDD505-2E9C-101B-9397-08002B2CF9AE}" pid="27" name="TsTestRecordType">
    <vt:lpwstr/>
  </property>
  <property fmtid="{D5CDD505-2E9C-101B-9397-08002B2CF9AE}" pid="28" name="TsRequirementsRecordType">
    <vt:lpwstr/>
  </property>
  <property fmtid="{D5CDD505-2E9C-101B-9397-08002B2CF9AE}" pid="29" name="TaxKeywordTaxHTField">
    <vt:lpwstr/>
  </property>
  <property fmtid="{D5CDD505-2E9C-101B-9397-08002B2CF9AE}" pid="30" name="TSProductArea">
    <vt:lpwstr/>
  </property>
  <property fmtid="{D5CDD505-2E9C-101B-9397-08002B2CF9AE}" pid="31" name="TsArchitectureRecordType">
    <vt:lpwstr/>
  </property>
  <property fmtid="{D5CDD505-2E9C-101B-9397-08002B2CF9AE}" pid="32" name="TsRegulationRecordType">
    <vt:lpwstr/>
  </property>
  <property fmtid="{D5CDD505-2E9C-101B-9397-08002B2CF9AE}" pid="33" name="TsProjectRecordType">
    <vt:lpwstr/>
  </property>
  <property fmtid="{D5CDD505-2E9C-101B-9397-08002B2CF9AE}" pid="34" name="TsRecordType">
    <vt:lpwstr/>
  </property>
  <property fmtid="{D5CDD505-2E9C-101B-9397-08002B2CF9AE}" pid="35" name="TsExternalRecordType">
    <vt:lpwstr/>
  </property>
  <property fmtid="{D5CDD505-2E9C-101B-9397-08002B2CF9AE}" pid="36" name="TsMeetingRecordType">
    <vt:lpwstr/>
  </property>
  <property fmtid="{D5CDD505-2E9C-101B-9397-08002B2CF9AE}" pid="37" name="TsEconomyRecordType">
    <vt:lpwstr/>
  </property>
  <property fmtid="{D5CDD505-2E9C-101B-9397-08002B2CF9AE}" pid="38" name="TsInvestmentPropertyRecordType">
    <vt:lpwstr/>
  </property>
  <property fmtid="{D5CDD505-2E9C-101B-9397-08002B2CF9AE}" pid="39" name="TsOperationRecordType">
    <vt:lpwstr/>
  </property>
  <property fmtid="{D5CDD505-2E9C-101B-9397-08002B2CF9AE}" pid="40" name="TsInvestmentProperty">
    <vt:lpwstr/>
  </property>
  <property fmtid="{D5CDD505-2E9C-101B-9397-08002B2CF9AE}" pid="41" name="TsDevelopmentRecordType">
    <vt:lpwstr/>
  </property>
  <property fmtid="{D5CDD505-2E9C-101B-9397-08002B2CF9AE}" pid="42" name="TsProject">
    <vt:lpwstr/>
  </property>
  <property fmtid="{D5CDD505-2E9C-101B-9397-08002B2CF9AE}" pid="43" name="l17f5a21374a469d823562e90ed4af4e">
    <vt:lpwstr/>
  </property>
  <property fmtid="{D5CDD505-2E9C-101B-9397-08002B2CF9AE}" pid="44" name="o1d83652d8fa403ebb0220341cc000bc">
    <vt:lpwstr/>
  </property>
  <property fmtid="{D5CDD505-2E9C-101B-9397-08002B2CF9AE}" pid="45" name="i15a8122f6b24f09a279772bcf71baf3">
    <vt:lpwstr/>
  </property>
  <property fmtid="{D5CDD505-2E9C-101B-9397-08002B2CF9AE}" pid="46" name="o74594b9140944e2b54b90d7ff362034">
    <vt:lpwstr/>
  </property>
</Properties>
</file>