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256" r:id="rId6"/>
    <p:sldId id="347" r:id="rId7"/>
    <p:sldId id="348" r:id="rId8"/>
    <p:sldId id="351" r:id="rId9"/>
    <p:sldId id="355" r:id="rId10"/>
    <p:sldId id="364" r:id="rId11"/>
    <p:sldId id="356" r:id="rId12"/>
    <p:sldId id="349" r:id="rId13"/>
    <p:sldId id="359" r:id="rId14"/>
    <p:sldId id="352" r:id="rId15"/>
    <p:sldId id="353" r:id="rId16"/>
    <p:sldId id="360" r:id="rId17"/>
    <p:sldId id="362" r:id="rId18"/>
    <p:sldId id="363" r:id="rId19"/>
    <p:sldId id="357" r:id="rId20"/>
    <p:sldId id="358" r:id="rId21"/>
    <p:sldId id="365" r:id="rId22"/>
    <p:sldId id="345" r:id="rId23"/>
    <p:sldId id="368" r:id="rId24"/>
    <p:sldId id="369" r:id="rId25"/>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32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7E"/>
    <a:srgbClr val="9758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1" autoAdjust="0"/>
    <p:restoredTop sz="86414"/>
  </p:normalViewPr>
  <p:slideViewPr>
    <p:cSldViewPr snapToGrid="0" snapToObjects="1">
      <p:cViewPr varScale="1">
        <p:scale>
          <a:sx n="140" d="100"/>
          <a:sy n="140" d="100"/>
        </p:scale>
        <p:origin x="1146" y="108"/>
      </p:cViewPr>
      <p:guideLst>
        <p:guide orient="horz" pos="3239"/>
        <p:guide pos="3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5" d="100"/>
          <a:sy n="145" d="100"/>
        </p:scale>
        <p:origin x="313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459F6-7F70-433C-9ABE-651529C4482F}" type="datetimeFigureOut">
              <a:rPr lang="sv-SE" smtClean="0"/>
              <a:pPr/>
              <a:t>2024-03-18</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1E2D6-8713-4E27-B8C3-DAAE5B89C145}" type="slidenum">
              <a:rPr lang="sv-SE" smtClean="0"/>
              <a:pPr/>
              <a:t>‹#›</a:t>
            </a:fld>
            <a:endParaRPr lang="sv-SE"/>
          </a:p>
        </p:txBody>
      </p:sp>
    </p:spTree>
    <p:extLst>
      <p:ext uri="{BB962C8B-B14F-4D97-AF65-F5344CB8AC3E}">
        <p14:creationId xmlns:p14="http://schemas.microsoft.com/office/powerpoint/2010/main" val="22187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blå">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9"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7" name="Rubrik 6"/>
          <p:cNvSpPr>
            <a:spLocks noGrp="1"/>
          </p:cNvSpPr>
          <p:nvPr>
            <p:ph type="title"/>
          </p:nvPr>
        </p:nvSpPr>
        <p:spPr/>
        <p:txBody>
          <a:bodyPr/>
          <a:lstStyle/>
          <a:p>
            <a:r>
              <a:rPr lang="sv-SE" smtClean="0"/>
              <a:t>Klicka här för att ändra format</a:t>
            </a:r>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orange">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grön">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 cerise">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9"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6"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7"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8" name="Platshållare för text 13"/>
          <p:cNvSpPr>
            <a:spLocks noGrp="1"/>
          </p:cNvSpPr>
          <p:nvPr>
            <p:ph idx="1"/>
          </p:nvPr>
        </p:nvSpPr>
        <p:spPr>
          <a:xfrm>
            <a:off x="523150" y="1195200"/>
            <a:ext cx="8114400" cy="3092400"/>
          </a:xfrm>
          <a:prstGeom prst="rect">
            <a:avLst/>
          </a:prstGeom>
        </p:spPr>
        <p:txBody>
          <a:bodyPr vert="horz" lIns="91440" tIns="45720" rIns="91440" bIns="45720" rtlCol="0">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utan punkter">
    <p:spTree>
      <p:nvGrpSpPr>
        <p:cNvPr id="1" name=""/>
        <p:cNvGrpSpPr/>
        <p:nvPr/>
      </p:nvGrpSpPr>
      <p:grpSpPr>
        <a:xfrm>
          <a:off x="0" y="0"/>
          <a:ext cx="0" cy="0"/>
          <a:chOff x="0" y="0"/>
          <a:chExt cx="0" cy="0"/>
        </a:xfrm>
      </p:grpSpPr>
      <p:sp>
        <p:nvSpPr>
          <p:cNvPr id="14" name="Platshållare för innehåll 2"/>
          <p:cNvSpPr>
            <a:spLocks noGrp="1"/>
          </p:cNvSpPr>
          <p:nvPr>
            <p:ph sz="quarter" idx="10"/>
          </p:nvPr>
        </p:nvSpPr>
        <p:spPr>
          <a:xfrm>
            <a:off x="522288" y="1193800"/>
            <a:ext cx="8113712" cy="3090863"/>
          </a:xfrm>
        </p:spPr>
        <p:txBody>
          <a:bodyPr/>
          <a:lstStyle>
            <a:lvl1pPr marL="0" indent="0">
              <a:buFont typeface="Arial" charset="0"/>
              <a:buNone/>
              <a:defRPr sz="2400"/>
            </a:lvl1pPr>
          </a:lstStyle>
          <a:p>
            <a:pPr lvl="0"/>
            <a:r>
              <a:rPr lang="sv-SE" smtClean="0"/>
              <a:t>Redigera format för bakgrundstext</a:t>
            </a:r>
          </a:p>
        </p:txBody>
      </p:sp>
      <p:sp>
        <p:nvSpPr>
          <p:cNvPr id="16" name="Rectangle 7"/>
          <p:cNvSpPr>
            <a:spLocks noGrp="1" noChangeArrowheads="1"/>
          </p:cNvSpPr>
          <p:nvPr>
            <p:ph type="title"/>
          </p:nvPr>
        </p:nvSpPr>
        <p:spPr bwMode="auto">
          <a:xfrm>
            <a:off x="522288" y="546101"/>
            <a:ext cx="8113712" cy="558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0"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8" name="Platshållare för innehåll 4"/>
          <p:cNvSpPr>
            <a:spLocks noGrp="1"/>
          </p:cNvSpPr>
          <p:nvPr>
            <p:ph sz="quarter" idx="14"/>
          </p:nvPr>
        </p:nvSpPr>
        <p:spPr>
          <a:xfrm>
            <a:off x="522288" y="1195200"/>
            <a:ext cx="3996000" cy="30924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innehåll 4"/>
          <p:cNvSpPr>
            <a:spLocks noGrp="1"/>
          </p:cNvSpPr>
          <p:nvPr>
            <p:ph sz="quarter" idx="15"/>
          </p:nvPr>
        </p:nvSpPr>
        <p:spPr>
          <a:xfrm>
            <a:off x="4640000" y="1195200"/>
            <a:ext cx="3996000" cy="30924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9" name="Platshållare för datum 3"/>
          <p:cNvSpPr>
            <a:spLocks noGrp="1"/>
          </p:cNvSpPr>
          <p:nvPr>
            <p:ph type="dt" sz="half" idx="11"/>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Rectangle 7"/>
          <p:cNvSpPr>
            <a:spLocks noGrp="1" noChangeArrowheads="1"/>
          </p:cNvSpPr>
          <p:nvPr>
            <p:ph type="title"/>
          </p:nvPr>
        </p:nvSpPr>
        <p:spPr bwMode="auto">
          <a:xfrm>
            <a:off x="522288" y="547200"/>
            <a:ext cx="8113186"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200" baseline="0"/>
            </a:lvl1pPr>
          </a:lstStyle>
          <a:p>
            <a:pPr lvl="0"/>
            <a:r>
              <a:rPr lang="sv-SE" smtClean="0"/>
              <a:t>Klicka här för att ändra format</a:t>
            </a:r>
            <a:endParaRPr lang="sv-SE" dirty="0"/>
          </a:p>
        </p:txBody>
      </p:sp>
      <p:sp>
        <p:nvSpPr>
          <p:cNvPr id="13" name="Platshållare för innehåll 4"/>
          <p:cNvSpPr>
            <a:spLocks noGrp="1"/>
          </p:cNvSpPr>
          <p:nvPr>
            <p:ph sz="quarter" idx="12"/>
          </p:nvPr>
        </p:nvSpPr>
        <p:spPr>
          <a:xfrm>
            <a:off x="522288" y="1624879"/>
            <a:ext cx="3996000" cy="26640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innehåll 4"/>
          <p:cNvSpPr>
            <a:spLocks noGrp="1"/>
          </p:cNvSpPr>
          <p:nvPr>
            <p:ph sz="quarter" idx="13"/>
          </p:nvPr>
        </p:nvSpPr>
        <p:spPr>
          <a:xfrm>
            <a:off x="4640000" y="1624878"/>
            <a:ext cx="3996000" cy="26640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 name="Platshållare för text 2"/>
          <p:cNvSpPr>
            <a:spLocks noGrp="1"/>
          </p:cNvSpPr>
          <p:nvPr>
            <p:ph type="body" sz="quarter" idx="15" hasCustomPrompt="1"/>
          </p:nvPr>
        </p:nvSpPr>
        <p:spPr>
          <a:xfrm>
            <a:off x="522288"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
        <p:nvSpPr>
          <p:cNvPr id="10" name="Platshållare för text 2"/>
          <p:cNvSpPr>
            <a:spLocks noGrp="1"/>
          </p:cNvSpPr>
          <p:nvPr>
            <p:ph type="body" sz="quarter" idx="16" hasCustomPrompt="1"/>
          </p:nvPr>
        </p:nvSpPr>
        <p:spPr>
          <a:xfrm>
            <a:off x="4639737"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innehåll">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Platshållare för innehåll 4"/>
          <p:cNvSpPr>
            <a:spLocks noGrp="1"/>
          </p:cNvSpPr>
          <p:nvPr>
            <p:ph sz="quarter" idx="13"/>
          </p:nvPr>
        </p:nvSpPr>
        <p:spPr>
          <a:xfrm>
            <a:off x="3213100" y="1195200"/>
            <a:ext cx="5422900" cy="3092400"/>
          </a:xfrm>
        </p:spPr>
        <p:txBody>
          <a:bodyPr/>
          <a:lstStyle>
            <a:lvl1pPr marL="0" indent="0">
              <a:buNone/>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092400"/>
          </a:xfrm>
        </p:spPr>
        <p:txBody>
          <a:bodyPr/>
          <a:lstStyle>
            <a:lvl1pPr marL="0" indent="0">
              <a:buNone/>
              <a:defRPr sz="1400"/>
            </a:lvl1pPr>
          </a:lstStyle>
          <a:p>
            <a:pPr lvl="0"/>
            <a:r>
              <a:rPr lang="sv-SE" smtClean="0"/>
              <a:t>Redigera format för bakgrundstext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nertill">
    <p:spTree>
      <p:nvGrpSpPr>
        <p:cNvPr id="1" name=""/>
        <p:cNvGrpSpPr/>
        <p:nvPr/>
      </p:nvGrpSpPr>
      <p:grpSpPr>
        <a:xfrm>
          <a:off x="0" y="0"/>
          <a:ext cx="0" cy="0"/>
          <a:chOff x="0" y="0"/>
          <a:chExt cx="0" cy="0"/>
        </a:xfrm>
      </p:grpSpPr>
      <p:sp>
        <p:nvSpPr>
          <p:cNvPr id="16" name="Rectangle 7"/>
          <p:cNvSpPr>
            <a:spLocks noGrp="1" noChangeArrowheads="1"/>
          </p:cNvSpPr>
          <p:nvPr>
            <p:ph type="title"/>
          </p:nvPr>
        </p:nvSpPr>
        <p:spPr bwMode="auto">
          <a:xfrm>
            <a:off x="517525" y="3602580"/>
            <a:ext cx="8113712" cy="35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3" name="Platshållare för bild 2"/>
          <p:cNvSpPr>
            <a:spLocks noGrp="1"/>
          </p:cNvSpPr>
          <p:nvPr>
            <p:ph type="pic" sz="quarter" idx="11"/>
          </p:nvPr>
        </p:nvSpPr>
        <p:spPr>
          <a:xfrm>
            <a:off x="517525" y="547200"/>
            <a:ext cx="8113713" cy="3055380"/>
          </a:xfrm>
        </p:spPr>
        <p:txBody>
          <a:bodyPr/>
          <a:lstStyle>
            <a:lvl1pPr>
              <a:buNone/>
              <a:defRPr/>
            </a:lvl1pPr>
          </a:lstStyle>
          <a:p>
            <a:r>
              <a:rPr lang="sv-SE" smtClean="0"/>
              <a:t>Klicka på ikonen för att lägga till en bild</a:t>
            </a:r>
            <a:endParaRPr lang="sv-SE"/>
          </a:p>
        </p:txBody>
      </p:sp>
      <p:sp>
        <p:nvSpPr>
          <p:cNvPr id="5" name="Platshållare för text 4"/>
          <p:cNvSpPr>
            <a:spLocks noGrp="1"/>
          </p:cNvSpPr>
          <p:nvPr>
            <p:ph type="body" sz="quarter" idx="12"/>
          </p:nvPr>
        </p:nvSpPr>
        <p:spPr>
          <a:xfrm>
            <a:off x="517525" y="3960343"/>
            <a:ext cx="8113713" cy="352425"/>
          </a:xfrm>
        </p:spPr>
        <p:txBody>
          <a:bodyPr/>
          <a:lstStyle>
            <a:lvl1pPr marL="0" indent="0">
              <a:buNone/>
              <a:defRPr sz="1400"/>
            </a:lvl1pPr>
          </a:lstStyle>
          <a:p>
            <a:pPr lvl="0"/>
            <a:r>
              <a:rPr lang="sv-SE" smtClean="0"/>
              <a:t>Redigera format för bakgrundstext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smtClean="0"/>
              <a:t>Redigera format för bakgrundstext</a:t>
            </a:r>
          </a:p>
        </p:txBody>
      </p:sp>
      <p:sp>
        <p:nvSpPr>
          <p:cNvPr id="3" name="Platshållare för bild 2"/>
          <p:cNvSpPr>
            <a:spLocks noGrp="1"/>
          </p:cNvSpPr>
          <p:nvPr>
            <p:ph type="pic" sz="quarter" idx="15"/>
          </p:nvPr>
        </p:nvSpPr>
        <p:spPr>
          <a:xfrm>
            <a:off x="3213101" y="547200"/>
            <a:ext cx="5422900" cy="3792537"/>
          </a:xfrm>
        </p:spPr>
        <p:txBody>
          <a:bodyPr/>
          <a:lstStyle/>
          <a:p>
            <a:r>
              <a:rPr lang="sv-SE" smtClean="0"/>
              <a:t>Klicka på ikonen för att lägga till en bild</a:t>
            </a:r>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a:t>2016-12-06</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smtClean="0"/>
              <a:t>Redigera format för bakgrundstext</a:t>
            </a:r>
          </a:p>
        </p:txBody>
      </p:sp>
      <p:sp>
        <p:nvSpPr>
          <p:cNvPr id="9" name="Platshållare för innehåll 8"/>
          <p:cNvSpPr>
            <a:spLocks noGrp="1"/>
          </p:cNvSpPr>
          <p:nvPr>
            <p:ph sz="quarter" idx="16"/>
          </p:nvPr>
        </p:nvSpPr>
        <p:spPr>
          <a:xfrm>
            <a:off x="3213100" y="547688"/>
            <a:ext cx="5422900" cy="37925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11"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ändra format</a:t>
            </a:r>
          </a:p>
        </p:txBody>
      </p:sp>
      <p:pic>
        <p:nvPicPr>
          <p:cNvPr id="13" name="Picture 13" descr="TS_Sv_2V_RGB"/>
          <p:cNvPicPr>
            <a:picLocks noChangeAspect="1" noChangeArrowheads="1"/>
          </p:cNvPicPr>
          <p:nvPr/>
        </p:nvPicPr>
        <p:blipFill>
          <a:blip r:embed="rId16" cstate="print"/>
          <a:srcRect/>
          <a:stretch>
            <a:fillRect/>
          </a:stretch>
        </p:blipFill>
        <p:spPr bwMode="auto">
          <a:xfrm>
            <a:off x="7508047" y="4556887"/>
            <a:ext cx="1331318" cy="300863"/>
          </a:xfrm>
          <a:prstGeom prst="rect">
            <a:avLst/>
          </a:prstGeom>
          <a:noFill/>
          <a:ln w="9525">
            <a:noFill/>
            <a:miter lim="800000"/>
            <a:headEnd/>
            <a:tailEnd/>
          </a:ln>
        </p:spPr>
      </p:pic>
      <p:sp>
        <p:nvSpPr>
          <p:cNvPr id="14" name="Platshållare för text 13"/>
          <p:cNvSpPr>
            <a:spLocks noGrp="1"/>
          </p:cNvSpPr>
          <p:nvPr>
            <p:ph type="body" idx="1"/>
          </p:nvPr>
        </p:nvSpPr>
        <p:spPr>
          <a:xfrm>
            <a:off x="523150" y="1195200"/>
            <a:ext cx="8114400" cy="30924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8" r:id="rId3"/>
    <p:sldLayoutId id="2147483652" r:id="rId4"/>
    <p:sldLayoutId id="2147483670" r:id="rId5"/>
    <p:sldLayoutId id="2147483656" r:id="rId6"/>
    <p:sldLayoutId id="2147483671" r:id="rId7"/>
    <p:sldLayoutId id="2147483672" r:id="rId8"/>
    <p:sldLayoutId id="2147483676" r:id="rId9"/>
    <p:sldLayoutId id="2147483654" r:id="rId10"/>
    <p:sldLayoutId id="2147483655" r:id="rId11"/>
    <p:sldLayoutId id="2147483673" r:id="rId12"/>
    <p:sldLayoutId id="2147483674" r:id="rId13"/>
    <p:sldLayoutId id="2147483675" r:id="rId14"/>
  </p:sldLayoutIdLst>
  <p:hf hdr="0" ftr="0" dt="0"/>
  <p:txStyles>
    <p:titleStyle>
      <a:lvl1pPr algn="l" defTabSz="914400" rtl="0" eaLnBrk="1" latinLnBrk="0" hangingPunct="1">
        <a:spcBef>
          <a:spcPct val="0"/>
        </a:spcBef>
        <a:buNone/>
        <a:defRPr sz="3200" b="1" kern="1200">
          <a:solidFill>
            <a:schemeClr val="accent2"/>
          </a:solidFill>
          <a:latin typeface="+mj-lt"/>
          <a:ea typeface="+mj-ea"/>
          <a:cs typeface="Arial" pitchFamily="34" charset="0"/>
        </a:defRPr>
      </a:lvl1pPr>
    </p:titleStyle>
    <p:bodyStyle>
      <a:lvl1pPr marL="342000" indent="-342000" algn="l" defTabSz="914400" rtl="0" eaLnBrk="1" latinLnBrk="0" hangingPunct="1">
        <a:lnSpc>
          <a:spcPct val="110000"/>
        </a:lnSpc>
        <a:spcBef>
          <a:spcPct val="20000"/>
        </a:spcBef>
        <a:buClr>
          <a:schemeClr val="accent2"/>
        </a:buClr>
        <a:buSzPct val="85000"/>
        <a:buFont typeface="Arial" pitchFamily="34" charset="0"/>
        <a:buChar char="•"/>
        <a:defRPr sz="2400" kern="1200">
          <a:solidFill>
            <a:schemeClr val="tx1"/>
          </a:solidFill>
          <a:latin typeface="+mj-lt"/>
          <a:ea typeface="+mn-ea"/>
          <a:cs typeface="Arial" pitchFamily="34" charset="0"/>
        </a:defRPr>
      </a:lvl1pPr>
      <a:lvl2pPr marL="622300" indent="-260350" algn="l" defTabSz="914400" rtl="0" eaLnBrk="1" latinLnBrk="0" hangingPunct="1">
        <a:lnSpc>
          <a:spcPct val="110000"/>
        </a:lnSpc>
        <a:spcBef>
          <a:spcPct val="20000"/>
        </a:spcBef>
        <a:buClr>
          <a:schemeClr val="accent2"/>
        </a:buClr>
        <a:buSzPct val="80000"/>
        <a:buFont typeface="Arial" pitchFamily="34" charset="0"/>
        <a:buChar char="–"/>
        <a:defRPr sz="2000" kern="1200">
          <a:solidFill>
            <a:schemeClr val="tx1"/>
          </a:solidFill>
          <a:latin typeface="+mj-lt"/>
          <a:ea typeface="+mn-ea"/>
          <a:cs typeface="Arial" pitchFamily="34" charset="0"/>
        </a:defRPr>
      </a:lvl2pPr>
      <a:lvl3pPr marL="806450" indent="-173038" algn="l" defTabSz="914400" rtl="0" eaLnBrk="1" latinLnBrk="0" hangingPunct="1">
        <a:lnSpc>
          <a:spcPct val="110000"/>
        </a:lnSpc>
        <a:spcBef>
          <a:spcPct val="20000"/>
        </a:spcBef>
        <a:buClr>
          <a:schemeClr val="accent2"/>
        </a:buClr>
        <a:buSzPct val="80000"/>
        <a:buFont typeface="Arial" pitchFamily="34" charset="0"/>
        <a:buChar char="•"/>
        <a:defRPr sz="1800" kern="1200">
          <a:solidFill>
            <a:schemeClr val="tx1"/>
          </a:solidFill>
          <a:latin typeface="+mj-lt"/>
          <a:ea typeface="+mn-ea"/>
          <a:cs typeface="Arial" pitchFamily="34" charset="0"/>
        </a:defRPr>
      </a:lvl3pPr>
      <a:lvl4pPr marL="1079500" indent="-155575" algn="l" defTabSz="914400" rtl="0" eaLnBrk="1" latinLnBrk="0" hangingPunct="1">
        <a:lnSpc>
          <a:spcPct val="110000"/>
        </a:lnSpc>
        <a:spcBef>
          <a:spcPct val="20000"/>
        </a:spcBef>
        <a:buClr>
          <a:schemeClr val="accent2"/>
        </a:buClr>
        <a:buSzPct val="80000"/>
        <a:buFont typeface="Arial" pitchFamily="34" charset="0"/>
        <a:buChar char="–"/>
        <a:defRPr sz="1400" kern="1200">
          <a:solidFill>
            <a:schemeClr val="tx1"/>
          </a:solidFill>
          <a:latin typeface="+mj-lt"/>
          <a:ea typeface="+mn-ea"/>
          <a:cs typeface="Arial" pitchFamily="34" charset="0"/>
        </a:defRPr>
      </a:lvl4pPr>
      <a:lvl5pPr marL="1346200" indent="-169863" algn="l" defTabSz="914400" rtl="0" eaLnBrk="1" latinLnBrk="0" hangingPunct="1">
        <a:lnSpc>
          <a:spcPct val="110000"/>
        </a:lnSpc>
        <a:spcBef>
          <a:spcPct val="20000"/>
        </a:spcBef>
        <a:buClr>
          <a:schemeClr val="accent2"/>
        </a:buClr>
        <a:buSzPct val="90000"/>
        <a:buFont typeface="Arial" pitchFamily="34" charset="0"/>
        <a:buChar char="»"/>
        <a:defRPr sz="11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p:nvPr>
        </p:nvSpPr>
        <p:spPr/>
        <p:txBody>
          <a:bodyPr/>
          <a:lstStyle/>
          <a:p>
            <a:r>
              <a:rPr lang="sv-SE" dirty="0" smtClean="0"/>
              <a:t>Grundorsaksanalys RCA m.m.</a:t>
            </a:r>
            <a:endParaRPr lang="sv-SE" dirty="0"/>
          </a:p>
        </p:txBody>
      </p:sp>
      <p:sp>
        <p:nvSpPr>
          <p:cNvPr id="13" name="Underrubrik 12"/>
          <p:cNvSpPr>
            <a:spLocks noGrp="1"/>
          </p:cNvSpPr>
          <p:nvPr>
            <p:ph type="subTitle" idx="1"/>
          </p:nvPr>
        </p:nvSpPr>
        <p:spPr/>
        <p:txBody>
          <a:bodyPr/>
          <a:lstStyle/>
          <a:p>
            <a:r>
              <a:rPr lang="sv-SE" dirty="0" smtClean="0"/>
              <a:t>Jerry Köhlström</a:t>
            </a:r>
          </a:p>
          <a:p>
            <a:r>
              <a:rPr lang="sv-SE" dirty="0" smtClean="0"/>
              <a:t>Koordinator Tillverkningsorganisationer</a:t>
            </a:r>
          </a:p>
          <a:p>
            <a:r>
              <a:rPr lang="sv-SE" dirty="0" smtClean="0"/>
              <a:t>SLoU</a:t>
            </a:r>
          </a:p>
          <a:p>
            <a:r>
              <a:rPr lang="sv-SE" dirty="0" smtClean="0"/>
              <a:t>2024-03-14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10</a:t>
            </a:fld>
            <a:endParaRPr lang="sv-SE" dirty="0"/>
          </a:p>
        </p:txBody>
      </p:sp>
      <p:sp>
        <p:nvSpPr>
          <p:cNvPr id="3" name="Rubrik 2"/>
          <p:cNvSpPr>
            <a:spLocks noGrp="1"/>
          </p:cNvSpPr>
          <p:nvPr>
            <p:ph type="title"/>
          </p:nvPr>
        </p:nvSpPr>
        <p:spPr/>
        <p:txBody>
          <a:bodyPr/>
          <a:lstStyle/>
          <a:p>
            <a:r>
              <a:rPr lang="sv-SE" dirty="0" smtClean="0"/>
              <a:t>Några av definitionerna i Part-21 PMS:</a:t>
            </a:r>
            <a:endParaRPr lang="en-GB" dirty="0"/>
          </a:p>
        </p:txBody>
      </p:sp>
      <p:sp>
        <p:nvSpPr>
          <p:cNvPr id="4" name="Platshållare för innehåll 3"/>
          <p:cNvSpPr>
            <a:spLocks noGrp="1"/>
          </p:cNvSpPr>
          <p:nvPr>
            <p:ph idx="1"/>
          </p:nvPr>
        </p:nvSpPr>
        <p:spPr/>
        <p:txBody>
          <a:bodyPr/>
          <a:lstStyle/>
          <a:p>
            <a:r>
              <a:rPr lang="en-GB" sz="1400" b="1" dirty="0"/>
              <a:t>Correction</a:t>
            </a:r>
            <a:r>
              <a:rPr lang="en-GB" sz="1400" dirty="0"/>
              <a:t> It is the action to eliminate detected non-compliance. </a:t>
            </a:r>
            <a:endParaRPr lang="en-GB" sz="1400" dirty="0" smtClean="0"/>
          </a:p>
          <a:p>
            <a:r>
              <a:rPr lang="en-GB" sz="1400" b="1" dirty="0" smtClean="0"/>
              <a:t>Corrective </a:t>
            </a:r>
            <a:r>
              <a:rPr lang="en-GB" sz="1400" b="1" dirty="0"/>
              <a:t>action </a:t>
            </a:r>
            <a:r>
              <a:rPr lang="en-GB" sz="1400" i="1" dirty="0"/>
              <a:t>It is the action to eliminate or mitigate the root cause(s) and prevent the recurrence </a:t>
            </a:r>
            <a:r>
              <a:rPr lang="en-GB" sz="1400" dirty="0"/>
              <a:t>of existing detected non-compliance, or of any other undesirable condition or situation. </a:t>
            </a:r>
            <a:r>
              <a:rPr lang="en-GB" sz="1400" i="1" dirty="0"/>
              <a:t>Proper determination of the root cause(s) is crucial for defining </a:t>
            </a:r>
            <a:r>
              <a:rPr lang="en-GB" sz="1400" b="1" i="1" dirty="0"/>
              <a:t>effective</a:t>
            </a:r>
            <a:r>
              <a:rPr lang="en-GB" sz="1400" i="1" dirty="0"/>
              <a:t> corrective action to </a:t>
            </a:r>
            <a:r>
              <a:rPr lang="en-GB" sz="1400" b="1" i="1" dirty="0"/>
              <a:t>prevent</a:t>
            </a:r>
            <a:r>
              <a:rPr lang="en-GB" sz="1400" i="1" dirty="0"/>
              <a:t> reoccurrence</a:t>
            </a:r>
            <a:r>
              <a:rPr lang="en-GB" sz="1400" i="1" dirty="0" smtClean="0"/>
              <a:t>.</a:t>
            </a:r>
          </a:p>
          <a:p>
            <a:r>
              <a:rPr lang="en-GB" sz="1400" b="1" dirty="0"/>
              <a:t>Hazard</a:t>
            </a:r>
            <a:r>
              <a:rPr lang="en-GB" sz="1400" dirty="0"/>
              <a:t> It is a condition or an object </a:t>
            </a:r>
            <a:r>
              <a:rPr lang="en-GB" sz="1400" i="1" u="sng" dirty="0"/>
              <a:t>with the potential to cause, or contribute to</a:t>
            </a:r>
            <a:r>
              <a:rPr lang="en-GB" sz="1400" dirty="0"/>
              <a:t>, an aircraft incident or accident</a:t>
            </a:r>
            <a:r>
              <a:rPr lang="en-GB" sz="1400" dirty="0" smtClean="0"/>
              <a:t>.</a:t>
            </a:r>
          </a:p>
          <a:p>
            <a:r>
              <a:rPr lang="en-GB" sz="1400" b="1" dirty="0"/>
              <a:t>Preventive action </a:t>
            </a:r>
            <a:r>
              <a:rPr lang="en-GB" sz="1400" dirty="0"/>
              <a:t>It is the action to eliminate the cause of potential non-compliance, or any other undesirable potential situation. </a:t>
            </a:r>
            <a:endParaRPr lang="en-GB" sz="1400" dirty="0" smtClean="0"/>
          </a:p>
          <a:p>
            <a:r>
              <a:rPr lang="en-GB" sz="1400" b="1" dirty="0" smtClean="0"/>
              <a:t>Risk </a:t>
            </a:r>
            <a:r>
              <a:rPr lang="en-GB" sz="1400" b="1" dirty="0"/>
              <a:t>assessment </a:t>
            </a:r>
            <a:r>
              <a:rPr lang="en-GB" sz="1400" dirty="0"/>
              <a:t>It is an evaluation that is based on engineering and operational judgement and/or analysis methods in </a:t>
            </a:r>
            <a:r>
              <a:rPr lang="en-GB" sz="1400" dirty="0" smtClean="0"/>
              <a:t>order </a:t>
            </a:r>
            <a:r>
              <a:rPr lang="en-GB" sz="1400" dirty="0"/>
              <a:t>to establish whether </a:t>
            </a:r>
            <a:r>
              <a:rPr lang="en-GB" sz="1400" i="1" u="sng" dirty="0"/>
              <a:t>the achieved or perceived risk is acceptable or tolerable</a:t>
            </a:r>
            <a:r>
              <a:rPr lang="en-GB" sz="1400" dirty="0" smtClean="0"/>
              <a:t>.</a:t>
            </a:r>
          </a:p>
          <a:p>
            <a:r>
              <a:rPr lang="en-GB" sz="1400" b="1" dirty="0"/>
              <a:t>Safety risk </a:t>
            </a:r>
            <a:r>
              <a:rPr lang="en-GB" sz="1400" dirty="0"/>
              <a:t>It refers to the predicted </a:t>
            </a:r>
            <a:r>
              <a:rPr lang="en-GB" sz="1400" b="1" dirty="0"/>
              <a:t>probability</a:t>
            </a:r>
            <a:r>
              <a:rPr lang="en-GB" sz="1400" dirty="0"/>
              <a:t> and </a:t>
            </a:r>
            <a:r>
              <a:rPr lang="en-GB" sz="1400" b="1" dirty="0"/>
              <a:t>severity</a:t>
            </a:r>
            <a:r>
              <a:rPr lang="en-GB" sz="1400" dirty="0"/>
              <a:t> of the consequences or outcomes of a hazard.</a:t>
            </a:r>
          </a:p>
        </p:txBody>
      </p:sp>
    </p:spTree>
    <p:extLst>
      <p:ext uri="{BB962C8B-B14F-4D97-AF65-F5344CB8AC3E}">
        <p14:creationId xmlns:p14="http://schemas.microsoft.com/office/powerpoint/2010/main" val="4579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11</a:t>
            </a:fld>
            <a:endParaRPr lang="sv-SE" dirty="0"/>
          </a:p>
        </p:txBody>
      </p:sp>
      <p:sp>
        <p:nvSpPr>
          <p:cNvPr id="3" name="Rubrik 2"/>
          <p:cNvSpPr>
            <a:spLocks noGrp="1"/>
          </p:cNvSpPr>
          <p:nvPr>
            <p:ph type="title"/>
          </p:nvPr>
        </p:nvSpPr>
        <p:spPr/>
        <p:txBody>
          <a:bodyPr/>
          <a:lstStyle/>
          <a:p>
            <a:r>
              <a:rPr lang="sv-SE" dirty="0" smtClean="0"/>
              <a:t>Några av definitionerna i Part-IS:</a:t>
            </a:r>
            <a:endParaRPr lang="en-GB" dirty="0"/>
          </a:p>
        </p:txBody>
      </p:sp>
      <p:sp>
        <p:nvSpPr>
          <p:cNvPr id="4" name="Platshållare för innehåll 3"/>
          <p:cNvSpPr>
            <a:spLocks noGrp="1"/>
          </p:cNvSpPr>
          <p:nvPr>
            <p:ph idx="1"/>
          </p:nvPr>
        </p:nvSpPr>
        <p:spPr/>
        <p:txBody>
          <a:bodyPr/>
          <a:lstStyle/>
          <a:p>
            <a:r>
              <a:rPr lang="en-GB" sz="1400" b="1" dirty="0"/>
              <a:t>Information security control </a:t>
            </a:r>
            <a:r>
              <a:rPr lang="en-GB" sz="1400" dirty="0"/>
              <a:t>It is a measure that reduces </a:t>
            </a:r>
            <a:r>
              <a:rPr lang="en-GB" sz="1400" dirty="0" smtClean="0"/>
              <a:t>risk.</a:t>
            </a:r>
          </a:p>
          <a:p>
            <a:r>
              <a:rPr lang="en-GB" sz="1400" b="1" dirty="0"/>
              <a:t>Intentional unauthorised electronic interaction </a:t>
            </a:r>
            <a:r>
              <a:rPr lang="en-GB" sz="1400" dirty="0"/>
              <a:t>It refers to the deliberate act of engaging in electronic activities or communications (e.g. access to, or modification of, computer systems, networks, or data) without proper authorisation or permission and with the intent to disclose sensitive information, modify data, disrupt normal operations, or deny access to legitimate users</a:t>
            </a:r>
            <a:r>
              <a:rPr lang="en-GB" sz="1400" dirty="0" smtClean="0"/>
              <a:t>.</a:t>
            </a:r>
          </a:p>
          <a:p>
            <a:r>
              <a:rPr lang="en-GB" sz="1400" b="1" dirty="0"/>
              <a:t>Risk register </a:t>
            </a:r>
            <a:r>
              <a:rPr lang="en-GB" sz="1400" dirty="0"/>
              <a:t>It refers to a physical or digital means of documentation </a:t>
            </a:r>
            <a:r>
              <a:rPr lang="en-GB" sz="1400" u="sng" dirty="0"/>
              <a:t>used as a risk </a:t>
            </a:r>
            <a:r>
              <a:rPr lang="en-GB" sz="1400" u="sng" dirty="0" smtClean="0"/>
              <a:t>management </a:t>
            </a:r>
            <a:r>
              <a:rPr lang="en-GB" sz="1400" u="sng" dirty="0"/>
              <a:t>tool </a:t>
            </a:r>
            <a:r>
              <a:rPr lang="en-GB" sz="1400" dirty="0"/>
              <a:t>that acts as a </a:t>
            </a:r>
            <a:r>
              <a:rPr lang="en-GB" sz="1400" u="sng" dirty="0"/>
              <a:t>repository for all identified risks </a:t>
            </a:r>
            <a:r>
              <a:rPr lang="en-GB" sz="1400" dirty="0"/>
              <a:t>and contains additional information about each risk, such as the nature of the risk, mitigation measures, ownership, status, etc</a:t>
            </a:r>
            <a:r>
              <a:rPr lang="en-GB" sz="1400" dirty="0" smtClean="0"/>
              <a:t>.</a:t>
            </a:r>
          </a:p>
          <a:p>
            <a:r>
              <a:rPr lang="en-GB" sz="1400" b="1" dirty="0"/>
              <a:t>Safety</a:t>
            </a:r>
            <a:r>
              <a:rPr lang="en-GB" sz="1400" dirty="0"/>
              <a:t> It refers to the state in which risks associated with aviation activities, related to, or in direct support of the operation of aircraft, are reduced and controlled to an acceptable level, as defined in ICAO Annex 19</a:t>
            </a:r>
            <a:r>
              <a:rPr lang="en-GB" sz="1400" dirty="0" smtClean="0"/>
              <a:t>.</a:t>
            </a:r>
          </a:p>
        </p:txBody>
      </p:sp>
    </p:spTree>
    <p:extLst>
      <p:ext uri="{BB962C8B-B14F-4D97-AF65-F5344CB8AC3E}">
        <p14:creationId xmlns:p14="http://schemas.microsoft.com/office/powerpoint/2010/main" val="102176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a:xfrm>
            <a:off x="3792871" y="4220888"/>
            <a:ext cx="1306512" cy="126206"/>
          </a:xfrm>
        </p:spPr>
        <p:txBody>
          <a:bodyPr/>
          <a:lstStyle/>
          <a:p>
            <a:pPr>
              <a:defRPr/>
            </a:pPr>
            <a:fld id="{11F2833E-87A4-43BA-9564-C10860A20FF2}" type="slidenum">
              <a:rPr lang="sv-SE" smtClean="0"/>
              <a:pPr>
                <a:defRPr/>
              </a:pPr>
              <a:t>12</a:t>
            </a:fld>
            <a:endParaRPr lang="sv-SE" dirty="0"/>
          </a:p>
        </p:txBody>
      </p:sp>
      <p:sp>
        <p:nvSpPr>
          <p:cNvPr id="3" name="Rubrik 2"/>
          <p:cNvSpPr>
            <a:spLocks noGrp="1"/>
          </p:cNvSpPr>
          <p:nvPr>
            <p:ph type="title"/>
          </p:nvPr>
        </p:nvSpPr>
        <p:spPr>
          <a:xfrm>
            <a:off x="461328" y="71806"/>
            <a:ext cx="8114400" cy="558000"/>
          </a:xfrm>
        </p:spPr>
        <p:txBody>
          <a:bodyPr/>
          <a:lstStyle/>
          <a:p>
            <a:r>
              <a:rPr lang="en-GB" dirty="0" smtClean="0"/>
              <a:t>Process </a:t>
            </a:r>
            <a:r>
              <a:rPr lang="en-GB" dirty="0" err="1" smtClean="0"/>
              <a:t>grundorsaksanalys</a:t>
            </a:r>
            <a:endParaRPr lang="en-GB" dirty="0"/>
          </a:p>
        </p:txBody>
      </p:sp>
      <p:sp>
        <p:nvSpPr>
          <p:cNvPr id="5" name="textruta 4"/>
          <p:cNvSpPr txBox="1"/>
          <p:nvPr/>
        </p:nvSpPr>
        <p:spPr>
          <a:xfrm>
            <a:off x="1185357" y="1157154"/>
            <a:ext cx="2508068" cy="523220"/>
          </a:xfrm>
          <a:prstGeom prst="rect">
            <a:avLst/>
          </a:prstGeom>
          <a:solidFill>
            <a:schemeClr val="accent1">
              <a:alpha val="96000"/>
            </a:schemeClr>
          </a:solidFill>
        </p:spPr>
        <p:txBody>
          <a:bodyPr wrap="square" rtlCol="0">
            <a:spAutoFit/>
          </a:bodyPr>
          <a:lstStyle/>
          <a:p>
            <a:r>
              <a:rPr lang="sv-SE" sz="1400" dirty="0" smtClean="0">
                <a:solidFill>
                  <a:schemeClr val="bg1"/>
                </a:solidFill>
              </a:rPr>
              <a:t>Definiera, samla </a:t>
            </a:r>
            <a:r>
              <a:rPr lang="sv-SE" sz="1400" dirty="0">
                <a:solidFill>
                  <a:schemeClr val="bg1"/>
                </a:solidFill>
              </a:rPr>
              <a:t>fakta, </a:t>
            </a:r>
            <a:r>
              <a:rPr lang="sv-SE" sz="1400" dirty="0" err="1" smtClean="0">
                <a:solidFill>
                  <a:schemeClr val="bg1"/>
                </a:solidFill>
              </a:rPr>
              <a:t>mappa</a:t>
            </a:r>
            <a:r>
              <a:rPr lang="sv-SE" sz="1400" dirty="0" smtClean="0">
                <a:solidFill>
                  <a:schemeClr val="bg1"/>
                </a:solidFill>
              </a:rPr>
              <a:t> händelseförlopp</a:t>
            </a:r>
            <a:endParaRPr lang="en-GB" sz="1400" dirty="0">
              <a:solidFill>
                <a:schemeClr val="bg1"/>
              </a:solidFill>
            </a:endParaRPr>
          </a:p>
        </p:txBody>
      </p:sp>
      <p:sp>
        <p:nvSpPr>
          <p:cNvPr id="6" name="Flödesschema: Koppling 5"/>
          <p:cNvSpPr/>
          <p:nvPr/>
        </p:nvSpPr>
        <p:spPr>
          <a:xfrm>
            <a:off x="702030" y="694823"/>
            <a:ext cx="313509" cy="320040"/>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en-GB" dirty="0"/>
          </a:p>
        </p:txBody>
      </p:sp>
      <p:sp>
        <p:nvSpPr>
          <p:cNvPr id="8" name="Rektangel med rundade hörn 7"/>
          <p:cNvSpPr/>
          <p:nvPr/>
        </p:nvSpPr>
        <p:spPr>
          <a:xfrm>
            <a:off x="4257309" y="1210914"/>
            <a:ext cx="4766041" cy="348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solidFill>
                  <a:schemeClr val="bg1"/>
                </a:solidFill>
              </a:rPr>
              <a:t>Vad hände</a:t>
            </a:r>
            <a:r>
              <a:rPr lang="sv-SE" dirty="0" smtClean="0">
                <a:solidFill>
                  <a:schemeClr val="bg1"/>
                </a:solidFill>
              </a:rPr>
              <a:t>? Hur hände det? När, och Vem/Vilka?</a:t>
            </a:r>
            <a:endParaRPr lang="en-GB" dirty="0">
              <a:solidFill>
                <a:schemeClr val="bg1"/>
              </a:solidFill>
            </a:endParaRPr>
          </a:p>
        </p:txBody>
      </p:sp>
      <p:sp>
        <p:nvSpPr>
          <p:cNvPr id="9" name="Flödesschema: Koppling 8"/>
          <p:cNvSpPr/>
          <p:nvPr/>
        </p:nvSpPr>
        <p:spPr>
          <a:xfrm>
            <a:off x="711200" y="1277701"/>
            <a:ext cx="313509" cy="3200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endParaRPr lang="en-GB" dirty="0"/>
          </a:p>
        </p:txBody>
      </p:sp>
      <p:sp>
        <p:nvSpPr>
          <p:cNvPr id="12" name="Flödesschema: Koppling 11"/>
          <p:cNvSpPr/>
          <p:nvPr/>
        </p:nvSpPr>
        <p:spPr>
          <a:xfrm>
            <a:off x="711200" y="2022616"/>
            <a:ext cx="313509" cy="32004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accent3">
                    <a:lumMod val="50000"/>
                  </a:schemeClr>
                </a:solidFill>
              </a:rPr>
              <a:t>3</a:t>
            </a:r>
            <a:endParaRPr lang="en-GB" dirty="0">
              <a:solidFill>
                <a:schemeClr val="accent3">
                  <a:lumMod val="50000"/>
                </a:schemeClr>
              </a:solidFill>
            </a:endParaRPr>
          </a:p>
        </p:txBody>
      </p:sp>
      <p:sp>
        <p:nvSpPr>
          <p:cNvPr id="13" name="Flödesschema: Koppling 12"/>
          <p:cNvSpPr/>
          <p:nvPr/>
        </p:nvSpPr>
        <p:spPr>
          <a:xfrm>
            <a:off x="711199" y="2756389"/>
            <a:ext cx="313509" cy="32004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accent3">
                    <a:lumMod val="50000"/>
                  </a:schemeClr>
                </a:solidFill>
              </a:rPr>
              <a:t>4</a:t>
            </a:r>
            <a:endParaRPr lang="en-GB" dirty="0">
              <a:solidFill>
                <a:schemeClr val="accent3">
                  <a:lumMod val="50000"/>
                </a:schemeClr>
              </a:solidFill>
            </a:endParaRPr>
          </a:p>
        </p:txBody>
      </p:sp>
      <p:sp>
        <p:nvSpPr>
          <p:cNvPr id="14" name="textruta 13"/>
          <p:cNvSpPr txBox="1"/>
          <p:nvPr/>
        </p:nvSpPr>
        <p:spPr>
          <a:xfrm>
            <a:off x="1185357" y="1921026"/>
            <a:ext cx="2508068" cy="523220"/>
          </a:xfrm>
          <a:prstGeom prst="rect">
            <a:avLst/>
          </a:prstGeom>
          <a:solidFill>
            <a:schemeClr val="accent4">
              <a:lumMod val="20000"/>
              <a:lumOff val="80000"/>
              <a:alpha val="96000"/>
            </a:schemeClr>
          </a:solidFill>
        </p:spPr>
        <p:txBody>
          <a:bodyPr wrap="square" rtlCol="0">
            <a:spAutoFit/>
          </a:bodyPr>
          <a:lstStyle/>
          <a:p>
            <a:r>
              <a:rPr lang="sv-SE" sz="1400" dirty="0" smtClean="0">
                <a:solidFill>
                  <a:schemeClr val="accent3">
                    <a:lumMod val="50000"/>
                  </a:schemeClr>
                </a:solidFill>
              </a:rPr>
              <a:t>Grundorsaksanalys </a:t>
            </a:r>
            <a:br>
              <a:rPr lang="sv-SE" sz="1400" dirty="0" smtClean="0">
                <a:solidFill>
                  <a:schemeClr val="accent3">
                    <a:lumMod val="50000"/>
                  </a:schemeClr>
                </a:solidFill>
              </a:rPr>
            </a:br>
            <a:r>
              <a:rPr lang="sv-SE" sz="1400" dirty="0" smtClean="0">
                <a:solidFill>
                  <a:schemeClr val="accent3">
                    <a:lumMod val="50000"/>
                  </a:schemeClr>
                </a:solidFill>
              </a:rPr>
              <a:t>(olika metoder kan användas)</a:t>
            </a:r>
            <a:endParaRPr lang="en-GB" sz="1400" dirty="0">
              <a:solidFill>
                <a:schemeClr val="accent3">
                  <a:lumMod val="50000"/>
                </a:schemeClr>
              </a:solidFill>
            </a:endParaRPr>
          </a:p>
        </p:txBody>
      </p:sp>
      <p:sp>
        <p:nvSpPr>
          <p:cNvPr id="15" name="Rektangel med rundade hörn 14"/>
          <p:cNvSpPr/>
          <p:nvPr/>
        </p:nvSpPr>
        <p:spPr>
          <a:xfrm>
            <a:off x="4260307" y="1952648"/>
            <a:ext cx="4019449" cy="34850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smtClean="0">
                <a:solidFill>
                  <a:schemeClr val="accent3">
                    <a:lumMod val="50000"/>
                  </a:schemeClr>
                </a:solidFill>
              </a:rPr>
              <a:t>Varför hände det ? Vad berodde det på?</a:t>
            </a:r>
            <a:endParaRPr lang="en-GB" sz="1400" dirty="0">
              <a:solidFill>
                <a:schemeClr val="accent3">
                  <a:lumMod val="50000"/>
                </a:schemeClr>
              </a:solidFill>
            </a:endParaRPr>
          </a:p>
        </p:txBody>
      </p:sp>
      <p:sp>
        <p:nvSpPr>
          <p:cNvPr id="16" name="textruta 15"/>
          <p:cNvSpPr txBox="1"/>
          <p:nvPr/>
        </p:nvSpPr>
        <p:spPr>
          <a:xfrm>
            <a:off x="1231406" y="3487312"/>
            <a:ext cx="2508068" cy="523220"/>
          </a:xfrm>
          <a:prstGeom prst="rect">
            <a:avLst/>
          </a:prstGeom>
          <a:solidFill>
            <a:schemeClr val="accent1">
              <a:alpha val="96000"/>
            </a:schemeClr>
          </a:solidFill>
        </p:spPr>
        <p:txBody>
          <a:bodyPr wrap="square" rtlCol="0">
            <a:spAutoFit/>
          </a:bodyPr>
          <a:lstStyle/>
          <a:p>
            <a:r>
              <a:rPr lang="sv-SE" sz="1400" dirty="0" smtClean="0">
                <a:solidFill>
                  <a:schemeClr val="bg1"/>
                </a:solidFill>
              </a:rPr>
              <a:t>Skapa åtgärder (Barriärer, förhindrande åtgärder)</a:t>
            </a:r>
            <a:endParaRPr lang="en-GB" sz="1400" dirty="0">
              <a:solidFill>
                <a:schemeClr val="bg1"/>
              </a:solidFill>
            </a:endParaRPr>
          </a:p>
        </p:txBody>
      </p:sp>
      <p:sp>
        <p:nvSpPr>
          <p:cNvPr id="17" name="Rektangel med rundade hörn 16"/>
          <p:cNvSpPr/>
          <p:nvPr/>
        </p:nvSpPr>
        <p:spPr>
          <a:xfrm>
            <a:off x="4260307" y="3454766"/>
            <a:ext cx="4019449" cy="348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smtClean="0">
                <a:solidFill>
                  <a:schemeClr val="bg1"/>
                </a:solidFill>
              </a:rPr>
              <a:t>Vad gör vi åt det ? </a:t>
            </a:r>
            <a:r>
              <a:rPr lang="sv-SE" sz="1600" dirty="0" smtClean="0">
                <a:solidFill>
                  <a:schemeClr val="bg1"/>
                </a:solidFill>
              </a:rPr>
              <a:t>Korrigering</a:t>
            </a:r>
            <a:endParaRPr lang="en-GB" sz="1600" dirty="0">
              <a:solidFill>
                <a:schemeClr val="bg1"/>
              </a:solidFill>
            </a:endParaRPr>
          </a:p>
        </p:txBody>
      </p:sp>
      <p:sp>
        <p:nvSpPr>
          <p:cNvPr id="18" name="textruta 17"/>
          <p:cNvSpPr txBox="1"/>
          <p:nvPr/>
        </p:nvSpPr>
        <p:spPr>
          <a:xfrm>
            <a:off x="1185357" y="670177"/>
            <a:ext cx="2508068" cy="369332"/>
          </a:xfrm>
          <a:prstGeom prst="rect">
            <a:avLst/>
          </a:prstGeom>
          <a:solidFill>
            <a:schemeClr val="accent4">
              <a:lumMod val="60000"/>
              <a:lumOff val="40000"/>
              <a:alpha val="96000"/>
            </a:schemeClr>
          </a:solidFill>
        </p:spPr>
        <p:txBody>
          <a:bodyPr wrap="square" rtlCol="0">
            <a:spAutoFit/>
          </a:bodyPr>
          <a:lstStyle/>
          <a:p>
            <a:pPr algn="ctr"/>
            <a:r>
              <a:rPr lang="sv-SE" dirty="0" smtClean="0">
                <a:solidFill>
                  <a:schemeClr val="bg1"/>
                </a:solidFill>
              </a:rPr>
              <a:t>En händelse</a:t>
            </a:r>
            <a:endParaRPr lang="en-GB" dirty="0">
              <a:solidFill>
                <a:schemeClr val="bg1"/>
              </a:solidFill>
            </a:endParaRPr>
          </a:p>
        </p:txBody>
      </p:sp>
      <p:sp>
        <p:nvSpPr>
          <p:cNvPr id="22" name="Rektangel med rundade hörn 21"/>
          <p:cNvSpPr/>
          <p:nvPr/>
        </p:nvSpPr>
        <p:spPr>
          <a:xfrm>
            <a:off x="4257309" y="3872380"/>
            <a:ext cx="4575034" cy="543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smtClean="0">
                <a:solidFill>
                  <a:schemeClr val="bg1"/>
                </a:solidFill>
              </a:rPr>
              <a:t>Hur förhindrar vi återupprepning? Grundorsaker= Korrigerande åtgärd</a:t>
            </a:r>
            <a:br>
              <a:rPr lang="sv-SE" sz="1200" dirty="0" smtClean="0">
                <a:solidFill>
                  <a:schemeClr val="bg1"/>
                </a:solidFill>
              </a:rPr>
            </a:br>
            <a:r>
              <a:rPr lang="sv-SE" sz="1200" dirty="0" smtClean="0">
                <a:solidFill>
                  <a:schemeClr val="bg1"/>
                </a:solidFill>
              </a:rPr>
              <a:t>Bidragande orsaker = Förebyggande åtgärd</a:t>
            </a:r>
            <a:endParaRPr lang="en-GB" sz="1200" dirty="0">
              <a:solidFill>
                <a:schemeClr val="bg1"/>
              </a:solidFill>
            </a:endParaRPr>
          </a:p>
        </p:txBody>
      </p:sp>
      <p:sp>
        <p:nvSpPr>
          <p:cNvPr id="23" name="textruta 22"/>
          <p:cNvSpPr txBox="1"/>
          <p:nvPr/>
        </p:nvSpPr>
        <p:spPr>
          <a:xfrm>
            <a:off x="1185357" y="2654799"/>
            <a:ext cx="2508068" cy="523220"/>
          </a:xfrm>
          <a:prstGeom prst="rect">
            <a:avLst/>
          </a:prstGeom>
          <a:solidFill>
            <a:schemeClr val="accent4">
              <a:lumMod val="20000"/>
              <a:lumOff val="80000"/>
              <a:alpha val="96000"/>
            </a:schemeClr>
          </a:solidFill>
        </p:spPr>
        <p:txBody>
          <a:bodyPr wrap="square" rtlCol="0">
            <a:spAutoFit/>
          </a:bodyPr>
          <a:lstStyle/>
          <a:p>
            <a:r>
              <a:rPr lang="sv-SE" sz="1400" dirty="0" smtClean="0">
                <a:solidFill>
                  <a:schemeClr val="accent3">
                    <a:lumMod val="50000"/>
                  </a:schemeClr>
                </a:solidFill>
              </a:rPr>
              <a:t>Bidragande faktorer till händelsen?</a:t>
            </a:r>
            <a:endParaRPr lang="en-GB" sz="1400" dirty="0">
              <a:solidFill>
                <a:schemeClr val="accent3">
                  <a:lumMod val="50000"/>
                </a:schemeClr>
              </a:solidFill>
            </a:endParaRPr>
          </a:p>
        </p:txBody>
      </p:sp>
      <p:sp>
        <p:nvSpPr>
          <p:cNvPr id="24" name="Rektangel med rundade hörn 23"/>
          <p:cNvSpPr/>
          <p:nvPr/>
        </p:nvSpPr>
        <p:spPr>
          <a:xfrm>
            <a:off x="4257309" y="2694383"/>
            <a:ext cx="4022447" cy="4836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smtClean="0">
                <a:solidFill>
                  <a:schemeClr val="accent3">
                    <a:lumMod val="50000"/>
                  </a:schemeClr>
                </a:solidFill>
              </a:rPr>
              <a:t>Finns </a:t>
            </a:r>
            <a:r>
              <a:rPr lang="sv-SE" sz="1400" dirty="0">
                <a:solidFill>
                  <a:schemeClr val="accent3">
                    <a:lumMod val="50000"/>
                  </a:schemeClr>
                </a:solidFill>
              </a:rPr>
              <a:t>bidragande orsaker till grundorsaken</a:t>
            </a:r>
            <a:r>
              <a:rPr lang="sv-SE" sz="1400" dirty="0" smtClean="0">
                <a:solidFill>
                  <a:schemeClr val="accent3">
                    <a:lumMod val="50000"/>
                  </a:schemeClr>
                </a:solidFill>
              </a:rPr>
              <a:t>? </a:t>
            </a:r>
            <a:br>
              <a:rPr lang="sv-SE" sz="1400" dirty="0" smtClean="0">
                <a:solidFill>
                  <a:schemeClr val="accent3">
                    <a:lumMod val="50000"/>
                  </a:schemeClr>
                </a:solidFill>
              </a:rPr>
            </a:br>
            <a:r>
              <a:rPr lang="sv-SE" sz="1400" dirty="0" smtClean="0">
                <a:solidFill>
                  <a:schemeClr val="accent3">
                    <a:lumMod val="50000"/>
                  </a:schemeClr>
                </a:solidFill>
              </a:rPr>
              <a:t>Hur bidrog dessa?</a:t>
            </a:r>
            <a:endParaRPr lang="en-GB" sz="1400" dirty="0">
              <a:solidFill>
                <a:schemeClr val="accent3">
                  <a:lumMod val="50000"/>
                </a:schemeClr>
              </a:solidFill>
            </a:endParaRPr>
          </a:p>
        </p:txBody>
      </p:sp>
      <p:sp>
        <p:nvSpPr>
          <p:cNvPr id="25" name="Flödesschema: Koppling 24"/>
          <p:cNvSpPr/>
          <p:nvPr/>
        </p:nvSpPr>
        <p:spPr>
          <a:xfrm>
            <a:off x="717089" y="3696624"/>
            <a:ext cx="313509" cy="3200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5</a:t>
            </a:r>
            <a:endParaRPr lang="en-GB" dirty="0"/>
          </a:p>
        </p:txBody>
      </p:sp>
    </p:spTree>
    <p:extLst>
      <p:ext uri="{BB962C8B-B14F-4D97-AF65-F5344CB8AC3E}">
        <p14:creationId xmlns:p14="http://schemas.microsoft.com/office/powerpoint/2010/main" val="96421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13</a:t>
            </a:fld>
            <a:endParaRPr lang="sv-SE" dirty="0"/>
          </a:p>
        </p:txBody>
      </p:sp>
      <p:sp>
        <p:nvSpPr>
          <p:cNvPr id="3" name="Rubrik 2"/>
          <p:cNvSpPr>
            <a:spLocks noGrp="1"/>
          </p:cNvSpPr>
          <p:nvPr>
            <p:ph type="title"/>
          </p:nvPr>
        </p:nvSpPr>
        <p:spPr/>
        <p:txBody>
          <a:bodyPr/>
          <a:lstStyle/>
          <a:p>
            <a:r>
              <a:rPr lang="sv-SE" sz="1800" dirty="0" smtClean="0"/>
              <a:t>Olika händelser kan kräva olika metoder för grundorsaksidentifiering</a:t>
            </a:r>
            <a:endParaRPr lang="en-GB" sz="1800" dirty="0"/>
          </a:p>
        </p:txBody>
      </p:sp>
      <p:pic>
        <p:nvPicPr>
          <p:cNvPr id="6" name="Platshållare för innehåll 5"/>
          <p:cNvPicPr>
            <a:picLocks noGrp="1" noChangeAspect="1"/>
          </p:cNvPicPr>
          <p:nvPr>
            <p:ph idx="1"/>
          </p:nvPr>
        </p:nvPicPr>
        <p:blipFill>
          <a:blip r:embed="rId2"/>
          <a:stretch>
            <a:fillRect/>
          </a:stretch>
        </p:blipFill>
        <p:spPr>
          <a:xfrm>
            <a:off x="7494022" y="1104101"/>
            <a:ext cx="1381041" cy="3092450"/>
          </a:xfrm>
          <a:prstGeom prst="rect">
            <a:avLst/>
          </a:prstGeom>
        </p:spPr>
      </p:pic>
      <p:pic>
        <p:nvPicPr>
          <p:cNvPr id="5" name="Bildobjekt 4"/>
          <p:cNvPicPr>
            <a:picLocks noChangeAspect="1"/>
          </p:cNvPicPr>
          <p:nvPr/>
        </p:nvPicPr>
        <p:blipFill>
          <a:blip r:embed="rId3"/>
          <a:stretch>
            <a:fillRect/>
          </a:stretch>
        </p:blipFill>
        <p:spPr>
          <a:xfrm>
            <a:off x="390445" y="1065590"/>
            <a:ext cx="2360439" cy="1334161"/>
          </a:xfrm>
          <a:prstGeom prst="rect">
            <a:avLst/>
          </a:prstGeom>
        </p:spPr>
      </p:pic>
      <p:sp>
        <p:nvSpPr>
          <p:cNvPr id="7" name="Rektangel 6"/>
          <p:cNvSpPr/>
          <p:nvPr/>
        </p:nvSpPr>
        <p:spPr>
          <a:xfrm>
            <a:off x="3471593" y="1132903"/>
            <a:ext cx="2941831" cy="369332"/>
          </a:xfrm>
          <a:prstGeom prst="rect">
            <a:avLst/>
          </a:prstGeom>
        </p:spPr>
        <p:txBody>
          <a:bodyPr wrap="none">
            <a:spAutoFit/>
          </a:bodyPr>
          <a:lstStyle/>
          <a:p>
            <a:r>
              <a:rPr lang="en-GB" dirty="0" err="1" smtClean="0"/>
              <a:t>Fiskbens</a:t>
            </a:r>
            <a:r>
              <a:rPr lang="en-GB" dirty="0" smtClean="0"/>
              <a:t> (Ishikawa) diagram</a:t>
            </a:r>
            <a:endParaRPr lang="en-GB" dirty="0"/>
          </a:p>
        </p:txBody>
      </p:sp>
      <p:pic>
        <p:nvPicPr>
          <p:cNvPr id="1026" name="Picture 2" descr="Fil:Ishikawa Fishbone Diagram.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969" y="1537514"/>
            <a:ext cx="3228331" cy="1988652"/>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p:cNvPicPr>
            <a:picLocks noChangeAspect="1"/>
          </p:cNvPicPr>
          <p:nvPr/>
        </p:nvPicPr>
        <p:blipFill>
          <a:blip r:embed="rId5"/>
          <a:stretch>
            <a:fillRect/>
          </a:stretch>
        </p:blipFill>
        <p:spPr>
          <a:xfrm>
            <a:off x="522288" y="3140966"/>
            <a:ext cx="2285728" cy="1512174"/>
          </a:xfrm>
          <a:prstGeom prst="rect">
            <a:avLst/>
          </a:prstGeom>
        </p:spPr>
      </p:pic>
      <p:sp>
        <p:nvSpPr>
          <p:cNvPr id="9" name="Rektangel 8"/>
          <p:cNvSpPr/>
          <p:nvPr/>
        </p:nvSpPr>
        <p:spPr>
          <a:xfrm>
            <a:off x="1507810" y="2771634"/>
            <a:ext cx="838691" cy="369332"/>
          </a:xfrm>
          <a:prstGeom prst="rect">
            <a:avLst/>
          </a:prstGeom>
        </p:spPr>
        <p:txBody>
          <a:bodyPr wrap="none">
            <a:spAutoFit/>
          </a:bodyPr>
          <a:lstStyle/>
          <a:p>
            <a:r>
              <a:rPr lang="sv-SE" dirty="0" err="1" smtClean="0"/>
              <a:t>Felträd</a:t>
            </a:r>
            <a:endParaRPr lang="en-GB" dirty="0"/>
          </a:p>
        </p:txBody>
      </p:sp>
      <p:pic>
        <p:nvPicPr>
          <p:cNvPr id="8" name="Picture 2" descr="Six Sigma - PSA - 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4575" y="3924300"/>
            <a:ext cx="1410449" cy="1056476"/>
          </a:xfrm>
          <a:prstGeom prst="rect">
            <a:avLst/>
          </a:prstGeom>
          <a:noFill/>
          <a:extLst>
            <a:ext uri="{909E8E84-426E-40DD-AFC4-6F175D3DCCD1}">
              <a14:hiddenFill xmlns:a14="http://schemas.microsoft.com/office/drawing/2010/main">
                <a:solidFill>
                  <a:srgbClr val="FFFFFF"/>
                </a:solidFill>
              </a14:hiddenFill>
            </a:ext>
          </a:extLst>
        </p:spPr>
      </p:pic>
      <p:sp>
        <p:nvSpPr>
          <p:cNvPr id="11" name="Rektangel 10"/>
          <p:cNvSpPr/>
          <p:nvPr/>
        </p:nvSpPr>
        <p:spPr>
          <a:xfrm>
            <a:off x="3880646" y="3563280"/>
            <a:ext cx="2398413" cy="461665"/>
          </a:xfrm>
          <a:prstGeom prst="rect">
            <a:avLst/>
          </a:prstGeom>
        </p:spPr>
        <p:txBody>
          <a:bodyPr wrap="none">
            <a:spAutoFit/>
          </a:bodyPr>
          <a:lstStyle/>
          <a:p>
            <a:r>
              <a:rPr lang="sv-SE" sz="1200" dirty="0" err="1" smtClean="0"/>
              <a:t>Six</a:t>
            </a:r>
            <a:r>
              <a:rPr lang="sv-SE" sz="1200" dirty="0" smtClean="0"/>
              <a:t> Sigma (används inom industrin </a:t>
            </a:r>
            <a:br>
              <a:rPr lang="sv-SE" sz="1200" dirty="0" smtClean="0"/>
            </a:br>
            <a:r>
              <a:rPr lang="sv-SE" sz="1200" dirty="0" smtClean="0"/>
              <a:t>för att förbättra processer)</a:t>
            </a:r>
            <a:endParaRPr lang="en-GB" sz="1200" dirty="0"/>
          </a:p>
        </p:txBody>
      </p:sp>
    </p:spTree>
    <p:extLst>
      <p:ext uri="{BB962C8B-B14F-4D97-AF65-F5344CB8AC3E}">
        <p14:creationId xmlns:p14="http://schemas.microsoft.com/office/powerpoint/2010/main" val="249462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ktangel med rundade hörn 119"/>
          <p:cNvSpPr/>
          <p:nvPr/>
        </p:nvSpPr>
        <p:spPr>
          <a:xfrm>
            <a:off x="2040581" y="3492914"/>
            <a:ext cx="2029424" cy="1248503"/>
          </a:xfrm>
          <a:prstGeom prst="roundRect">
            <a:avLst/>
          </a:prstGeom>
          <a:solidFill>
            <a:schemeClr val="accent4">
              <a:lumMod val="60000"/>
              <a:lumOff val="4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xplosion 2 5"/>
          <p:cNvSpPr/>
          <p:nvPr/>
        </p:nvSpPr>
        <p:spPr>
          <a:xfrm>
            <a:off x="4616890" y="1890697"/>
            <a:ext cx="1845490" cy="735805"/>
          </a:xfrm>
          <a:prstGeom prst="irregularSeal2">
            <a:avLst/>
          </a:prstGeom>
          <a:solidFill>
            <a:srgbClr val="FF0000"/>
          </a:solid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2" name="Platshållare för bildnummer 1"/>
          <p:cNvSpPr>
            <a:spLocks noGrp="1"/>
          </p:cNvSpPr>
          <p:nvPr>
            <p:ph type="sldNum" sz="quarter" idx="4"/>
          </p:nvPr>
        </p:nvSpPr>
        <p:spPr>
          <a:xfrm>
            <a:off x="5038273" y="4678314"/>
            <a:ext cx="1306512" cy="126206"/>
          </a:xfrm>
        </p:spPr>
        <p:txBody>
          <a:bodyPr/>
          <a:lstStyle/>
          <a:p>
            <a:pPr>
              <a:defRPr/>
            </a:pPr>
            <a:fld id="{11F2833E-87A4-43BA-9564-C10860A20FF2}" type="slidenum">
              <a:rPr lang="sv-SE" smtClean="0"/>
              <a:pPr>
                <a:defRPr/>
              </a:pPr>
              <a:t>14</a:t>
            </a:fld>
            <a:endParaRPr lang="sv-SE" dirty="0"/>
          </a:p>
        </p:txBody>
      </p:sp>
      <p:sp>
        <p:nvSpPr>
          <p:cNvPr id="3" name="Rubrik 2"/>
          <p:cNvSpPr>
            <a:spLocks noGrp="1"/>
          </p:cNvSpPr>
          <p:nvPr>
            <p:ph type="title"/>
          </p:nvPr>
        </p:nvSpPr>
        <p:spPr>
          <a:xfrm>
            <a:off x="570321" y="237891"/>
            <a:ext cx="8114400" cy="558000"/>
          </a:xfrm>
        </p:spPr>
        <p:txBody>
          <a:bodyPr/>
          <a:lstStyle/>
          <a:p>
            <a:r>
              <a:rPr lang="sv-SE" sz="2000" dirty="0" smtClean="0"/>
              <a:t>Princip för RCA inom tillverkning</a:t>
            </a:r>
            <a:endParaRPr lang="en-GB" sz="2000" dirty="0"/>
          </a:p>
        </p:txBody>
      </p:sp>
      <p:sp>
        <p:nvSpPr>
          <p:cNvPr id="5" name="Platshållare för innehåll 4"/>
          <p:cNvSpPr>
            <a:spLocks noGrp="1"/>
          </p:cNvSpPr>
          <p:nvPr>
            <p:ph idx="1"/>
          </p:nvPr>
        </p:nvSpPr>
        <p:spPr>
          <a:xfrm>
            <a:off x="4848325" y="2056371"/>
            <a:ext cx="1351372" cy="415805"/>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marL="0" indent="0" algn="ctr">
              <a:buNone/>
            </a:pPr>
            <a:r>
              <a:rPr lang="sv-SE" sz="1200" dirty="0" smtClean="0"/>
              <a:t>Non-</a:t>
            </a:r>
            <a:r>
              <a:rPr lang="sv-SE" sz="1200" dirty="0" err="1" smtClean="0"/>
              <a:t>conformance</a:t>
            </a:r>
            <a:r>
              <a:rPr lang="sv-SE" sz="1200" dirty="0" smtClean="0"/>
              <a:t> </a:t>
            </a:r>
          </a:p>
          <a:p>
            <a:pPr marL="0" indent="0" algn="ctr">
              <a:buNone/>
            </a:pPr>
            <a:r>
              <a:rPr lang="sv-SE" sz="1200" dirty="0"/>
              <a:t>t</a:t>
            </a:r>
            <a:r>
              <a:rPr lang="sv-SE" sz="1200" dirty="0" smtClean="0"/>
              <a:t>o design data</a:t>
            </a:r>
            <a:endParaRPr lang="sv-SE" sz="1200" dirty="0"/>
          </a:p>
        </p:txBody>
      </p:sp>
      <p:sp>
        <p:nvSpPr>
          <p:cNvPr id="8" name="Likbent triangel 7"/>
          <p:cNvSpPr/>
          <p:nvPr/>
        </p:nvSpPr>
        <p:spPr>
          <a:xfrm>
            <a:off x="4789580" y="256795"/>
            <a:ext cx="1458265" cy="1099575"/>
          </a:xfrm>
          <a:prstGeom prst="triangle">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Part </a:t>
            </a:r>
            <a:r>
              <a:rPr lang="sv-SE" sz="900" dirty="0" smtClean="0">
                <a:solidFill>
                  <a:schemeClr val="tx1"/>
                </a:solidFill>
              </a:rPr>
              <a:t>XXYY </a:t>
            </a:r>
            <a:r>
              <a:rPr lang="sv-SE" sz="900" dirty="0" err="1">
                <a:solidFill>
                  <a:schemeClr val="tx1"/>
                </a:solidFill>
              </a:rPr>
              <a:t>out</a:t>
            </a:r>
            <a:r>
              <a:rPr lang="sv-SE" sz="900" dirty="0">
                <a:solidFill>
                  <a:schemeClr val="tx1"/>
                </a:solidFill>
              </a:rPr>
              <a:t> of </a:t>
            </a:r>
            <a:r>
              <a:rPr lang="sv-SE" sz="900" dirty="0" err="1" smtClean="0">
                <a:solidFill>
                  <a:schemeClr val="tx1"/>
                </a:solidFill>
              </a:rPr>
              <a:t>tolerance</a:t>
            </a:r>
            <a:endParaRPr lang="en-GB" sz="900" dirty="0">
              <a:solidFill>
                <a:schemeClr val="tx1"/>
              </a:solidFill>
            </a:endParaRPr>
          </a:p>
        </p:txBody>
      </p:sp>
      <p:cxnSp>
        <p:nvCxnSpPr>
          <p:cNvPr id="10" name="Rak pilkoppling 9"/>
          <p:cNvCxnSpPr/>
          <p:nvPr/>
        </p:nvCxnSpPr>
        <p:spPr>
          <a:xfrm flipV="1">
            <a:off x="5869298" y="2573221"/>
            <a:ext cx="5903" cy="385156"/>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ktangel med rundade hörn 12"/>
          <p:cNvSpPr/>
          <p:nvPr/>
        </p:nvSpPr>
        <p:spPr>
          <a:xfrm>
            <a:off x="2098329" y="3584518"/>
            <a:ext cx="1123379" cy="321318"/>
          </a:xfrm>
          <a:prstGeom prst="roundRect">
            <a:avLst/>
          </a:prstGeom>
          <a:solidFill>
            <a:schemeClr val="accent4">
              <a:lumMod val="60000"/>
              <a:lumOff val="40000"/>
            </a:schemeClr>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t>Root cause(s)</a:t>
            </a:r>
            <a:endParaRPr lang="sv-SE" sz="1200" dirty="0"/>
          </a:p>
        </p:txBody>
      </p:sp>
      <p:sp>
        <p:nvSpPr>
          <p:cNvPr id="14" name="Rektangel med rundade hörn 13"/>
          <p:cNvSpPr/>
          <p:nvPr/>
        </p:nvSpPr>
        <p:spPr>
          <a:xfrm>
            <a:off x="2133435" y="4332802"/>
            <a:ext cx="1068933" cy="377322"/>
          </a:xfrm>
          <a:prstGeom prst="roundRect">
            <a:avLst/>
          </a:prstGeom>
          <a:solidFill>
            <a:schemeClr val="accent4">
              <a:lumMod val="40000"/>
              <a:lumOff val="60000"/>
            </a:schemeClr>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a:t>C</a:t>
            </a:r>
            <a:r>
              <a:rPr lang="en-US" sz="1200" dirty="0" smtClean="0"/>
              <a:t>ontributing </a:t>
            </a:r>
          </a:p>
          <a:p>
            <a:pPr algn="ctr"/>
            <a:r>
              <a:rPr lang="en-US" sz="1200" dirty="0" smtClean="0"/>
              <a:t>factor(s)</a:t>
            </a:r>
            <a:endParaRPr lang="sv-SE" sz="1200" dirty="0"/>
          </a:p>
        </p:txBody>
      </p:sp>
      <p:sp>
        <p:nvSpPr>
          <p:cNvPr id="15" name="Rektangel med rundade hörn 14"/>
          <p:cNvSpPr/>
          <p:nvPr/>
        </p:nvSpPr>
        <p:spPr>
          <a:xfrm>
            <a:off x="3421673" y="3551033"/>
            <a:ext cx="609288" cy="388288"/>
          </a:xfrm>
          <a:prstGeom prst="roundRect">
            <a:avLst/>
          </a:prstGeom>
          <a:solidFill>
            <a:srgbClr val="E6007E"/>
          </a:solidFill>
          <a:ln w="25400">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t>RCA</a:t>
            </a:r>
            <a:endParaRPr lang="sv-SE" sz="1200" dirty="0"/>
          </a:p>
        </p:txBody>
      </p:sp>
      <p:cxnSp>
        <p:nvCxnSpPr>
          <p:cNvPr id="22" name="Rak pilkoppling 21"/>
          <p:cNvCxnSpPr>
            <a:stCxn id="13" idx="3"/>
            <a:endCxn id="15" idx="1"/>
          </p:cNvCxnSpPr>
          <p:nvPr/>
        </p:nvCxnSpPr>
        <p:spPr>
          <a:xfrm>
            <a:off x="3221708" y="3745177"/>
            <a:ext cx="199965"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Rak pilkoppling 22"/>
          <p:cNvCxnSpPr/>
          <p:nvPr/>
        </p:nvCxnSpPr>
        <p:spPr>
          <a:xfrm>
            <a:off x="2657042" y="3882846"/>
            <a:ext cx="1589" cy="449956"/>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Rak pilkoppling 25"/>
          <p:cNvCxnSpPr/>
          <p:nvPr/>
        </p:nvCxnSpPr>
        <p:spPr>
          <a:xfrm flipH="1">
            <a:off x="1887286" y="1871288"/>
            <a:ext cx="2902294" cy="2748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Rak pilkoppling 28"/>
          <p:cNvCxnSpPr/>
          <p:nvPr/>
        </p:nvCxnSpPr>
        <p:spPr>
          <a:xfrm flipH="1" flipV="1">
            <a:off x="3631663" y="1091214"/>
            <a:ext cx="721793" cy="789085"/>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Rak pilkoppling 31"/>
          <p:cNvCxnSpPr/>
          <p:nvPr/>
        </p:nvCxnSpPr>
        <p:spPr>
          <a:xfrm flipH="1" flipV="1">
            <a:off x="2638219" y="1090376"/>
            <a:ext cx="691060" cy="780912"/>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Rak pilkoppling 35"/>
          <p:cNvCxnSpPr/>
          <p:nvPr/>
        </p:nvCxnSpPr>
        <p:spPr>
          <a:xfrm flipH="1" flipV="1">
            <a:off x="1309624" y="1079801"/>
            <a:ext cx="627671" cy="810896"/>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ruta 40"/>
          <p:cNvSpPr txBox="1"/>
          <p:nvPr/>
        </p:nvSpPr>
        <p:spPr>
          <a:xfrm>
            <a:off x="2988798" y="550103"/>
            <a:ext cx="1340070" cy="400110"/>
          </a:xfrm>
          <a:prstGeom prst="rect">
            <a:avLst/>
          </a:prstGeom>
          <a:solidFill>
            <a:schemeClr val="bg1">
              <a:lumMod val="85000"/>
            </a:schemeClr>
          </a:solidFill>
          <a:ln>
            <a:solidFill>
              <a:schemeClr val="tx1"/>
            </a:solidFill>
          </a:ln>
        </p:spPr>
        <p:txBody>
          <a:bodyPr wrap="square" rtlCol="0">
            <a:spAutoFit/>
          </a:bodyPr>
          <a:lstStyle/>
          <a:p>
            <a:r>
              <a:rPr lang="sv-SE" sz="1000" dirty="0" err="1" smtClean="0"/>
              <a:t>Measurements</a:t>
            </a:r>
            <a:r>
              <a:rPr lang="sv-SE" sz="1000" dirty="0" smtClean="0"/>
              <a:t/>
            </a:r>
            <a:br>
              <a:rPr lang="sv-SE" sz="1000" dirty="0" smtClean="0"/>
            </a:br>
            <a:r>
              <a:rPr lang="sv-SE" sz="1000" dirty="0" smtClean="0"/>
              <a:t>(TESTS, </a:t>
            </a:r>
            <a:r>
              <a:rPr lang="sv-SE" sz="1000" dirty="0" err="1" smtClean="0"/>
              <a:t>Inspections</a:t>
            </a:r>
            <a:r>
              <a:rPr lang="sv-SE" sz="1000" dirty="0" smtClean="0"/>
              <a:t>)</a:t>
            </a:r>
            <a:endParaRPr lang="en-GB" sz="1000" dirty="0"/>
          </a:p>
        </p:txBody>
      </p:sp>
      <p:sp>
        <p:nvSpPr>
          <p:cNvPr id="42" name="textruta 41"/>
          <p:cNvSpPr txBox="1"/>
          <p:nvPr/>
        </p:nvSpPr>
        <p:spPr>
          <a:xfrm>
            <a:off x="2020498" y="575152"/>
            <a:ext cx="804226" cy="276999"/>
          </a:xfrm>
          <a:prstGeom prst="rect">
            <a:avLst/>
          </a:prstGeom>
          <a:solidFill>
            <a:schemeClr val="bg1">
              <a:lumMod val="85000"/>
            </a:schemeClr>
          </a:solidFill>
          <a:ln>
            <a:solidFill>
              <a:schemeClr val="tx1"/>
            </a:solidFill>
          </a:ln>
        </p:spPr>
        <p:txBody>
          <a:bodyPr wrap="square" rtlCol="0">
            <a:spAutoFit/>
          </a:bodyPr>
          <a:lstStyle/>
          <a:p>
            <a:r>
              <a:rPr lang="sv-SE" sz="1200" dirty="0" smtClean="0"/>
              <a:t>Methods</a:t>
            </a:r>
            <a:endParaRPr lang="en-GB" sz="1200" dirty="0"/>
          </a:p>
        </p:txBody>
      </p:sp>
      <p:cxnSp>
        <p:nvCxnSpPr>
          <p:cNvPr id="46" name="Rak pilkoppling 45"/>
          <p:cNvCxnSpPr/>
          <p:nvPr/>
        </p:nvCxnSpPr>
        <p:spPr>
          <a:xfrm flipH="1">
            <a:off x="1640230" y="1930070"/>
            <a:ext cx="896806" cy="781826"/>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ruta 46"/>
          <p:cNvSpPr txBox="1"/>
          <p:nvPr/>
        </p:nvSpPr>
        <p:spPr>
          <a:xfrm>
            <a:off x="890728" y="575152"/>
            <a:ext cx="724974" cy="276999"/>
          </a:xfrm>
          <a:prstGeom prst="rect">
            <a:avLst/>
          </a:prstGeom>
          <a:solidFill>
            <a:schemeClr val="bg1">
              <a:lumMod val="85000"/>
            </a:schemeClr>
          </a:solidFill>
          <a:ln>
            <a:solidFill>
              <a:schemeClr val="tx1"/>
            </a:solidFill>
          </a:ln>
        </p:spPr>
        <p:txBody>
          <a:bodyPr wrap="square" rtlCol="0">
            <a:spAutoFit/>
          </a:bodyPr>
          <a:lstStyle/>
          <a:p>
            <a:r>
              <a:rPr lang="sv-SE" sz="1200" dirty="0" smtClean="0"/>
              <a:t>Material</a:t>
            </a:r>
            <a:endParaRPr lang="en-GB" sz="1200" dirty="0"/>
          </a:p>
        </p:txBody>
      </p:sp>
      <p:sp>
        <p:nvSpPr>
          <p:cNvPr id="52" name="textruta 51"/>
          <p:cNvSpPr txBox="1"/>
          <p:nvPr/>
        </p:nvSpPr>
        <p:spPr>
          <a:xfrm>
            <a:off x="1080727" y="2812479"/>
            <a:ext cx="798121" cy="276999"/>
          </a:xfrm>
          <a:prstGeom prst="rect">
            <a:avLst/>
          </a:prstGeom>
          <a:solidFill>
            <a:schemeClr val="bg1">
              <a:lumMod val="85000"/>
            </a:schemeClr>
          </a:solidFill>
          <a:ln>
            <a:solidFill>
              <a:schemeClr val="tx1"/>
            </a:solidFill>
          </a:ln>
        </p:spPr>
        <p:txBody>
          <a:bodyPr wrap="square" rtlCol="0">
            <a:spAutoFit/>
          </a:bodyPr>
          <a:lstStyle/>
          <a:p>
            <a:r>
              <a:rPr lang="sv-SE" sz="1200" dirty="0" smtClean="0"/>
              <a:t>Machines</a:t>
            </a:r>
            <a:endParaRPr lang="en-GB" sz="1200" dirty="0"/>
          </a:p>
        </p:txBody>
      </p:sp>
      <p:cxnSp>
        <p:nvCxnSpPr>
          <p:cNvPr id="53" name="Rak pilkoppling 52"/>
          <p:cNvCxnSpPr/>
          <p:nvPr/>
        </p:nvCxnSpPr>
        <p:spPr>
          <a:xfrm flipH="1">
            <a:off x="2430879" y="1930070"/>
            <a:ext cx="886607" cy="781826"/>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ruta 53"/>
          <p:cNvSpPr txBox="1"/>
          <p:nvPr/>
        </p:nvSpPr>
        <p:spPr>
          <a:xfrm>
            <a:off x="1942021" y="2812479"/>
            <a:ext cx="1008003" cy="461665"/>
          </a:xfrm>
          <a:prstGeom prst="rect">
            <a:avLst/>
          </a:prstGeom>
          <a:solidFill>
            <a:schemeClr val="bg1">
              <a:lumMod val="85000"/>
            </a:schemeClr>
          </a:solidFill>
          <a:ln>
            <a:solidFill>
              <a:schemeClr val="tx1"/>
            </a:solidFill>
          </a:ln>
        </p:spPr>
        <p:txBody>
          <a:bodyPr wrap="square" rtlCol="0">
            <a:spAutoFit/>
          </a:bodyPr>
          <a:lstStyle/>
          <a:p>
            <a:r>
              <a:rPr lang="sv-SE" sz="1200" dirty="0" smtClean="0"/>
              <a:t>Environment</a:t>
            </a:r>
            <a:br>
              <a:rPr lang="sv-SE" sz="1200" dirty="0" smtClean="0"/>
            </a:br>
            <a:r>
              <a:rPr lang="sv-SE" sz="1200" dirty="0" smtClean="0"/>
              <a:t>(</a:t>
            </a:r>
            <a:r>
              <a:rPr lang="sv-SE" sz="1200" dirty="0" err="1" smtClean="0"/>
              <a:t>Facilities</a:t>
            </a:r>
            <a:r>
              <a:rPr lang="sv-SE" sz="1200" dirty="0" smtClean="0"/>
              <a:t>)</a:t>
            </a:r>
            <a:endParaRPr lang="en-GB" sz="1200" dirty="0"/>
          </a:p>
        </p:txBody>
      </p:sp>
      <p:cxnSp>
        <p:nvCxnSpPr>
          <p:cNvPr id="56" name="Rak pilkoppling 55"/>
          <p:cNvCxnSpPr/>
          <p:nvPr/>
        </p:nvCxnSpPr>
        <p:spPr>
          <a:xfrm flipH="1">
            <a:off x="3337291" y="1890697"/>
            <a:ext cx="901954" cy="821199"/>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textruta 56"/>
          <p:cNvSpPr txBox="1"/>
          <p:nvPr/>
        </p:nvSpPr>
        <p:spPr>
          <a:xfrm>
            <a:off x="2988799" y="2812478"/>
            <a:ext cx="1081206" cy="400110"/>
          </a:xfrm>
          <a:prstGeom prst="rect">
            <a:avLst/>
          </a:prstGeom>
          <a:solidFill>
            <a:schemeClr val="bg1">
              <a:lumMod val="85000"/>
            </a:schemeClr>
          </a:solidFill>
          <a:ln>
            <a:solidFill>
              <a:schemeClr val="tx1"/>
            </a:solidFill>
          </a:ln>
        </p:spPr>
        <p:txBody>
          <a:bodyPr wrap="square" rtlCol="0">
            <a:spAutoFit/>
          </a:bodyPr>
          <a:lstStyle/>
          <a:p>
            <a:r>
              <a:rPr lang="sv-SE" sz="1000" dirty="0" err="1" smtClean="0"/>
              <a:t>Personnel</a:t>
            </a:r>
            <a:r>
              <a:rPr lang="sv-SE" sz="1000" dirty="0" smtClean="0"/>
              <a:t/>
            </a:r>
            <a:br>
              <a:rPr lang="sv-SE" sz="1000" dirty="0" smtClean="0"/>
            </a:br>
            <a:r>
              <a:rPr lang="sv-SE" sz="1000" dirty="0" smtClean="0"/>
              <a:t>(Human </a:t>
            </a:r>
            <a:r>
              <a:rPr lang="sv-SE" sz="1000" dirty="0" err="1" smtClean="0"/>
              <a:t>Factors</a:t>
            </a:r>
            <a:r>
              <a:rPr lang="sv-SE" sz="1000" dirty="0" smtClean="0"/>
              <a:t>)</a:t>
            </a:r>
            <a:endParaRPr lang="en-GB" sz="1000" dirty="0"/>
          </a:p>
        </p:txBody>
      </p:sp>
      <p:cxnSp>
        <p:nvCxnSpPr>
          <p:cNvPr id="61" name="Rak pilkoppling 60"/>
          <p:cNvCxnSpPr/>
          <p:nvPr/>
        </p:nvCxnSpPr>
        <p:spPr>
          <a:xfrm flipH="1">
            <a:off x="1061366" y="2532151"/>
            <a:ext cx="769771"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ruta 63"/>
          <p:cNvSpPr txBox="1"/>
          <p:nvPr/>
        </p:nvSpPr>
        <p:spPr>
          <a:xfrm>
            <a:off x="989647" y="2281533"/>
            <a:ext cx="779537" cy="215444"/>
          </a:xfrm>
          <a:prstGeom prst="rect">
            <a:avLst/>
          </a:prstGeom>
          <a:solidFill>
            <a:schemeClr val="accent4">
              <a:lumMod val="20000"/>
              <a:lumOff val="80000"/>
            </a:schemeClr>
          </a:solidFill>
          <a:ln>
            <a:solidFill>
              <a:schemeClr val="tx1"/>
            </a:solidFill>
          </a:ln>
        </p:spPr>
        <p:txBody>
          <a:bodyPr wrap="square" rtlCol="0">
            <a:spAutoFit/>
          </a:bodyPr>
          <a:lstStyle/>
          <a:p>
            <a:r>
              <a:rPr lang="sv-SE" sz="800" dirty="0" smtClean="0"/>
              <a:t>New </a:t>
            </a:r>
            <a:r>
              <a:rPr lang="sv-SE" sz="800" dirty="0" err="1" smtClean="0"/>
              <a:t>machine</a:t>
            </a:r>
            <a:endParaRPr lang="en-GB" sz="800" dirty="0"/>
          </a:p>
        </p:txBody>
      </p:sp>
      <p:sp>
        <p:nvSpPr>
          <p:cNvPr id="65" name="textruta 64"/>
          <p:cNvSpPr txBox="1"/>
          <p:nvPr/>
        </p:nvSpPr>
        <p:spPr>
          <a:xfrm>
            <a:off x="3012771" y="2160769"/>
            <a:ext cx="513305" cy="338554"/>
          </a:xfrm>
          <a:prstGeom prst="rect">
            <a:avLst/>
          </a:prstGeom>
          <a:solidFill>
            <a:schemeClr val="accent4">
              <a:lumMod val="20000"/>
              <a:lumOff val="80000"/>
            </a:schemeClr>
          </a:solidFill>
          <a:ln>
            <a:solidFill>
              <a:schemeClr val="tx1"/>
            </a:solidFill>
          </a:ln>
        </p:spPr>
        <p:txBody>
          <a:bodyPr wrap="square" rtlCol="0">
            <a:spAutoFit/>
          </a:bodyPr>
          <a:lstStyle/>
          <a:p>
            <a:r>
              <a:rPr lang="sv-SE" sz="800" dirty="0" smtClean="0"/>
              <a:t>Lack of </a:t>
            </a:r>
            <a:br>
              <a:rPr lang="sv-SE" sz="800" dirty="0" smtClean="0"/>
            </a:br>
            <a:r>
              <a:rPr lang="sv-SE" sz="800" dirty="0" err="1" smtClean="0"/>
              <a:t>training</a:t>
            </a:r>
            <a:endParaRPr lang="en-GB" sz="800" dirty="0"/>
          </a:p>
        </p:txBody>
      </p:sp>
      <p:sp>
        <p:nvSpPr>
          <p:cNvPr id="66" name="textruta 65"/>
          <p:cNvSpPr txBox="1"/>
          <p:nvPr/>
        </p:nvSpPr>
        <p:spPr>
          <a:xfrm>
            <a:off x="2194263" y="1497448"/>
            <a:ext cx="760780" cy="276999"/>
          </a:xfrm>
          <a:prstGeom prst="rect">
            <a:avLst/>
          </a:prstGeom>
          <a:solidFill>
            <a:schemeClr val="accent4">
              <a:lumMod val="20000"/>
              <a:lumOff val="80000"/>
            </a:schemeClr>
          </a:solidFill>
          <a:ln>
            <a:solidFill>
              <a:schemeClr val="tx1"/>
            </a:solidFill>
          </a:ln>
        </p:spPr>
        <p:txBody>
          <a:bodyPr wrap="square" rtlCol="0">
            <a:spAutoFit/>
          </a:bodyPr>
          <a:lstStyle/>
          <a:p>
            <a:r>
              <a:rPr lang="sv-SE" sz="600" dirty="0" smtClean="0"/>
              <a:t>Management of </a:t>
            </a:r>
            <a:r>
              <a:rPr lang="sv-SE" sz="600" dirty="0" err="1" smtClean="0"/>
              <a:t>change</a:t>
            </a:r>
            <a:r>
              <a:rPr lang="sv-SE" sz="600" dirty="0" smtClean="0"/>
              <a:t> </a:t>
            </a:r>
            <a:r>
              <a:rPr lang="sv-SE" sz="600" dirty="0" err="1" smtClean="0"/>
              <a:t>procedure</a:t>
            </a:r>
            <a:endParaRPr lang="en-GB" sz="600" dirty="0"/>
          </a:p>
        </p:txBody>
      </p:sp>
      <p:cxnSp>
        <p:nvCxnSpPr>
          <p:cNvPr id="67" name="Rak pilkoppling 66"/>
          <p:cNvCxnSpPr/>
          <p:nvPr/>
        </p:nvCxnSpPr>
        <p:spPr>
          <a:xfrm flipH="1">
            <a:off x="2196209" y="1449131"/>
            <a:ext cx="736543"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Rak pilkoppling 67"/>
          <p:cNvCxnSpPr/>
          <p:nvPr/>
        </p:nvCxnSpPr>
        <p:spPr>
          <a:xfrm flipH="1">
            <a:off x="2894346" y="2532151"/>
            <a:ext cx="616045"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Rak pilkoppling 74"/>
          <p:cNvCxnSpPr/>
          <p:nvPr/>
        </p:nvCxnSpPr>
        <p:spPr>
          <a:xfrm flipH="1" flipV="1">
            <a:off x="2327017" y="1135529"/>
            <a:ext cx="286009" cy="324941"/>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ruta 78"/>
          <p:cNvSpPr txBox="1"/>
          <p:nvPr/>
        </p:nvSpPr>
        <p:spPr>
          <a:xfrm>
            <a:off x="1608213" y="881789"/>
            <a:ext cx="993652" cy="338554"/>
          </a:xfrm>
          <a:prstGeom prst="rect">
            <a:avLst/>
          </a:prstGeom>
          <a:solidFill>
            <a:schemeClr val="accent4">
              <a:lumMod val="20000"/>
              <a:lumOff val="80000"/>
            </a:schemeClr>
          </a:solidFill>
          <a:ln>
            <a:solidFill>
              <a:schemeClr val="tx1"/>
            </a:solidFill>
          </a:ln>
        </p:spPr>
        <p:txBody>
          <a:bodyPr wrap="square" rtlCol="0">
            <a:spAutoFit/>
          </a:bodyPr>
          <a:lstStyle/>
          <a:p>
            <a:r>
              <a:rPr lang="sv-SE" sz="800" dirty="0" smtClean="0"/>
              <a:t>Lack of </a:t>
            </a:r>
            <a:r>
              <a:rPr lang="sv-SE" sz="800" dirty="0" err="1" smtClean="0"/>
              <a:t>routine</a:t>
            </a:r>
            <a:r>
              <a:rPr lang="sv-SE" sz="800" dirty="0" smtClean="0"/>
              <a:t> </a:t>
            </a:r>
            <a:r>
              <a:rPr lang="sv-SE" sz="800" dirty="0" err="1" smtClean="0"/>
              <a:t>regarding</a:t>
            </a:r>
            <a:r>
              <a:rPr lang="sv-SE" sz="800" dirty="0" smtClean="0"/>
              <a:t> </a:t>
            </a:r>
            <a:r>
              <a:rPr lang="sv-SE" sz="800" dirty="0" err="1" smtClean="0"/>
              <a:t>machines</a:t>
            </a:r>
            <a:endParaRPr lang="en-GB" sz="800" dirty="0"/>
          </a:p>
        </p:txBody>
      </p:sp>
      <p:sp>
        <p:nvSpPr>
          <p:cNvPr id="80" name="Lodrät rullning 79"/>
          <p:cNvSpPr/>
          <p:nvPr/>
        </p:nvSpPr>
        <p:spPr>
          <a:xfrm>
            <a:off x="5439408" y="3194351"/>
            <a:ext cx="991240" cy="1128375"/>
          </a:xfrm>
          <a:prstGeom prst="verticalScroll">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solidFill>
                  <a:schemeClr val="tx1"/>
                </a:solidFill>
              </a:rPr>
              <a:t>NCR:</a:t>
            </a:r>
            <a:br>
              <a:rPr lang="sv-SE" sz="1000" dirty="0" smtClean="0">
                <a:solidFill>
                  <a:schemeClr val="tx1"/>
                </a:solidFill>
              </a:rPr>
            </a:br>
            <a:r>
              <a:rPr lang="sv-SE" sz="1000" dirty="0" smtClean="0">
                <a:solidFill>
                  <a:schemeClr val="tx1"/>
                </a:solidFill>
              </a:rPr>
              <a:t>Part XXYY </a:t>
            </a:r>
            <a:r>
              <a:rPr lang="sv-SE" sz="1000" dirty="0" err="1" smtClean="0">
                <a:solidFill>
                  <a:schemeClr val="tx1"/>
                </a:solidFill>
              </a:rPr>
              <a:t>out</a:t>
            </a:r>
            <a:r>
              <a:rPr lang="sv-SE" sz="1000" dirty="0" smtClean="0">
                <a:solidFill>
                  <a:schemeClr val="tx1"/>
                </a:solidFill>
              </a:rPr>
              <a:t> of </a:t>
            </a:r>
            <a:r>
              <a:rPr lang="sv-SE" sz="1000" dirty="0" err="1" smtClean="0">
                <a:solidFill>
                  <a:schemeClr val="tx1"/>
                </a:solidFill>
              </a:rPr>
              <a:t>tolerance</a:t>
            </a:r>
            <a:endParaRPr lang="en-GB" sz="1000" dirty="0">
              <a:solidFill>
                <a:schemeClr val="tx1"/>
              </a:solidFill>
            </a:endParaRPr>
          </a:p>
        </p:txBody>
      </p:sp>
      <p:sp>
        <p:nvSpPr>
          <p:cNvPr id="86" name="textruta 85"/>
          <p:cNvSpPr txBox="1"/>
          <p:nvPr/>
        </p:nvSpPr>
        <p:spPr>
          <a:xfrm>
            <a:off x="1061366" y="1760793"/>
            <a:ext cx="817482" cy="584775"/>
          </a:xfrm>
          <a:prstGeom prst="rect">
            <a:avLst/>
          </a:prstGeom>
          <a:noFill/>
        </p:spPr>
        <p:txBody>
          <a:bodyPr wrap="square" rtlCol="0">
            <a:spAutoFit/>
          </a:bodyPr>
          <a:lstStyle/>
          <a:p>
            <a:r>
              <a:rPr lang="sv-SE" sz="800" dirty="0" err="1" smtClean="0"/>
              <a:t>Manufacturing</a:t>
            </a:r>
            <a:r>
              <a:rPr lang="sv-SE" sz="800" dirty="0" smtClean="0"/>
              <a:t> process ( </a:t>
            </a:r>
            <a:r>
              <a:rPr lang="sv-SE" sz="800" dirty="0" err="1" smtClean="0"/>
              <a:t>Including</a:t>
            </a:r>
            <a:r>
              <a:rPr lang="sv-SE" sz="800" dirty="0" smtClean="0"/>
              <a:t> </a:t>
            </a:r>
            <a:r>
              <a:rPr lang="sv-SE" sz="800" dirty="0" err="1" smtClean="0"/>
              <a:t>sub-contractors</a:t>
            </a:r>
            <a:r>
              <a:rPr lang="sv-SE" sz="800" dirty="0" smtClean="0"/>
              <a:t>)</a:t>
            </a:r>
            <a:endParaRPr lang="en-GB" sz="800" dirty="0"/>
          </a:p>
        </p:txBody>
      </p:sp>
      <p:sp>
        <p:nvSpPr>
          <p:cNvPr id="87" name="Rektangel med rundade hörn 86"/>
          <p:cNvSpPr/>
          <p:nvPr/>
        </p:nvSpPr>
        <p:spPr>
          <a:xfrm>
            <a:off x="87879" y="1694325"/>
            <a:ext cx="684055" cy="3780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Design</a:t>
            </a:r>
          </a:p>
          <a:p>
            <a:pPr algn="ctr"/>
            <a:r>
              <a:rPr lang="sv-SE" sz="1100" dirty="0" smtClean="0"/>
              <a:t>data</a:t>
            </a:r>
            <a:endParaRPr lang="en-GB" sz="1100" dirty="0"/>
          </a:p>
        </p:txBody>
      </p:sp>
      <p:cxnSp>
        <p:nvCxnSpPr>
          <p:cNvPr id="92" name="Rak pilkoppling 91"/>
          <p:cNvCxnSpPr>
            <a:endCxn id="87" idx="3"/>
          </p:cNvCxnSpPr>
          <p:nvPr/>
        </p:nvCxnSpPr>
        <p:spPr>
          <a:xfrm flipH="1" flipV="1">
            <a:off x="771934" y="1883335"/>
            <a:ext cx="358480" cy="523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Rak pilkoppling 105"/>
          <p:cNvCxnSpPr/>
          <p:nvPr/>
        </p:nvCxnSpPr>
        <p:spPr>
          <a:xfrm flipH="1">
            <a:off x="4070005" y="1069763"/>
            <a:ext cx="773022" cy="269618"/>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Flödesschema: Flersidigt dokument 108"/>
          <p:cNvSpPr/>
          <p:nvPr/>
        </p:nvSpPr>
        <p:spPr>
          <a:xfrm>
            <a:off x="7061283" y="1007401"/>
            <a:ext cx="931136" cy="979673"/>
          </a:xfrm>
          <a:prstGeom prst="flowChartMultidocumen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solidFill>
                  <a:schemeClr val="tx1"/>
                </a:solidFill>
              </a:rPr>
              <a:t>Org. </a:t>
            </a:r>
            <a:r>
              <a:rPr lang="sv-SE" sz="1000" dirty="0" err="1" smtClean="0">
                <a:solidFill>
                  <a:schemeClr val="tx1"/>
                </a:solidFill>
              </a:rPr>
              <a:t>Procedures</a:t>
            </a:r>
            <a:r>
              <a:rPr lang="sv-SE" sz="1000" dirty="0" smtClean="0">
                <a:solidFill>
                  <a:schemeClr val="tx1"/>
                </a:solidFill>
              </a:rPr>
              <a:t> and </a:t>
            </a:r>
            <a:r>
              <a:rPr lang="sv-SE" sz="1000" dirty="0" err="1" smtClean="0">
                <a:solidFill>
                  <a:schemeClr val="tx1"/>
                </a:solidFill>
              </a:rPr>
              <a:t>tools</a:t>
            </a:r>
            <a:r>
              <a:rPr lang="sv-SE" sz="1000" dirty="0" smtClean="0">
                <a:solidFill>
                  <a:schemeClr val="tx1"/>
                </a:solidFill>
              </a:rPr>
              <a:t>  </a:t>
            </a:r>
            <a:endParaRPr lang="en-GB" sz="1000" dirty="0">
              <a:solidFill>
                <a:schemeClr val="tx1"/>
              </a:solidFill>
            </a:endParaRPr>
          </a:p>
        </p:txBody>
      </p:sp>
      <p:sp>
        <p:nvSpPr>
          <p:cNvPr id="119" name="Höger klammerparentes 118"/>
          <p:cNvSpPr/>
          <p:nvPr/>
        </p:nvSpPr>
        <p:spPr>
          <a:xfrm>
            <a:off x="6252846" y="237892"/>
            <a:ext cx="638025" cy="4566628"/>
          </a:xfrm>
          <a:prstGeom prst="rightBrace">
            <a:avLst>
              <a:gd name="adj1" fmla="val 8333"/>
              <a:gd name="adj2" fmla="val 30143"/>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5" name="Rak pilkoppling 124"/>
          <p:cNvCxnSpPr/>
          <p:nvPr/>
        </p:nvCxnSpPr>
        <p:spPr>
          <a:xfrm flipH="1">
            <a:off x="2046897" y="1465325"/>
            <a:ext cx="164715" cy="118970"/>
          </a:xfrm>
          <a:prstGeom prst="straightConnector1">
            <a:avLst/>
          </a:prstGeom>
          <a:ln w="127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textruta 127"/>
          <p:cNvSpPr txBox="1"/>
          <p:nvPr/>
        </p:nvSpPr>
        <p:spPr>
          <a:xfrm>
            <a:off x="1046929" y="1438961"/>
            <a:ext cx="993652" cy="338554"/>
          </a:xfrm>
          <a:prstGeom prst="rect">
            <a:avLst/>
          </a:prstGeom>
          <a:solidFill>
            <a:schemeClr val="accent4">
              <a:lumMod val="40000"/>
              <a:lumOff val="60000"/>
            </a:schemeClr>
          </a:solidFill>
          <a:ln>
            <a:solidFill>
              <a:schemeClr val="tx1"/>
            </a:solidFill>
          </a:ln>
        </p:spPr>
        <p:txBody>
          <a:bodyPr wrap="square" rtlCol="0">
            <a:spAutoFit/>
          </a:bodyPr>
          <a:lstStyle/>
          <a:p>
            <a:r>
              <a:rPr lang="sv-SE" sz="800" dirty="0" smtClean="0"/>
              <a:t>Lack of </a:t>
            </a:r>
            <a:r>
              <a:rPr lang="sv-SE" sz="800" dirty="0" err="1" smtClean="0"/>
              <a:t>routine</a:t>
            </a:r>
            <a:r>
              <a:rPr lang="sv-SE" sz="800" dirty="0"/>
              <a:t> </a:t>
            </a:r>
            <a:r>
              <a:rPr lang="sv-SE" sz="800" dirty="0" smtClean="0"/>
              <a:t>for </a:t>
            </a:r>
            <a:r>
              <a:rPr lang="sv-SE" sz="800" dirty="0" err="1" smtClean="0"/>
              <a:t>updating</a:t>
            </a:r>
            <a:r>
              <a:rPr lang="sv-SE" sz="800" dirty="0" smtClean="0"/>
              <a:t> </a:t>
            </a:r>
            <a:r>
              <a:rPr lang="sv-SE" sz="800" dirty="0" err="1" smtClean="0"/>
              <a:t>procedure</a:t>
            </a:r>
            <a:endParaRPr lang="en-GB" sz="800" dirty="0"/>
          </a:p>
        </p:txBody>
      </p:sp>
      <p:sp>
        <p:nvSpPr>
          <p:cNvPr id="55" name="Rektangel med rundade hörn 54"/>
          <p:cNvSpPr/>
          <p:nvPr/>
        </p:nvSpPr>
        <p:spPr>
          <a:xfrm>
            <a:off x="4856233" y="1552050"/>
            <a:ext cx="1666033" cy="3780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Conformance to Design</a:t>
            </a:r>
          </a:p>
          <a:p>
            <a:pPr algn="ctr"/>
            <a:r>
              <a:rPr lang="sv-SE" sz="1100" dirty="0" smtClean="0"/>
              <a:t>Data = EASA Form 1</a:t>
            </a:r>
            <a:endParaRPr lang="en-GB" sz="1100" dirty="0"/>
          </a:p>
        </p:txBody>
      </p:sp>
      <p:cxnSp>
        <p:nvCxnSpPr>
          <p:cNvPr id="58" name="Rak pilkoppling 57"/>
          <p:cNvCxnSpPr/>
          <p:nvPr/>
        </p:nvCxnSpPr>
        <p:spPr>
          <a:xfrm flipH="1" flipV="1">
            <a:off x="7429290" y="2028292"/>
            <a:ext cx="66065" cy="184037"/>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Lodrät rullning 58"/>
          <p:cNvSpPr/>
          <p:nvPr/>
        </p:nvSpPr>
        <p:spPr>
          <a:xfrm>
            <a:off x="7313053" y="2028292"/>
            <a:ext cx="1776735" cy="3070356"/>
          </a:xfrm>
          <a:prstGeom prst="verticalScroll">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u="sng" dirty="0" smtClean="0">
                <a:solidFill>
                  <a:schemeClr val="tx1"/>
                </a:solidFill>
              </a:rPr>
              <a:t>CAP</a:t>
            </a:r>
          </a:p>
          <a:p>
            <a:r>
              <a:rPr lang="sv-SE" sz="1000" dirty="0" smtClean="0">
                <a:solidFill>
                  <a:schemeClr val="tx1"/>
                </a:solidFill>
              </a:rPr>
              <a:t>Safety event</a:t>
            </a:r>
            <a:br>
              <a:rPr lang="sv-SE" sz="1000" dirty="0" smtClean="0">
                <a:solidFill>
                  <a:schemeClr val="tx1"/>
                </a:solidFill>
              </a:rPr>
            </a:br>
            <a:r>
              <a:rPr lang="sv-SE" sz="1000" dirty="0" err="1" smtClean="0">
                <a:solidFill>
                  <a:schemeClr val="tx1"/>
                </a:solidFill>
              </a:rPr>
              <a:t>Immideate</a:t>
            </a:r>
            <a:r>
              <a:rPr lang="sv-SE" sz="1000" dirty="0" smtClean="0">
                <a:solidFill>
                  <a:schemeClr val="tx1"/>
                </a:solidFill>
              </a:rPr>
              <a:t> </a:t>
            </a:r>
            <a:r>
              <a:rPr lang="sv-SE" sz="1000" dirty="0" err="1" smtClean="0">
                <a:solidFill>
                  <a:schemeClr val="tx1"/>
                </a:solidFill>
              </a:rPr>
              <a:t>corrective</a:t>
            </a:r>
            <a:r>
              <a:rPr lang="sv-SE" sz="1000" dirty="0" smtClean="0">
                <a:solidFill>
                  <a:schemeClr val="tx1"/>
                </a:solidFill>
              </a:rPr>
              <a:t> action</a:t>
            </a:r>
            <a:br>
              <a:rPr lang="sv-SE" sz="1000" dirty="0" smtClean="0">
                <a:solidFill>
                  <a:schemeClr val="tx1"/>
                </a:solidFill>
              </a:rPr>
            </a:br>
            <a:r>
              <a:rPr lang="sv-SE" sz="1000" dirty="0" err="1" smtClean="0">
                <a:solidFill>
                  <a:schemeClr val="tx1"/>
                </a:solidFill>
              </a:rPr>
              <a:t>Effects</a:t>
            </a:r>
            <a:r>
              <a:rPr lang="sv-SE" sz="1000" dirty="0" smtClean="0">
                <a:solidFill>
                  <a:schemeClr val="tx1"/>
                </a:solidFill>
              </a:rPr>
              <a:t/>
            </a:r>
            <a:br>
              <a:rPr lang="sv-SE" sz="1000" dirty="0" smtClean="0">
                <a:solidFill>
                  <a:schemeClr val="tx1"/>
                </a:solidFill>
              </a:rPr>
            </a:br>
            <a:r>
              <a:rPr lang="sv-SE" sz="1000" dirty="0" err="1" smtClean="0">
                <a:solidFill>
                  <a:schemeClr val="tx1"/>
                </a:solidFill>
              </a:rPr>
              <a:t>Correction</a:t>
            </a:r>
            <a:r>
              <a:rPr lang="sv-SE" sz="1000" dirty="0" smtClean="0">
                <a:solidFill>
                  <a:schemeClr val="tx1"/>
                </a:solidFill>
              </a:rPr>
              <a:t/>
            </a:r>
            <a:br>
              <a:rPr lang="sv-SE" sz="1000" dirty="0" smtClean="0">
                <a:solidFill>
                  <a:schemeClr val="tx1"/>
                </a:solidFill>
              </a:rPr>
            </a:br>
            <a:r>
              <a:rPr lang="sv-SE" sz="1000" dirty="0" smtClean="0">
                <a:solidFill>
                  <a:schemeClr val="tx1"/>
                </a:solidFill>
              </a:rPr>
              <a:t/>
            </a:r>
            <a:br>
              <a:rPr lang="sv-SE" sz="1000" dirty="0" smtClean="0">
                <a:solidFill>
                  <a:schemeClr val="tx1"/>
                </a:solidFill>
              </a:rPr>
            </a:br>
            <a:r>
              <a:rPr lang="sv-SE" sz="1000" dirty="0" smtClean="0">
                <a:solidFill>
                  <a:schemeClr val="tx1"/>
                </a:solidFill>
              </a:rPr>
              <a:t>RCA=RCs</a:t>
            </a:r>
          </a:p>
          <a:p>
            <a:r>
              <a:rPr lang="sv-SE" sz="1000" dirty="0" err="1">
                <a:solidFill>
                  <a:schemeClr val="tx1"/>
                </a:solidFill>
              </a:rPr>
              <a:t>Contrb</a:t>
            </a:r>
            <a:r>
              <a:rPr lang="sv-SE" sz="1000" dirty="0">
                <a:solidFill>
                  <a:schemeClr val="tx1"/>
                </a:solidFill>
              </a:rPr>
              <a:t>. </a:t>
            </a:r>
            <a:r>
              <a:rPr lang="sv-SE" sz="1000" dirty="0" err="1" smtClean="0">
                <a:solidFill>
                  <a:schemeClr val="tx1"/>
                </a:solidFill>
              </a:rPr>
              <a:t>Factor</a:t>
            </a:r>
            <a:r>
              <a:rPr lang="sv-SE" sz="1000" dirty="0" smtClean="0">
                <a:solidFill>
                  <a:schemeClr val="tx1"/>
                </a:solidFill>
              </a:rPr>
              <a:t>(s).</a:t>
            </a:r>
            <a:endParaRPr lang="sv-SE" sz="1000" dirty="0">
              <a:solidFill>
                <a:schemeClr val="tx1"/>
              </a:solidFill>
            </a:endParaRPr>
          </a:p>
          <a:p>
            <a:r>
              <a:rPr lang="sv-SE" sz="1000" dirty="0" smtClean="0">
                <a:solidFill>
                  <a:schemeClr val="tx1"/>
                </a:solidFill>
              </a:rPr>
              <a:t/>
            </a:r>
            <a:br>
              <a:rPr lang="sv-SE" sz="1000" dirty="0" smtClean="0">
                <a:solidFill>
                  <a:schemeClr val="tx1"/>
                </a:solidFill>
              </a:rPr>
            </a:br>
            <a:r>
              <a:rPr lang="sv-SE" sz="1000" dirty="0" err="1" smtClean="0">
                <a:solidFill>
                  <a:schemeClr val="tx1"/>
                </a:solidFill>
              </a:rPr>
              <a:t>Corrective</a:t>
            </a:r>
            <a:r>
              <a:rPr lang="sv-SE" sz="1000" dirty="0" smtClean="0">
                <a:solidFill>
                  <a:schemeClr val="tx1"/>
                </a:solidFill>
              </a:rPr>
              <a:t> action</a:t>
            </a:r>
          </a:p>
          <a:p>
            <a:r>
              <a:rPr lang="sv-SE" sz="1000" dirty="0" err="1" smtClean="0">
                <a:solidFill>
                  <a:schemeClr val="tx1"/>
                </a:solidFill>
              </a:rPr>
              <a:t>Preventive</a:t>
            </a:r>
            <a:r>
              <a:rPr lang="sv-SE" sz="1000" dirty="0" smtClean="0">
                <a:solidFill>
                  <a:schemeClr val="tx1"/>
                </a:solidFill>
              </a:rPr>
              <a:t> action</a:t>
            </a:r>
            <a:br>
              <a:rPr lang="sv-SE" sz="1000" dirty="0" smtClean="0">
                <a:solidFill>
                  <a:schemeClr val="tx1"/>
                </a:solidFill>
              </a:rPr>
            </a:br>
            <a:r>
              <a:rPr lang="sv-SE" sz="1000" dirty="0" smtClean="0">
                <a:solidFill>
                  <a:schemeClr val="tx1"/>
                </a:solidFill>
              </a:rPr>
              <a:t/>
            </a:r>
            <a:br>
              <a:rPr lang="sv-SE" sz="1000" dirty="0" smtClean="0">
                <a:solidFill>
                  <a:schemeClr val="tx1"/>
                </a:solidFill>
              </a:rPr>
            </a:br>
            <a:r>
              <a:rPr lang="sv-SE" sz="1000" dirty="0">
                <a:solidFill>
                  <a:schemeClr val="tx1"/>
                </a:solidFill>
              </a:rPr>
              <a:t>TIME PLAN=</a:t>
            </a:r>
            <a:br>
              <a:rPr lang="sv-SE" sz="1000" dirty="0">
                <a:solidFill>
                  <a:schemeClr val="tx1"/>
                </a:solidFill>
              </a:rPr>
            </a:br>
            <a:r>
              <a:rPr lang="sv-SE" sz="1000" dirty="0">
                <a:solidFill>
                  <a:schemeClr val="tx1"/>
                </a:solidFill>
              </a:rPr>
              <a:t>WHO, WHEN, HOW</a:t>
            </a:r>
            <a:endParaRPr lang="en-GB" sz="1000" dirty="0">
              <a:solidFill>
                <a:schemeClr val="tx1"/>
              </a:solidFill>
            </a:endParaRPr>
          </a:p>
          <a:p>
            <a:endParaRPr lang="sv-SE" sz="1000" dirty="0" smtClean="0">
              <a:solidFill>
                <a:schemeClr val="tx1"/>
              </a:solidFill>
            </a:endParaRPr>
          </a:p>
          <a:p>
            <a:r>
              <a:rPr lang="sv-SE" sz="1000" dirty="0" err="1" smtClean="0">
                <a:solidFill>
                  <a:schemeClr val="tx1"/>
                </a:solidFill>
              </a:rPr>
              <a:t>Follow-up</a:t>
            </a:r>
            <a:r>
              <a:rPr lang="sv-SE" sz="1000" dirty="0" smtClean="0">
                <a:solidFill>
                  <a:schemeClr val="tx1"/>
                </a:solidFill>
              </a:rPr>
              <a:t/>
            </a:r>
            <a:br>
              <a:rPr lang="sv-SE" sz="1000" dirty="0" smtClean="0">
                <a:solidFill>
                  <a:schemeClr val="tx1"/>
                </a:solidFill>
              </a:rPr>
            </a:br>
            <a:endParaRPr lang="sv-SE" sz="1000" dirty="0" smtClean="0">
              <a:solidFill>
                <a:schemeClr val="tx1"/>
              </a:solidFill>
            </a:endParaRPr>
          </a:p>
        </p:txBody>
      </p:sp>
      <p:sp>
        <p:nvSpPr>
          <p:cNvPr id="60" name="Rektangel med rundade hörn 59"/>
          <p:cNvSpPr/>
          <p:nvPr/>
        </p:nvSpPr>
        <p:spPr>
          <a:xfrm>
            <a:off x="4328868" y="2801477"/>
            <a:ext cx="1017779" cy="327343"/>
          </a:xfrm>
          <a:prstGeom prst="roundRect">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smtClean="0">
                <a:solidFill>
                  <a:schemeClr val="tx1"/>
                </a:solidFill>
              </a:rPr>
              <a:t>Immediate </a:t>
            </a:r>
            <a:r>
              <a:rPr lang="en-US" sz="900" dirty="0">
                <a:solidFill>
                  <a:schemeClr val="tx1"/>
                </a:solidFill>
              </a:rPr>
              <a:t>corrective action</a:t>
            </a:r>
            <a:endParaRPr lang="sv-SE" sz="900" dirty="0">
              <a:solidFill>
                <a:schemeClr val="tx1"/>
              </a:solidFill>
            </a:endParaRPr>
          </a:p>
        </p:txBody>
      </p:sp>
      <p:sp>
        <p:nvSpPr>
          <p:cNvPr id="63" name="Rektangel med rundade hörn 62"/>
          <p:cNvSpPr/>
          <p:nvPr/>
        </p:nvSpPr>
        <p:spPr>
          <a:xfrm>
            <a:off x="246992" y="3532270"/>
            <a:ext cx="1197497" cy="37356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t>Corrective action</a:t>
            </a:r>
            <a:endParaRPr lang="sv-SE" sz="1200" dirty="0"/>
          </a:p>
        </p:txBody>
      </p:sp>
      <p:cxnSp>
        <p:nvCxnSpPr>
          <p:cNvPr id="69" name="Rak pilkoppling 68"/>
          <p:cNvCxnSpPr>
            <a:stCxn id="63" idx="3"/>
          </p:cNvCxnSpPr>
          <p:nvPr/>
        </p:nvCxnSpPr>
        <p:spPr>
          <a:xfrm>
            <a:off x="1444489" y="3719053"/>
            <a:ext cx="651648"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Rektangel med rundade hörn 69"/>
          <p:cNvSpPr/>
          <p:nvPr/>
        </p:nvSpPr>
        <p:spPr>
          <a:xfrm>
            <a:off x="203958" y="4352755"/>
            <a:ext cx="1240531" cy="3653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a:t>P</a:t>
            </a:r>
            <a:r>
              <a:rPr lang="en-US" sz="1200" dirty="0" smtClean="0"/>
              <a:t>reventive action</a:t>
            </a:r>
            <a:endParaRPr lang="sv-SE" sz="1200" dirty="0"/>
          </a:p>
        </p:txBody>
      </p:sp>
      <p:cxnSp>
        <p:nvCxnSpPr>
          <p:cNvPr id="71" name="Rak pilkoppling 70"/>
          <p:cNvCxnSpPr>
            <a:stCxn id="70" idx="3"/>
            <a:endCxn id="14" idx="1"/>
          </p:cNvCxnSpPr>
          <p:nvPr/>
        </p:nvCxnSpPr>
        <p:spPr>
          <a:xfrm flipV="1">
            <a:off x="1444489" y="4521463"/>
            <a:ext cx="688946" cy="1394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Rektangel med rundade hörn 71"/>
          <p:cNvSpPr/>
          <p:nvPr/>
        </p:nvSpPr>
        <p:spPr>
          <a:xfrm>
            <a:off x="4333603" y="3651408"/>
            <a:ext cx="1018847" cy="375185"/>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a:t>C</a:t>
            </a:r>
            <a:r>
              <a:rPr lang="en-US" sz="1200" dirty="0" smtClean="0"/>
              <a:t>orrection</a:t>
            </a:r>
            <a:endParaRPr lang="sv-SE" sz="1200" dirty="0"/>
          </a:p>
        </p:txBody>
      </p:sp>
      <p:cxnSp>
        <p:nvCxnSpPr>
          <p:cNvPr id="89" name="Rak pilkoppling 88"/>
          <p:cNvCxnSpPr>
            <a:stCxn id="72" idx="3"/>
            <a:endCxn id="80" idx="1"/>
          </p:cNvCxnSpPr>
          <p:nvPr/>
        </p:nvCxnSpPr>
        <p:spPr>
          <a:xfrm flipV="1">
            <a:off x="5352450" y="3758539"/>
            <a:ext cx="210863" cy="80462"/>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Rak pilkoppling 90"/>
          <p:cNvCxnSpPr>
            <a:stCxn id="60" idx="3"/>
            <a:endCxn id="80" idx="1"/>
          </p:cNvCxnSpPr>
          <p:nvPr/>
        </p:nvCxnSpPr>
        <p:spPr>
          <a:xfrm>
            <a:off x="5346647" y="2965149"/>
            <a:ext cx="216666" cy="79339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Rak pilkoppling 103"/>
          <p:cNvCxnSpPr>
            <a:stCxn id="110" idx="3"/>
            <a:endCxn id="80" idx="1"/>
          </p:cNvCxnSpPr>
          <p:nvPr/>
        </p:nvCxnSpPr>
        <p:spPr>
          <a:xfrm>
            <a:off x="5344146" y="3392177"/>
            <a:ext cx="219167" cy="366362"/>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Rektangel med rundade hörn 109"/>
          <p:cNvSpPr/>
          <p:nvPr/>
        </p:nvSpPr>
        <p:spPr>
          <a:xfrm>
            <a:off x="4325299" y="3204584"/>
            <a:ext cx="1018847" cy="375185"/>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Effects</a:t>
            </a:r>
            <a:endParaRPr lang="sv-SE" sz="1200" dirty="0">
              <a:solidFill>
                <a:schemeClr val="tx1"/>
              </a:solidFill>
            </a:endParaRPr>
          </a:p>
        </p:txBody>
      </p:sp>
      <p:cxnSp>
        <p:nvCxnSpPr>
          <p:cNvPr id="121" name="Rak pilkoppling 120"/>
          <p:cNvCxnSpPr>
            <a:stCxn id="15" idx="3"/>
          </p:cNvCxnSpPr>
          <p:nvPr/>
        </p:nvCxnSpPr>
        <p:spPr>
          <a:xfrm>
            <a:off x="4030961" y="3745177"/>
            <a:ext cx="294338" cy="9758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86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
                                            <p:bg/>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
                                            <p:txEl>
                                              <p:pRg st="0" end="0"/>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9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dissolve">
                                      <p:cBhvr>
                                        <p:cTn id="119" dur="500"/>
                                        <p:tgtEl>
                                          <p:spTgt spid="60"/>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104"/>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10"/>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89"/>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72"/>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121"/>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20"/>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5"/>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nodeType="clickEffect">
                                  <p:stCondLst>
                                    <p:cond delay="0"/>
                                  </p:stCondLst>
                                  <p:childTnLst>
                                    <p:set>
                                      <p:cBhvr>
                                        <p:cTn id="151" dur="1" fill="hold">
                                          <p:stCondLst>
                                            <p:cond delay="0"/>
                                          </p:stCondLst>
                                        </p:cTn>
                                        <p:tgtEl>
                                          <p:spTgt spid="22"/>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13"/>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nodeType="clickEffect">
                                  <p:stCondLst>
                                    <p:cond delay="0"/>
                                  </p:stCondLst>
                                  <p:childTnLst>
                                    <p:set>
                                      <p:cBhvr>
                                        <p:cTn id="159" dur="1" fill="hold">
                                          <p:stCondLst>
                                            <p:cond delay="0"/>
                                          </p:stCondLst>
                                        </p:cTn>
                                        <p:tgtEl>
                                          <p:spTgt spid="23"/>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14"/>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nodeType="clickEffect">
                                  <p:stCondLst>
                                    <p:cond delay="0"/>
                                  </p:stCondLst>
                                  <p:childTnLst>
                                    <p:set>
                                      <p:cBhvr>
                                        <p:cTn id="167" dur="1" fill="hold">
                                          <p:stCondLst>
                                            <p:cond delay="0"/>
                                          </p:stCondLst>
                                        </p:cTn>
                                        <p:tgtEl>
                                          <p:spTgt spid="61"/>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64"/>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nodeType="clickEffect">
                                  <p:stCondLst>
                                    <p:cond delay="0"/>
                                  </p:stCondLst>
                                  <p:childTnLst>
                                    <p:set>
                                      <p:cBhvr>
                                        <p:cTn id="173" dur="1" fill="hold">
                                          <p:stCondLst>
                                            <p:cond delay="0"/>
                                          </p:stCondLst>
                                        </p:cTn>
                                        <p:tgtEl>
                                          <p:spTgt spid="68"/>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65"/>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nodeType="clickEffect">
                                  <p:stCondLst>
                                    <p:cond delay="0"/>
                                  </p:stCondLst>
                                  <p:childTnLst>
                                    <p:set>
                                      <p:cBhvr>
                                        <p:cTn id="179" dur="1" fill="hold">
                                          <p:stCondLst>
                                            <p:cond delay="0"/>
                                          </p:stCondLst>
                                        </p:cTn>
                                        <p:tgtEl>
                                          <p:spTgt spid="67"/>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66"/>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75"/>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79"/>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125"/>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nodeType="clickEffect">
                                  <p:stCondLst>
                                    <p:cond delay="0"/>
                                  </p:stCondLst>
                                  <p:childTnLst>
                                    <p:set>
                                      <p:cBhvr>
                                        <p:cTn id="197" dur="1" fill="hold">
                                          <p:stCondLst>
                                            <p:cond delay="0"/>
                                          </p:stCondLst>
                                        </p:cTn>
                                        <p:tgtEl>
                                          <p:spTgt spid="69"/>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63"/>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1" presetClass="entr" presetSubtype="0" fill="hold" nodeType="clickEffect">
                                  <p:stCondLst>
                                    <p:cond delay="0"/>
                                  </p:stCondLst>
                                  <p:childTnLst>
                                    <p:set>
                                      <p:cBhvr>
                                        <p:cTn id="205" dur="1" fill="hold">
                                          <p:stCondLst>
                                            <p:cond delay="0"/>
                                          </p:stCondLst>
                                        </p:cTn>
                                        <p:tgtEl>
                                          <p:spTgt spid="71"/>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grpId="0" nodeType="clickEffect">
                                  <p:stCondLst>
                                    <p:cond delay="0"/>
                                  </p:stCondLst>
                                  <p:childTnLst>
                                    <p:set>
                                      <p:cBhvr>
                                        <p:cTn id="209"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6" grpId="0" animBg="1"/>
      <p:bldP spid="5" grpId="0" build="p" animBg="1"/>
      <p:bldP spid="8" grpId="0" animBg="1"/>
      <p:bldP spid="13" grpId="0" animBg="1"/>
      <p:bldP spid="14" grpId="0" animBg="1"/>
      <p:bldP spid="15" grpId="0" animBg="1"/>
      <p:bldP spid="41" grpId="0" animBg="1"/>
      <p:bldP spid="42" grpId="0" animBg="1"/>
      <p:bldP spid="47" grpId="0" animBg="1"/>
      <p:bldP spid="52" grpId="0" animBg="1"/>
      <p:bldP spid="54" grpId="0" animBg="1"/>
      <p:bldP spid="57" grpId="0" animBg="1"/>
      <p:bldP spid="64" grpId="0" animBg="1"/>
      <p:bldP spid="65" grpId="0" animBg="1"/>
      <p:bldP spid="66" grpId="0" animBg="1"/>
      <p:bldP spid="79" grpId="0" animBg="1"/>
      <p:bldP spid="80" grpId="0" animBg="1"/>
      <p:bldP spid="86" grpId="0"/>
      <p:bldP spid="87" grpId="0" animBg="1"/>
      <p:bldP spid="109" grpId="0" animBg="1"/>
      <p:bldP spid="119" grpId="0" animBg="1"/>
      <p:bldP spid="128" grpId="0" animBg="1"/>
      <p:bldP spid="55" grpId="0" animBg="1"/>
      <p:bldP spid="59" grpId="0" animBg="1"/>
      <p:bldP spid="60" grpId="0" animBg="1"/>
      <p:bldP spid="63" grpId="0" animBg="1"/>
      <p:bldP spid="70" grpId="0" animBg="1"/>
      <p:bldP spid="72" grpId="0" animBg="1"/>
      <p:bldP spid="1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15</a:t>
            </a:fld>
            <a:endParaRPr lang="sv-SE" dirty="0"/>
          </a:p>
        </p:txBody>
      </p:sp>
      <p:sp>
        <p:nvSpPr>
          <p:cNvPr id="3" name="Rubrik 2"/>
          <p:cNvSpPr>
            <a:spLocks noGrp="1"/>
          </p:cNvSpPr>
          <p:nvPr>
            <p:ph type="title"/>
          </p:nvPr>
        </p:nvSpPr>
        <p:spPr/>
        <p:txBody>
          <a:bodyPr/>
          <a:lstStyle/>
          <a:p>
            <a:r>
              <a:rPr lang="sv-SE" dirty="0" smtClean="0"/>
              <a:t>Reaktiv- Proaktiv</a:t>
            </a:r>
            <a:endParaRPr lang="en-GB" dirty="0"/>
          </a:p>
        </p:txBody>
      </p:sp>
      <p:sp>
        <p:nvSpPr>
          <p:cNvPr id="4" name="Platshållare för innehåll 3"/>
          <p:cNvSpPr>
            <a:spLocks noGrp="1"/>
          </p:cNvSpPr>
          <p:nvPr>
            <p:ph idx="1"/>
          </p:nvPr>
        </p:nvSpPr>
        <p:spPr/>
        <p:txBody>
          <a:bodyPr/>
          <a:lstStyle/>
          <a:p>
            <a:r>
              <a:rPr lang="sv-SE" sz="2000" dirty="0" smtClean="0"/>
              <a:t>Grundorsaksanalys är en reaktiv metod, d.v.s. först inträffar en oönskad händelse, och efteråt utreds den.</a:t>
            </a:r>
          </a:p>
          <a:p>
            <a:r>
              <a:rPr lang="sv-SE" sz="2000" dirty="0" smtClean="0"/>
              <a:t>Vill man även vara proaktiv och agera </a:t>
            </a:r>
            <a:r>
              <a:rPr lang="sv-SE" sz="2000" i="1" dirty="0" smtClean="0"/>
              <a:t>innan</a:t>
            </a:r>
            <a:r>
              <a:rPr lang="sv-SE" sz="2000" dirty="0" smtClean="0"/>
              <a:t> något oönskat inträffar, måste man ha koll på vilka </a:t>
            </a:r>
            <a:r>
              <a:rPr lang="sv-SE" sz="2000" i="1" dirty="0" smtClean="0"/>
              <a:t>faror (</a:t>
            </a:r>
            <a:r>
              <a:rPr lang="sv-SE" sz="2000" i="1" dirty="0" err="1" smtClean="0"/>
              <a:t>hazards</a:t>
            </a:r>
            <a:r>
              <a:rPr lang="sv-SE" sz="2000" i="1" dirty="0" smtClean="0"/>
              <a:t>)</a:t>
            </a:r>
            <a:r>
              <a:rPr lang="sv-SE" sz="2000" dirty="0"/>
              <a:t> (Vad kan gå fel</a:t>
            </a:r>
            <a:r>
              <a:rPr lang="sv-SE" sz="2000" dirty="0" smtClean="0"/>
              <a:t>?) som kan påverka verksamheten.</a:t>
            </a:r>
          </a:p>
          <a:p>
            <a:r>
              <a:rPr lang="sv-SE" sz="2000" dirty="0" smtClean="0"/>
              <a:t>Olika verksamheter har olika faror, och identifierar man sina egna faror i sin verksamhet, kan man samla dem i en lista, i en s.k. </a:t>
            </a:r>
            <a:r>
              <a:rPr lang="sv-SE" sz="2000" dirty="0" err="1" smtClean="0"/>
              <a:t>Hazard</a:t>
            </a:r>
            <a:r>
              <a:rPr lang="sv-SE" sz="2000" dirty="0" smtClean="0"/>
              <a:t> log. </a:t>
            </a:r>
            <a:endParaRPr lang="en-GB" sz="2000" dirty="0"/>
          </a:p>
        </p:txBody>
      </p:sp>
    </p:spTree>
    <p:extLst>
      <p:ext uri="{BB962C8B-B14F-4D97-AF65-F5344CB8AC3E}">
        <p14:creationId xmlns:p14="http://schemas.microsoft.com/office/powerpoint/2010/main" val="350545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16</a:t>
            </a:fld>
            <a:endParaRPr lang="sv-SE" dirty="0"/>
          </a:p>
        </p:txBody>
      </p:sp>
      <p:sp>
        <p:nvSpPr>
          <p:cNvPr id="3" name="Rubrik 2"/>
          <p:cNvSpPr>
            <a:spLocks noGrp="1"/>
          </p:cNvSpPr>
          <p:nvPr>
            <p:ph type="title"/>
          </p:nvPr>
        </p:nvSpPr>
        <p:spPr/>
        <p:txBody>
          <a:bodyPr/>
          <a:lstStyle/>
          <a:p>
            <a:r>
              <a:rPr lang="sv-SE" sz="2400" dirty="0" smtClean="0"/>
              <a:t>Grundorsaksanalys = identifiering av faror (</a:t>
            </a:r>
            <a:r>
              <a:rPr lang="sv-SE" sz="2400" dirty="0" err="1" smtClean="0"/>
              <a:t>hazards</a:t>
            </a:r>
            <a:r>
              <a:rPr lang="sv-SE" sz="2400" dirty="0" smtClean="0"/>
              <a:t>)?</a:t>
            </a:r>
            <a:endParaRPr lang="en-GB" sz="2400" dirty="0"/>
          </a:p>
        </p:txBody>
      </p:sp>
      <p:sp>
        <p:nvSpPr>
          <p:cNvPr id="4" name="Platshållare för innehåll 3"/>
          <p:cNvSpPr>
            <a:spLocks noGrp="1"/>
          </p:cNvSpPr>
          <p:nvPr>
            <p:ph idx="1"/>
          </p:nvPr>
        </p:nvSpPr>
        <p:spPr/>
        <p:txBody>
          <a:bodyPr/>
          <a:lstStyle/>
          <a:p>
            <a:r>
              <a:rPr lang="sv-SE" sz="2000" dirty="0"/>
              <a:t>Inom </a:t>
            </a:r>
            <a:r>
              <a:rPr lang="sv-SE" sz="2000" dirty="0" smtClean="0"/>
              <a:t>P-21 införs riskhantering (SRM) i och med PMS införande (EU 2022/201-EU2022/203), samt även inom Part-IS.</a:t>
            </a:r>
          </a:p>
          <a:p>
            <a:r>
              <a:rPr lang="sv-SE" sz="2000" dirty="0" smtClean="0"/>
              <a:t>Att ha ett bra verktyg för </a:t>
            </a:r>
            <a:r>
              <a:rPr lang="sv-SE" sz="2000" dirty="0"/>
              <a:t>grundorsaksanalys </a:t>
            </a:r>
            <a:r>
              <a:rPr lang="sv-SE" sz="2000" dirty="0" smtClean="0"/>
              <a:t>och kunna använda detta är A och O.</a:t>
            </a:r>
          </a:p>
          <a:p>
            <a:r>
              <a:rPr lang="sv-SE" sz="2000" dirty="0" smtClean="0"/>
              <a:t>Även bidragande orsaker (</a:t>
            </a:r>
            <a:r>
              <a:rPr lang="sv-SE" sz="2000" dirty="0" err="1" smtClean="0"/>
              <a:t>contributing</a:t>
            </a:r>
            <a:r>
              <a:rPr lang="sv-SE" sz="2000" dirty="0" smtClean="0"/>
              <a:t> </a:t>
            </a:r>
            <a:r>
              <a:rPr lang="sv-SE" sz="2000" dirty="0" err="1" smtClean="0"/>
              <a:t>factors</a:t>
            </a:r>
            <a:r>
              <a:rPr lang="sv-SE" sz="2000" dirty="0" smtClean="0"/>
              <a:t>) ska kunna  identifieras.</a:t>
            </a:r>
            <a:endParaRPr lang="en-GB" sz="2000" dirty="0"/>
          </a:p>
        </p:txBody>
      </p:sp>
    </p:spTree>
    <p:extLst>
      <p:ext uri="{BB962C8B-B14F-4D97-AF65-F5344CB8AC3E}">
        <p14:creationId xmlns:p14="http://schemas.microsoft.com/office/powerpoint/2010/main" val="231460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7358222" y="783955"/>
            <a:ext cx="941883" cy="3551221"/>
          </a:xfrm>
          <a:prstGeom prst="rect">
            <a:avLst/>
          </a:prstGeom>
          <a:pattFill prst="wdUpDiag">
            <a:fgClr>
              <a:schemeClr val="accent6">
                <a:lumMod val="60000"/>
                <a:lumOff val="40000"/>
              </a:schemeClr>
            </a:fgClr>
            <a:bgClr>
              <a:schemeClr val="tx1"/>
            </a:bgClr>
          </a:pattFill>
        </p:spPr>
        <p:txBody>
          <a:bodyPr wrap="square" rtlCol="0">
            <a:spAutoFit/>
          </a:bodyPr>
          <a:lstStyle/>
          <a:p>
            <a:endParaRPr lang="en-GB" dirty="0"/>
          </a:p>
        </p:txBody>
      </p:sp>
      <p:sp>
        <p:nvSpPr>
          <p:cNvPr id="2" name="Platshållare för bildnummer 1"/>
          <p:cNvSpPr>
            <a:spLocks noGrp="1"/>
          </p:cNvSpPr>
          <p:nvPr>
            <p:ph type="sldNum" sz="quarter" idx="4"/>
          </p:nvPr>
        </p:nvSpPr>
        <p:spPr>
          <a:xfrm>
            <a:off x="5038273" y="4678314"/>
            <a:ext cx="1306512" cy="126206"/>
          </a:xfrm>
        </p:spPr>
        <p:txBody>
          <a:bodyPr/>
          <a:lstStyle/>
          <a:p>
            <a:pPr>
              <a:defRPr/>
            </a:pPr>
            <a:fld id="{11F2833E-87A4-43BA-9564-C10860A20FF2}" type="slidenum">
              <a:rPr lang="sv-SE" smtClean="0"/>
              <a:pPr>
                <a:defRPr/>
              </a:pPr>
              <a:t>17</a:t>
            </a:fld>
            <a:endParaRPr lang="sv-SE" dirty="0"/>
          </a:p>
        </p:txBody>
      </p:sp>
      <p:sp>
        <p:nvSpPr>
          <p:cNvPr id="3" name="Rubrik 2"/>
          <p:cNvSpPr>
            <a:spLocks noGrp="1"/>
          </p:cNvSpPr>
          <p:nvPr>
            <p:ph type="title"/>
          </p:nvPr>
        </p:nvSpPr>
        <p:spPr>
          <a:xfrm>
            <a:off x="570321" y="237891"/>
            <a:ext cx="8114400" cy="349116"/>
          </a:xfrm>
        </p:spPr>
        <p:txBody>
          <a:bodyPr/>
          <a:lstStyle/>
          <a:p>
            <a:r>
              <a:rPr lang="sv-SE" sz="1600" dirty="0" smtClean="0"/>
              <a:t>Exempel på latenta faror (</a:t>
            </a:r>
            <a:r>
              <a:rPr lang="sv-SE" sz="1600" dirty="0" err="1" smtClean="0"/>
              <a:t>Hazards</a:t>
            </a:r>
            <a:r>
              <a:rPr lang="sv-SE" sz="1600" dirty="0" smtClean="0"/>
              <a:t>) i tillverkning som kan leda till Non-</a:t>
            </a:r>
            <a:r>
              <a:rPr lang="sv-SE" sz="1600" dirty="0" err="1" smtClean="0"/>
              <a:t>conformance</a:t>
            </a:r>
            <a:r>
              <a:rPr lang="sv-SE" sz="1600" dirty="0" smtClean="0"/>
              <a:t> to designdata</a:t>
            </a:r>
            <a:endParaRPr lang="en-GB" sz="1600" dirty="0"/>
          </a:p>
        </p:txBody>
      </p:sp>
      <p:cxnSp>
        <p:nvCxnSpPr>
          <p:cNvPr id="26" name="Rak pilkoppling 25"/>
          <p:cNvCxnSpPr/>
          <p:nvPr/>
        </p:nvCxnSpPr>
        <p:spPr>
          <a:xfrm flipH="1">
            <a:off x="2612868" y="2381855"/>
            <a:ext cx="3979179" cy="8833"/>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Rak pilkoppling 28"/>
          <p:cNvCxnSpPr/>
          <p:nvPr/>
        </p:nvCxnSpPr>
        <p:spPr>
          <a:xfrm flipH="1" flipV="1">
            <a:off x="4200801" y="1586280"/>
            <a:ext cx="721793" cy="789085"/>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Rak pilkoppling 31"/>
          <p:cNvCxnSpPr/>
          <p:nvPr/>
        </p:nvCxnSpPr>
        <p:spPr>
          <a:xfrm flipH="1" flipV="1">
            <a:off x="3328629" y="1590367"/>
            <a:ext cx="691060" cy="780912"/>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Rak pilkoppling 35"/>
          <p:cNvCxnSpPr/>
          <p:nvPr/>
        </p:nvCxnSpPr>
        <p:spPr>
          <a:xfrm flipH="1" flipV="1">
            <a:off x="2000034" y="1579792"/>
            <a:ext cx="627671" cy="810896"/>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ruta 40"/>
          <p:cNvSpPr txBox="1"/>
          <p:nvPr/>
        </p:nvSpPr>
        <p:spPr>
          <a:xfrm>
            <a:off x="3674159" y="1126371"/>
            <a:ext cx="1340070" cy="400110"/>
          </a:xfrm>
          <a:prstGeom prst="rect">
            <a:avLst/>
          </a:prstGeom>
          <a:solidFill>
            <a:schemeClr val="bg1">
              <a:lumMod val="85000"/>
            </a:schemeClr>
          </a:solidFill>
          <a:ln>
            <a:solidFill>
              <a:schemeClr val="tx1"/>
            </a:solidFill>
          </a:ln>
        </p:spPr>
        <p:txBody>
          <a:bodyPr wrap="square" rtlCol="0">
            <a:spAutoFit/>
          </a:bodyPr>
          <a:lstStyle/>
          <a:p>
            <a:r>
              <a:rPr lang="sv-SE" sz="1000" dirty="0" err="1" smtClean="0"/>
              <a:t>Measurements</a:t>
            </a:r>
            <a:r>
              <a:rPr lang="sv-SE" sz="1000" dirty="0" smtClean="0"/>
              <a:t/>
            </a:r>
            <a:br>
              <a:rPr lang="sv-SE" sz="1000" dirty="0" smtClean="0"/>
            </a:br>
            <a:r>
              <a:rPr lang="sv-SE" sz="1000" dirty="0" smtClean="0"/>
              <a:t>(TESTS, </a:t>
            </a:r>
            <a:r>
              <a:rPr lang="sv-SE" sz="1000" dirty="0" err="1" smtClean="0"/>
              <a:t>Inspections</a:t>
            </a:r>
            <a:r>
              <a:rPr lang="sv-SE" sz="1000" dirty="0" smtClean="0"/>
              <a:t>)</a:t>
            </a:r>
            <a:endParaRPr lang="en-GB" sz="1000" dirty="0"/>
          </a:p>
        </p:txBody>
      </p:sp>
      <p:sp>
        <p:nvSpPr>
          <p:cNvPr id="42" name="textruta 41"/>
          <p:cNvSpPr txBox="1"/>
          <p:nvPr/>
        </p:nvSpPr>
        <p:spPr>
          <a:xfrm>
            <a:off x="2719175" y="1176830"/>
            <a:ext cx="804226" cy="276999"/>
          </a:xfrm>
          <a:prstGeom prst="rect">
            <a:avLst/>
          </a:prstGeom>
          <a:solidFill>
            <a:schemeClr val="bg1">
              <a:lumMod val="85000"/>
            </a:schemeClr>
          </a:solidFill>
          <a:ln>
            <a:solidFill>
              <a:schemeClr val="tx1"/>
            </a:solidFill>
          </a:ln>
        </p:spPr>
        <p:txBody>
          <a:bodyPr wrap="square" rtlCol="0">
            <a:spAutoFit/>
          </a:bodyPr>
          <a:lstStyle/>
          <a:p>
            <a:r>
              <a:rPr lang="sv-SE" sz="1200" dirty="0" smtClean="0"/>
              <a:t>Methods</a:t>
            </a:r>
            <a:endParaRPr lang="en-GB" sz="1200" dirty="0"/>
          </a:p>
        </p:txBody>
      </p:sp>
      <p:cxnSp>
        <p:nvCxnSpPr>
          <p:cNvPr id="46" name="Rak pilkoppling 45"/>
          <p:cNvCxnSpPr/>
          <p:nvPr/>
        </p:nvCxnSpPr>
        <p:spPr>
          <a:xfrm flipH="1">
            <a:off x="2330640" y="2430061"/>
            <a:ext cx="896806" cy="781826"/>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ruta 46"/>
          <p:cNvSpPr txBox="1"/>
          <p:nvPr/>
        </p:nvSpPr>
        <p:spPr>
          <a:xfrm>
            <a:off x="1581138" y="1189005"/>
            <a:ext cx="724974" cy="276999"/>
          </a:xfrm>
          <a:prstGeom prst="rect">
            <a:avLst/>
          </a:prstGeom>
          <a:solidFill>
            <a:schemeClr val="bg1">
              <a:lumMod val="85000"/>
            </a:schemeClr>
          </a:solidFill>
          <a:ln>
            <a:solidFill>
              <a:schemeClr val="tx1"/>
            </a:solidFill>
          </a:ln>
        </p:spPr>
        <p:txBody>
          <a:bodyPr wrap="square" rtlCol="0">
            <a:spAutoFit/>
          </a:bodyPr>
          <a:lstStyle/>
          <a:p>
            <a:r>
              <a:rPr lang="sv-SE" sz="1200" dirty="0" smtClean="0"/>
              <a:t>Material</a:t>
            </a:r>
            <a:endParaRPr lang="en-GB" sz="1200" dirty="0"/>
          </a:p>
        </p:txBody>
      </p:sp>
      <p:sp>
        <p:nvSpPr>
          <p:cNvPr id="52" name="textruta 51"/>
          <p:cNvSpPr txBox="1"/>
          <p:nvPr/>
        </p:nvSpPr>
        <p:spPr>
          <a:xfrm>
            <a:off x="1771137" y="3312470"/>
            <a:ext cx="798121" cy="276999"/>
          </a:xfrm>
          <a:prstGeom prst="rect">
            <a:avLst/>
          </a:prstGeom>
          <a:solidFill>
            <a:schemeClr val="bg1">
              <a:lumMod val="85000"/>
            </a:schemeClr>
          </a:solidFill>
          <a:ln>
            <a:solidFill>
              <a:schemeClr val="tx1"/>
            </a:solidFill>
          </a:ln>
        </p:spPr>
        <p:txBody>
          <a:bodyPr wrap="square" rtlCol="0">
            <a:spAutoFit/>
          </a:bodyPr>
          <a:lstStyle/>
          <a:p>
            <a:r>
              <a:rPr lang="sv-SE" sz="1200" dirty="0" smtClean="0"/>
              <a:t>Machines</a:t>
            </a:r>
            <a:endParaRPr lang="en-GB" sz="1200" dirty="0"/>
          </a:p>
        </p:txBody>
      </p:sp>
      <p:cxnSp>
        <p:nvCxnSpPr>
          <p:cNvPr id="53" name="Rak pilkoppling 52"/>
          <p:cNvCxnSpPr/>
          <p:nvPr/>
        </p:nvCxnSpPr>
        <p:spPr>
          <a:xfrm flipH="1">
            <a:off x="3121288" y="2381855"/>
            <a:ext cx="904169" cy="830032"/>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ruta 53"/>
          <p:cNvSpPr txBox="1"/>
          <p:nvPr/>
        </p:nvSpPr>
        <p:spPr>
          <a:xfrm>
            <a:off x="2632431" y="3312470"/>
            <a:ext cx="1008003" cy="461665"/>
          </a:xfrm>
          <a:prstGeom prst="rect">
            <a:avLst/>
          </a:prstGeom>
          <a:solidFill>
            <a:schemeClr val="bg1">
              <a:lumMod val="85000"/>
            </a:schemeClr>
          </a:solidFill>
          <a:ln>
            <a:solidFill>
              <a:schemeClr val="tx1"/>
            </a:solidFill>
          </a:ln>
        </p:spPr>
        <p:txBody>
          <a:bodyPr wrap="square" rtlCol="0">
            <a:spAutoFit/>
          </a:bodyPr>
          <a:lstStyle/>
          <a:p>
            <a:r>
              <a:rPr lang="sv-SE" sz="1200" dirty="0" smtClean="0"/>
              <a:t>Environment</a:t>
            </a:r>
            <a:br>
              <a:rPr lang="sv-SE" sz="1200" dirty="0" smtClean="0"/>
            </a:br>
            <a:r>
              <a:rPr lang="sv-SE" sz="1200" dirty="0" smtClean="0"/>
              <a:t>(</a:t>
            </a:r>
            <a:r>
              <a:rPr lang="sv-SE" sz="1200" dirty="0" err="1" smtClean="0"/>
              <a:t>Facilities</a:t>
            </a:r>
            <a:r>
              <a:rPr lang="sv-SE" sz="1200" dirty="0" smtClean="0"/>
              <a:t>)</a:t>
            </a:r>
            <a:endParaRPr lang="en-GB" sz="1200" dirty="0"/>
          </a:p>
        </p:txBody>
      </p:sp>
      <p:cxnSp>
        <p:nvCxnSpPr>
          <p:cNvPr id="56" name="Rak pilkoppling 55"/>
          <p:cNvCxnSpPr/>
          <p:nvPr/>
        </p:nvCxnSpPr>
        <p:spPr>
          <a:xfrm flipH="1">
            <a:off x="4797676" y="2404983"/>
            <a:ext cx="901954" cy="821199"/>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textruta 56"/>
          <p:cNvSpPr txBox="1"/>
          <p:nvPr/>
        </p:nvSpPr>
        <p:spPr>
          <a:xfrm>
            <a:off x="4168646" y="3312469"/>
            <a:ext cx="1289221" cy="461665"/>
          </a:xfrm>
          <a:prstGeom prst="rect">
            <a:avLst/>
          </a:prstGeom>
          <a:solidFill>
            <a:schemeClr val="bg1">
              <a:lumMod val="85000"/>
            </a:schemeClr>
          </a:solidFill>
          <a:ln>
            <a:solidFill>
              <a:schemeClr val="tx1"/>
            </a:solidFill>
          </a:ln>
        </p:spPr>
        <p:txBody>
          <a:bodyPr wrap="square" rtlCol="0">
            <a:spAutoFit/>
          </a:bodyPr>
          <a:lstStyle/>
          <a:p>
            <a:r>
              <a:rPr lang="sv-SE" sz="1200" dirty="0" err="1" smtClean="0"/>
              <a:t>Personnel</a:t>
            </a:r>
            <a:r>
              <a:rPr lang="sv-SE" sz="1200" dirty="0" smtClean="0"/>
              <a:t/>
            </a:r>
            <a:br>
              <a:rPr lang="sv-SE" sz="1200" dirty="0" smtClean="0"/>
            </a:br>
            <a:r>
              <a:rPr lang="sv-SE" sz="1200" dirty="0" smtClean="0"/>
              <a:t>(Human </a:t>
            </a:r>
            <a:r>
              <a:rPr lang="sv-SE" sz="1200" dirty="0" err="1" smtClean="0"/>
              <a:t>Factors</a:t>
            </a:r>
            <a:r>
              <a:rPr lang="sv-SE" sz="1200" dirty="0" smtClean="0"/>
              <a:t>)</a:t>
            </a:r>
            <a:endParaRPr lang="en-GB" sz="1200" dirty="0"/>
          </a:p>
        </p:txBody>
      </p:sp>
      <p:cxnSp>
        <p:nvCxnSpPr>
          <p:cNvPr id="61" name="Rak pilkoppling 60"/>
          <p:cNvCxnSpPr/>
          <p:nvPr/>
        </p:nvCxnSpPr>
        <p:spPr>
          <a:xfrm flipH="1">
            <a:off x="2000034" y="3032142"/>
            <a:ext cx="521514"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Rak pilkoppling 66"/>
          <p:cNvCxnSpPr/>
          <p:nvPr/>
        </p:nvCxnSpPr>
        <p:spPr>
          <a:xfrm flipH="1">
            <a:off x="3121288" y="1949122"/>
            <a:ext cx="501875"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Rak pilkoppling 67"/>
          <p:cNvCxnSpPr/>
          <p:nvPr/>
        </p:nvCxnSpPr>
        <p:spPr>
          <a:xfrm flipH="1">
            <a:off x="4451110" y="3102472"/>
            <a:ext cx="471484"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Rak pilkoppling 74"/>
          <p:cNvCxnSpPr/>
          <p:nvPr/>
        </p:nvCxnSpPr>
        <p:spPr>
          <a:xfrm flipH="1" flipV="1">
            <a:off x="3165821" y="1696081"/>
            <a:ext cx="248432" cy="252382"/>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textruta 85"/>
          <p:cNvSpPr txBox="1"/>
          <p:nvPr/>
        </p:nvSpPr>
        <p:spPr>
          <a:xfrm>
            <a:off x="1624748" y="2230006"/>
            <a:ext cx="988120" cy="707886"/>
          </a:xfrm>
          <a:prstGeom prst="rect">
            <a:avLst/>
          </a:prstGeom>
          <a:noFill/>
        </p:spPr>
        <p:txBody>
          <a:bodyPr wrap="square" rtlCol="0">
            <a:spAutoFit/>
          </a:bodyPr>
          <a:lstStyle/>
          <a:p>
            <a:r>
              <a:rPr lang="sv-SE" sz="1000" dirty="0" err="1" smtClean="0"/>
              <a:t>Manufacturing</a:t>
            </a:r>
            <a:r>
              <a:rPr lang="sv-SE" sz="1000" dirty="0" smtClean="0"/>
              <a:t> process ( </a:t>
            </a:r>
            <a:r>
              <a:rPr lang="sv-SE" sz="1000" dirty="0" err="1" smtClean="0"/>
              <a:t>including</a:t>
            </a:r>
            <a:r>
              <a:rPr lang="sv-SE" sz="1000" dirty="0" smtClean="0"/>
              <a:t> </a:t>
            </a:r>
            <a:r>
              <a:rPr lang="sv-SE" sz="1000" dirty="0" err="1" smtClean="0"/>
              <a:t>sub-contractors</a:t>
            </a:r>
            <a:r>
              <a:rPr lang="sv-SE" sz="1000" dirty="0" smtClean="0"/>
              <a:t>)</a:t>
            </a:r>
            <a:endParaRPr lang="en-GB" sz="1000" dirty="0"/>
          </a:p>
        </p:txBody>
      </p:sp>
      <p:sp>
        <p:nvSpPr>
          <p:cNvPr id="87" name="Rektangel med rundade hörn 86"/>
          <p:cNvSpPr/>
          <p:nvPr/>
        </p:nvSpPr>
        <p:spPr>
          <a:xfrm>
            <a:off x="763006" y="2194316"/>
            <a:ext cx="684055" cy="3780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Design</a:t>
            </a:r>
          </a:p>
          <a:p>
            <a:pPr algn="ctr"/>
            <a:r>
              <a:rPr lang="sv-SE" sz="1100" dirty="0" smtClean="0"/>
              <a:t>data</a:t>
            </a:r>
            <a:endParaRPr lang="en-GB" sz="1100" dirty="0"/>
          </a:p>
        </p:txBody>
      </p:sp>
      <p:cxnSp>
        <p:nvCxnSpPr>
          <p:cNvPr id="92" name="Rak pilkoppling 91"/>
          <p:cNvCxnSpPr/>
          <p:nvPr/>
        </p:nvCxnSpPr>
        <p:spPr>
          <a:xfrm flipH="1">
            <a:off x="1462344" y="2383326"/>
            <a:ext cx="206093"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Rak pilkoppling 124"/>
          <p:cNvCxnSpPr/>
          <p:nvPr/>
        </p:nvCxnSpPr>
        <p:spPr>
          <a:xfrm flipH="1">
            <a:off x="3082509" y="1801135"/>
            <a:ext cx="164716" cy="3598"/>
          </a:xfrm>
          <a:prstGeom prst="straightConnector1">
            <a:avLst/>
          </a:prstGeom>
          <a:ln w="127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ruta 54"/>
          <p:cNvSpPr txBox="1"/>
          <p:nvPr/>
        </p:nvSpPr>
        <p:spPr>
          <a:xfrm>
            <a:off x="5198129" y="1127007"/>
            <a:ext cx="1059236" cy="276999"/>
          </a:xfrm>
          <a:prstGeom prst="rect">
            <a:avLst/>
          </a:prstGeom>
          <a:solidFill>
            <a:schemeClr val="bg1">
              <a:lumMod val="85000"/>
            </a:schemeClr>
          </a:solidFill>
          <a:ln>
            <a:solidFill>
              <a:schemeClr val="tx1"/>
            </a:solidFill>
          </a:ln>
        </p:spPr>
        <p:txBody>
          <a:bodyPr wrap="square" rtlCol="0">
            <a:spAutoFit/>
          </a:bodyPr>
          <a:lstStyle/>
          <a:p>
            <a:r>
              <a:rPr lang="sv-SE" sz="1200" smtClean="0"/>
              <a:t>Organisation</a:t>
            </a:r>
            <a:endParaRPr lang="en-GB" sz="1200" dirty="0"/>
          </a:p>
        </p:txBody>
      </p:sp>
      <p:cxnSp>
        <p:nvCxnSpPr>
          <p:cNvPr id="58" name="Rak pilkoppling 57"/>
          <p:cNvCxnSpPr/>
          <p:nvPr/>
        </p:nvCxnSpPr>
        <p:spPr>
          <a:xfrm flipH="1" flipV="1">
            <a:off x="5727747" y="1577447"/>
            <a:ext cx="721793" cy="789085"/>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ruta 23"/>
          <p:cNvSpPr txBox="1"/>
          <p:nvPr/>
        </p:nvSpPr>
        <p:spPr>
          <a:xfrm>
            <a:off x="328706" y="926353"/>
            <a:ext cx="992094" cy="1015663"/>
          </a:xfrm>
          <a:prstGeom prst="rect">
            <a:avLst/>
          </a:prstGeom>
          <a:noFill/>
        </p:spPr>
        <p:txBody>
          <a:bodyPr wrap="square" rtlCol="0">
            <a:spAutoFit/>
          </a:bodyPr>
          <a:lstStyle/>
          <a:p>
            <a:r>
              <a:rPr lang="sv-SE" sz="1200" dirty="0" smtClean="0"/>
              <a:t>Hur ser er tillverkning och organisation ut?</a:t>
            </a:r>
            <a:endParaRPr lang="en-GB" sz="1200" dirty="0"/>
          </a:p>
        </p:txBody>
      </p:sp>
      <p:cxnSp>
        <p:nvCxnSpPr>
          <p:cNvPr id="62" name="Rak pilkoppling 61"/>
          <p:cNvCxnSpPr/>
          <p:nvPr/>
        </p:nvCxnSpPr>
        <p:spPr>
          <a:xfrm flipH="1">
            <a:off x="4577514" y="2964069"/>
            <a:ext cx="471484"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Rak pilkoppling 62"/>
          <p:cNvCxnSpPr/>
          <p:nvPr/>
        </p:nvCxnSpPr>
        <p:spPr>
          <a:xfrm flipH="1">
            <a:off x="4724811" y="2796871"/>
            <a:ext cx="471484"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Rak pilkoppling 68"/>
          <p:cNvCxnSpPr/>
          <p:nvPr/>
        </p:nvCxnSpPr>
        <p:spPr>
          <a:xfrm flipH="1">
            <a:off x="2818553" y="2987319"/>
            <a:ext cx="471484"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Rak pilkoppling 69"/>
          <p:cNvCxnSpPr/>
          <p:nvPr/>
        </p:nvCxnSpPr>
        <p:spPr>
          <a:xfrm flipH="1">
            <a:off x="3011483" y="2816610"/>
            <a:ext cx="471484"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Rak pilkoppling 70"/>
          <p:cNvCxnSpPr/>
          <p:nvPr/>
        </p:nvCxnSpPr>
        <p:spPr>
          <a:xfrm flipH="1">
            <a:off x="5727747" y="2120730"/>
            <a:ext cx="471484"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Rak pilkoppling 71"/>
          <p:cNvCxnSpPr/>
          <p:nvPr/>
        </p:nvCxnSpPr>
        <p:spPr>
          <a:xfrm flipH="1">
            <a:off x="5547586" y="1941099"/>
            <a:ext cx="471484"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Rak pilkoppling 72"/>
          <p:cNvCxnSpPr/>
          <p:nvPr/>
        </p:nvCxnSpPr>
        <p:spPr>
          <a:xfrm flipH="1">
            <a:off x="4168646" y="2101884"/>
            <a:ext cx="471484"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Rak pilkoppling 73"/>
          <p:cNvCxnSpPr/>
          <p:nvPr/>
        </p:nvCxnSpPr>
        <p:spPr>
          <a:xfrm flipH="1">
            <a:off x="4004950" y="1934206"/>
            <a:ext cx="471484"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Rak pilkoppling 75"/>
          <p:cNvCxnSpPr/>
          <p:nvPr/>
        </p:nvCxnSpPr>
        <p:spPr>
          <a:xfrm flipH="1">
            <a:off x="1859156" y="2049013"/>
            <a:ext cx="471484"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Rak pilkoppling 76"/>
          <p:cNvCxnSpPr/>
          <p:nvPr/>
        </p:nvCxnSpPr>
        <p:spPr>
          <a:xfrm flipH="1">
            <a:off x="1764292" y="1921336"/>
            <a:ext cx="471484"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Rak pilkoppling 77"/>
          <p:cNvCxnSpPr/>
          <p:nvPr/>
        </p:nvCxnSpPr>
        <p:spPr>
          <a:xfrm flipH="1">
            <a:off x="2141384" y="2903648"/>
            <a:ext cx="471484" cy="0"/>
          </a:xfrm>
          <a:prstGeom prst="straightConnector1">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Rak pilkoppling 81"/>
          <p:cNvCxnSpPr/>
          <p:nvPr/>
        </p:nvCxnSpPr>
        <p:spPr>
          <a:xfrm flipH="1" flipV="1">
            <a:off x="3212608" y="2670658"/>
            <a:ext cx="156534" cy="147274"/>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ruta 30"/>
          <p:cNvSpPr txBox="1"/>
          <p:nvPr/>
        </p:nvSpPr>
        <p:spPr>
          <a:xfrm>
            <a:off x="7416669" y="945580"/>
            <a:ext cx="834488" cy="3662541"/>
          </a:xfrm>
          <a:prstGeom prst="rect">
            <a:avLst/>
          </a:prstGeom>
          <a:solidFill>
            <a:schemeClr val="bg1"/>
          </a:solidFill>
        </p:spPr>
        <p:txBody>
          <a:bodyPr wrap="square" rtlCol="0">
            <a:spAutoFit/>
          </a:bodyPr>
          <a:lstStyle/>
          <a:p>
            <a:r>
              <a:rPr lang="sv-SE" sz="800" b="1" u="sng" dirty="0" smtClean="0"/>
              <a:t>HAZARD LOG</a:t>
            </a:r>
          </a:p>
          <a:p>
            <a:endParaRPr lang="sv-SE" sz="600" b="1" u="sng" dirty="0" smtClean="0"/>
          </a:p>
          <a:p>
            <a:r>
              <a:rPr lang="sv-SE" sz="600" b="1" u="sng" dirty="0" smtClean="0"/>
              <a:t>Material</a:t>
            </a:r>
          </a:p>
          <a:p>
            <a:r>
              <a:rPr lang="sv-SE" sz="600" b="1" dirty="0" smtClean="0"/>
              <a:t>Ma1</a:t>
            </a:r>
          </a:p>
          <a:p>
            <a:r>
              <a:rPr lang="sv-SE" sz="600" b="1" dirty="0" smtClean="0"/>
              <a:t>Ma 2</a:t>
            </a:r>
            <a:br>
              <a:rPr lang="sv-SE" sz="600" b="1" dirty="0" smtClean="0"/>
            </a:br>
            <a:endParaRPr lang="sv-SE" sz="600" b="1" dirty="0" smtClean="0"/>
          </a:p>
          <a:p>
            <a:r>
              <a:rPr lang="sv-SE" sz="600" b="1" u="sng" dirty="0" smtClean="0"/>
              <a:t>Methods</a:t>
            </a:r>
          </a:p>
          <a:p>
            <a:r>
              <a:rPr lang="sv-SE" sz="600" b="1" dirty="0" err="1" smtClean="0"/>
              <a:t>Met</a:t>
            </a:r>
            <a:r>
              <a:rPr lang="sv-SE" sz="600" b="1" dirty="0" smtClean="0"/>
              <a:t> 1</a:t>
            </a:r>
          </a:p>
          <a:p>
            <a:r>
              <a:rPr lang="sv-SE" sz="600" b="1" dirty="0" err="1" smtClean="0"/>
              <a:t>Met</a:t>
            </a:r>
            <a:r>
              <a:rPr lang="sv-SE" sz="600" b="1" dirty="0" smtClean="0"/>
              <a:t> 1.1</a:t>
            </a:r>
          </a:p>
          <a:p>
            <a:r>
              <a:rPr lang="sv-SE" sz="600" b="1" dirty="0" err="1" smtClean="0"/>
              <a:t>Met</a:t>
            </a:r>
            <a:r>
              <a:rPr lang="sv-SE" sz="600" b="1" dirty="0" smtClean="0"/>
              <a:t> 1.1.1</a:t>
            </a:r>
            <a:br>
              <a:rPr lang="sv-SE" sz="600" b="1" dirty="0" smtClean="0"/>
            </a:br>
            <a:endParaRPr lang="sv-SE" sz="600" b="1" dirty="0" smtClean="0"/>
          </a:p>
          <a:p>
            <a:r>
              <a:rPr lang="sv-SE" sz="600" b="1" u="sng" dirty="0" err="1" smtClean="0"/>
              <a:t>Measurements</a:t>
            </a:r>
            <a:r>
              <a:rPr lang="sv-SE" sz="600" b="1" u="sng" dirty="0" smtClean="0"/>
              <a:t/>
            </a:r>
            <a:br>
              <a:rPr lang="sv-SE" sz="600" b="1" u="sng" dirty="0" smtClean="0"/>
            </a:br>
            <a:r>
              <a:rPr lang="sv-SE" sz="600" b="1" dirty="0" err="1" smtClean="0"/>
              <a:t>Mea</a:t>
            </a:r>
            <a:r>
              <a:rPr lang="sv-SE" sz="600" b="1" dirty="0" smtClean="0"/>
              <a:t> 1</a:t>
            </a:r>
            <a:br>
              <a:rPr lang="sv-SE" sz="600" b="1" dirty="0" smtClean="0"/>
            </a:br>
            <a:r>
              <a:rPr lang="sv-SE" sz="600" b="1" dirty="0" err="1" smtClean="0"/>
              <a:t>Mea</a:t>
            </a:r>
            <a:r>
              <a:rPr lang="sv-SE" sz="600" b="1" dirty="0" smtClean="0"/>
              <a:t> 2</a:t>
            </a:r>
          </a:p>
          <a:p>
            <a:endParaRPr lang="sv-SE" sz="600" b="1" dirty="0"/>
          </a:p>
          <a:p>
            <a:r>
              <a:rPr lang="sv-SE" sz="600" b="1" u="sng" dirty="0" smtClean="0"/>
              <a:t>Organisation</a:t>
            </a:r>
            <a:br>
              <a:rPr lang="sv-SE" sz="600" b="1" u="sng" dirty="0" smtClean="0"/>
            </a:br>
            <a:r>
              <a:rPr lang="sv-SE" sz="600" b="1" dirty="0" err="1" smtClean="0"/>
              <a:t>Org</a:t>
            </a:r>
            <a:r>
              <a:rPr lang="sv-SE" sz="600" b="1" dirty="0" smtClean="0"/>
              <a:t> 1</a:t>
            </a:r>
          </a:p>
          <a:p>
            <a:r>
              <a:rPr lang="sv-SE" sz="600" b="1" dirty="0" err="1" smtClean="0"/>
              <a:t>Org</a:t>
            </a:r>
            <a:r>
              <a:rPr lang="sv-SE" sz="600" b="1" dirty="0" smtClean="0"/>
              <a:t> 2</a:t>
            </a:r>
          </a:p>
          <a:p>
            <a:endParaRPr lang="sv-SE" sz="600" b="1" dirty="0"/>
          </a:p>
          <a:p>
            <a:r>
              <a:rPr lang="sv-SE" sz="600" b="1" u="sng" dirty="0" smtClean="0"/>
              <a:t>Machines</a:t>
            </a:r>
            <a:r>
              <a:rPr lang="sv-SE" sz="600" b="1" dirty="0" smtClean="0"/>
              <a:t/>
            </a:r>
            <a:br>
              <a:rPr lang="sv-SE" sz="600" b="1" dirty="0" smtClean="0"/>
            </a:br>
            <a:r>
              <a:rPr lang="sv-SE" sz="600" b="1" dirty="0" smtClean="0"/>
              <a:t>Mac 1</a:t>
            </a:r>
            <a:br>
              <a:rPr lang="sv-SE" sz="600" b="1" dirty="0" smtClean="0"/>
            </a:br>
            <a:r>
              <a:rPr lang="sv-SE" sz="600" b="1" dirty="0" smtClean="0"/>
              <a:t>Mac 2</a:t>
            </a:r>
          </a:p>
          <a:p>
            <a:endParaRPr lang="sv-SE" sz="600" b="1" dirty="0"/>
          </a:p>
          <a:p>
            <a:r>
              <a:rPr lang="sv-SE" sz="600" b="1" u="sng" dirty="0" err="1" smtClean="0"/>
              <a:t>Enviroment</a:t>
            </a:r>
            <a:r>
              <a:rPr lang="sv-SE" sz="600" b="1" dirty="0" smtClean="0"/>
              <a:t/>
            </a:r>
            <a:br>
              <a:rPr lang="sv-SE" sz="600" b="1" dirty="0" smtClean="0"/>
            </a:br>
            <a:r>
              <a:rPr lang="sv-SE" sz="600" b="1" dirty="0" err="1" smtClean="0"/>
              <a:t>Env</a:t>
            </a:r>
            <a:r>
              <a:rPr lang="sv-SE" sz="600" b="1" dirty="0" smtClean="0"/>
              <a:t> 1</a:t>
            </a:r>
            <a:br>
              <a:rPr lang="sv-SE" sz="600" b="1" dirty="0" smtClean="0"/>
            </a:br>
            <a:r>
              <a:rPr lang="sv-SE" sz="600" b="1" dirty="0" err="1" smtClean="0"/>
              <a:t>Env</a:t>
            </a:r>
            <a:r>
              <a:rPr lang="sv-SE" sz="600" b="1" dirty="0" smtClean="0"/>
              <a:t> 2</a:t>
            </a:r>
          </a:p>
          <a:p>
            <a:r>
              <a:rPr lang="sv-SE" sz="600" b="1" dirty="0" err="1" smtClean="0"/>
              <a:t>Env</a:t>
            </a:r>
            <a:r>
              <a:rPr lang="sv-SE" sz="600" b="1" dirty="0" smtClean="0"/>
              <a:t> 3</a:t>
            </a:r>
          </a:p>
          <a:p>
            <a:endParaRPr lang="sv-SE" sz="600" b="1" dirty="0"/>
          </a:p>
          <a:p>
            <a:r>
              <a:rPr lang="sv-SE" sz="600" b="1" u="sng" dirty="0" err="1" smtClean="0"/>
              <a:t>Personnel</a:t>
            </a:r>
            <a:r>
              <a:rPr lang="sv-SE" sz="600" b="1" dirty="0" smtClean="0"/>
              <a:t/>
            </a:r>
            <a:br>
              <a:rPr lang="sv-SE" sz="600" b="1" dirty="0" smtClean="0"/>
            </a:br>
            <a:r>
              <a:rPr lang="sv-SE" sz="600" b="1" dirty="0" err="1" smtClean="0"/>
              <a:t>Pe</a:t>
            </a:r>
            <a:r>
              <a:rPr lang="sv-SE" sz="600" b="1" dirty="0" smtClean="0"/>
              <a:t> 1</a:t>
            </a:r>
          </a:p>
          <a:p>
            <a:r>
              <a:rPr lang="sv-SE" sz="600" b="1" dirty="0" err="1" smtClean="0"/>
              <a:t>Pe</a:t>
            </a:r>
            <a:r>
              <a:rPr lang="sv-SE" sz="600" b="1" dirty="0" smtClean="0"/>
              <a:t> 2</a:t>
            </a:r>
          </a:p>
          <a:p>
            <a:r>
              <a:rPr lang="sv-SE" sz="600" b="1" dirty="0" err="1" smtClean="0"/>
              <a:t>Pe</a:t>
            </a:r>
            <a:r>
              <a:rPr lang="sv-SE" sz="600" b="1" dirty="0" smtClean="0"/>
              <a:t> 3</a:t>
            </a:r>
          </a:p>
          <a:p>
            <a:endParaRPr lang="sv-SE" sz="600" b="1" dirty="0"/>
          </a:p>
          <a:p>
            <a:r>
              <a:rPr lang="sv-SE" sz="600" b="1" u="sng" dirty="0" err="1" smtClean="0"/>
              <a:t>Sub-contractors</a:t>
            </a:r>
            <a:endParaRPr lang="sv-SE" sz="600" b="1" u="sng" dirty="0" smtClean="0"/>
          </a:p>
          <a:p>
            <a:r>
              <a:rPr lang="sv-SE" sz="600" b="1" dirty="0" err="1" smtClean="0"/>
              <a:t>Sub</a:t>
            </a:r>
            <a:r>
              <a:rPr lang="sv-SE" sz="600" b="1" dirty="0" smtClean="0"/>
              <a:t> 1</a:t>
            </a:r>
            <a:r>
              <a:rPr lang="sv-SE" sz="600" dirty="0" smtClean="0"/>
              <a:t/>
            </a:r>
            <a:br>
              <a:rPr lang="sv-SE" sz="600" dirty="0" smtClean="0"/>
            </a:br>
            <a:r>
              <a:rPr lang="sv-SE" sz="600" dirty="0" smtClean="0"/>
              <a:t/>
            </a:r>
            <a:br>
              <a:rPr lang="sv-SE" sz="600" dirty="0" smtClean="0"/>
            </a:br>
            <a:endParaRPr lang="en-GB" sz="600" dirty="0"/>
          </a:p>
        </p:txBody>
      </p:sp>
      <p:sp>
        <p:nvSpPr>
          <p:cNvPr id="83" name="textruta 82"/>
          <p:cNvSpPr txBox="1"/>
          <p:nvPr/>
        </p:nvSpPr>
        <p:spPr>
          <a:xfrm>
            <a:off x="280191" y="3322836"/>
            <a:ext cx="1202161" cy="830997"/>
          </a:xfrm>
          <a:prstGeom prst="rect">
            <a:avLst/>
          </a:prstGeom>
          <a:noFill/>
        </p:spPr>
        <p:txBody>
          <a:bodyPr wrap="square" rtlCol="0">
            <a:spAutoFit/>
          </a:bodyPr>
          <a:lstStyle/>
          <a:p>
            <a:r>
              <a:rPr lang="sv-SE" sz="1200" dirty="0" smtClean="0"/>
              <a:t>Faror (</a:t>
            </a:r>
            <a:r>
              <a:rPr lang="sv-SE" sz="1200" dirty="0" err="1" smtClean="0"/>
              <a:t>Hazards</a:t>
            </a:r>
            <a:r>
              <a:rPr lang="sv-SE" sz="1200" dirty="0" smtClean="0"/>
              <a:t>) </a:t>
            </a:r>
          </a:p>
          <a:p>
            <a:r>
              <a:rPr lang="sv-SE" sz="1200" dirty="0" smtClean="0"/>
              <a:t>Vilka kan det finnas i er organisation?</a:t>
            </a:r>
            <a:endParaRPr lang="en-GB" sz="1200" dirty="0"/>
          </a:p>
        </p:txBody>
      </p:sp>
      <p:sp>
        <p:nvSpPr>
          <p:cNvPr id="48" name="textruta 47"/>
          <p:cNvSpPr txBox="1"/>
          <p:nvPr/>
        </p:nvSpPr>
        <p:spPr>
          <a:xfrm>
            <a:off x="2410402" y="4009465"/>
            <a:ext cx="3137184" cy="646331"/>
          </a:xfrm>
          <a:prstGeom prst="rect">
            <a:avLst/>
          </a:prstGeom>
          <a:noFill/>
          <a:ln w="25400">
            <a:solidFill>
              <a:srgbClr val="00B050"/>
            </a:solidFill>
          </a:ln>
        </p:spPr>
        <p:txBody>
          <a:bodyPr wrap="square" rtlCol="0">
            <a:spAutoFit/>
          </a:bodyPr>
          <a:lstStyle/>
          <a:p>
            <a:r>
              <a:rPr lang="sv-SE" sz="1200" dirty="0" smtClean="0"/>
              <a:t>Åtgärder mot återupprepning av händelse, eller åtgärder efter inventering av latenta faror i verksamheten. </a:t>
            </a:r>
          </a:p>
        </p:txBody>
      </p:sp>
      <p:cxnSp>
        <p:nvCxnSpPr>
          <p:cNvPr id="7" name="Rak koppling 6"/>
          <p:cNvCxnSpPr/>
          <p:nvPr/>
        </p:nvCxnSpPr>
        <p:spPr>
          <a:xfrm>
            <a:off x="2045887" y="1809585"/>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Rak koppling 63"/>
          <p:cNvCxnSpPr/>
          <p:nvPr/>
        </p:nvCxnSpPr>
        <p:spPr>
          <a:xfrm>
            <a:off x="2159362" y="1966318"/>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5" name="Rak koppling 64"/>
          <p:cNvCxnSpPr/>
          <p:nvPr/>
        </p:nvCxnSpPr>
        <p:spPr>
          <a:xfrm>
            <a:off x="2423228" y="2791951"/>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6" name="Rak koppling 65"/>
          <p:cNvCxnSpPr/>
          <p:nvPr/>
        </p:nvCxnSpPr>
        <p:spPr>
          <a:xfrm>
            <a:off x="2244078" y="2940874"/>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9" name="Rak koppling 78"/>
          <p:cNvCxnSpPr/>
          <p:nvPr/>
        </p:nvCxnSpPr>
        <p:spPr>
          <a:xfrm>
            <a:off x="3106450" y="2902417"/>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0" name="Rak koppling 79"/>
          <p:cNvCxnSpPr/>
          <p:nvPr/>
        </p:nvCxnSpPr>
        <p:spPr>
          <a:xfrm>
            <a:off x="3177297" y="2710656"/>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4" name="Rak koppling 83"/>
          <p:cNvCxnSpPr/>
          <p:nvPr/>
        </p:nvCxnSpPr>
        <p:spPr>
          <a:xfrm flipH="1">
            <a:off x="3224802" y="2673062"/>
            <a:ext cx="135497" cy="113943"/>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5" name="Rak koppling 84"/>
          <p:cNvCxnSpPr/>
          <p:nvPr/>
        </p:nvCxnSpPr>
        <p:spPr>
          <a:xfrm>
            <a:off x="3453589" y="1876087"/>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8" name="Rak koppling 87"/>
          <p:cNvCxnSpPr/>
          <p:nvPr/>
        </p:nvCxnSpPr>
        <p:spPr>
          <a:xfrm flipH="1">
            <a:off x="3224802" y="1796989"/>
            <a:ext cx="141117" cy="11606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9" name="Rak koppling 88"/>
          <p:cNvCxnSpPr/>
          <p:nvPr/>
        </p:nvCxnSpPr>
        <p:spPr>
          <a:xfrm flipH="1">
            <a:off x="3131230" y="1778972"/>
            <a:ext cx="2180" cy="7917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0" name="Rak koppling 89"/>
          <p:cNvCxnSpPr/>
          <p:nvPr/>
        </p:nvCxnSpPr>
        <p:spPr>
          <a:xfrm>
            <a:off x="4304919" y="1832636"/>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1" name="Rak koppling 90"/>
          <p:cNvCxnSpPr/>
          <p:nvPr/>
        </p:nvCxnSpPr>
        <p:spPr>
          <a:xfrm>
            <a:off x="4401830" y="2014122"/>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3" name="Rak koppling 92"/>
          <p:cNvCxnSpPr/>
          <p:nvPr/>
        </p:nvCxnSpPr>
        <p:spPr>
          <a:xfrm>
            <a:off x="4963740" y="2686977"/>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4" name="Rak koppling 93"/>
          <p:cNvCxnSpPr/>
          <p:nvPr/>
        </p:nvCxnSpPr>
        <p:spPr>
          <a:xfrm>
            <a:off x="4815520" y="2848373"/>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5" name="Rak koppling 94"/>
          <p:cNvCxnSpPr/>
          <p:nvPr/>
        </p:nvCxnSpPr>
        <p:spPr>
          <a:xfrm>
            <a:off x="4640129" y="2977110"/>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6" name="Rak koppling 95"/>
          <p:cNvCxnSpPr/>
          <p:nvPr/>
        </p:nvCxnSpPr>
        <p:spPr>
          <a:xfrm>
            <a:off x="5998562" y="2041349"/>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7" name="Rak koppling 96"/>
          <p:cNvCxnSpPr/>
          <p:nvPr/>
        </p:nvCxnSpPr>
        <p:spPr>
          <a:xfrm>
            <a:off x="5709912" y="1837853"/>
            <a:ext cx="1" cy="20005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6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7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78"/>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61"/>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500"/>
                                  </p:stCondLst>
                                  <p:childTnLst>
                                    <p:set>
                                      <p:cBhvr>
                                        <p:cTn id="27" dur="1" fill="hold">
                                          <p:stCondLst>
                                            <p:cond delay="0"/>
                                          </p:stCondLst>
                                        </p:cTn>
                                        <p:tgtEl>
                                          <p:spTgt spid="82"/>
                                        </p:tgtEl>
                                        <p:attrNameLst>
                                          <p:attrName>style.visibility</p:attrName>
                                        </p:attrNameLst>
                                      </p:cBhvr>
                                      <p:to>
                                        <p:strVal val="visible"/>
                                      </p:to>
                                    </p:set>
                                  </p:childTnLst>
                                </p:cTn>
                              </p:par>
                            </p:childTnLst>
                          </p:cTn>
                        </p:par>
                        <p:par>
                          <p:cTn id="28" fill="hold">
                            <p:stCondLst>
                              <p:cond delay="2500"/>
                            </p:stCondLst>
                            <p:childTnLst>
                              <p:par>
                                <p:cTn id="29" presetID="1" presetClass="entr" presetSubtype="0" fill="hold" nodeType="afterEffect">
                                  <p:stCondLst>
                                    <p:cond delay="500"/>
                                  </p:stCondLst>
                                  <p:childTnLst>
                                    <p:set>
                                      <p:cBhvr>
                                        <p:cTn id="30" dur="1" fill="hold">
                                          <p:stCondLst>
                                            <p:cond delay="0"/>
                                          </p:stCondLst>
                                        </p:cTn>
                                        <p:tgtEl>
                                          <p:spTgt spid="67"/>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500"/>
                                  </p:stCondLst>
                                  <p:childTnLst>
                                    <p:set>
                                      <p:cBhvr>
                                        <p:cTn id="33" dur="1" fill="hold">
                                          <p:stCondLst>
                                            <p:cond delay="0"/>
                                          </p:stCondLst>
                                        </p:cTn>
                                        <p:tgtEl>
                                          <p:spTgt spid="75"/>
                                        </p:tgtEl>
                                        <p:attrNameLst>
                                          <p:attrName>style.visibility</p:attrName>
                                        </p:attrNameLst>
                                      </p:cBhvr>
                                      <p:to>
                                        <p:strVal val="visible"/>
                                      </p:to>
                                    </p:set>
                                  </p:childTnLst>
                                </p:cTn>
                              </p:par>
                            </p:childTnLst>
                          </p:cTn>
                        </p:par>
                        <p:par>
                          <p:cTn id="34" fill="hold">
                            <p:stCondLst>
                              <p:cond delay="3500"/>
                            </p:stCondLst>
                            <p:childTnLst>
                              <p:par>
                                <p:cTn id="35" presetID="1" presetClass="entr" presetSubtype="0" fill="hold" nodeType="afterEffect">
                                  <p:stCondLst>
                                    <p:cond delay="500"/>
                                  </p:stCondLst>
                                  <p:childTnLst>
                                    <p:set>
                                      <p:cBhvr>
                                        <p:cTn id="36" dur="1" fill="hold">
                                          <p:stCondLst>
                                            <p:cond delay="0"/>
                                          </p:stCondLst>
                                        </p:cTn>
                                        <p:tgtEl>
                                          <p:spTgt spid="125"/>
                                        </p:tgtEl>
                                        <p:attrNameLst>
                                          <p:attrName>style.visibility</p:attrName>
                                        </p:attrNameLst>
                                      </p:cBhvr>
                                      <p:to>
                                        <p:strVal val="visible"/>
                                      </p:to>
                                    </p:set>
                                  </p:childTnLst>
                                </p:cTn>
                              </p:par>
                            </p:childTnLst>
                          </p:cTn>
                        </p:par>
                        <p:par>
                          <p:cTn id="37" fill="hold">
                            <p:stCondLst>
                              <p:cond delay="4000"/>
                            </p:stCondLst>
                            <p:childTnLst>
                              <p:par>
                                <p:cTn id="38" presetID="1" presetClass="entr" presetSubtype="0" fill="hold" nodeType="afterEffect">
                                  <p:stCondLst>
                                    <p:cond delay="500"/>
                                  </p:stCondLst>
                                  <p:childTnLst>
                                    <p:set>
                                      <p:cBhvr>
                                        <p:cTn id="39" dur="1" fill="hold">
                                          <p:stCondLst>
                                            <p:cond delay="0"/>
                                          </p:stCondLst>
                                        </p:cTn>
                                        <p:tgtEl>
                                          <p:spTgt spid="74"/>
                                        </p:tgtEl>
                                        <p:attrNameLst>
                                          <p:attrName>style.visibility</p:attrName>
                                        </p:attrNameLst>
                                      </p:cBhvr>
                                      <p:to>
                                        <p:strVal val="visible"/>
                                      </p:to>
                                    </p:set>
                                  </p:childTnLst>
                                </p:cTn>
                              </p:par>
                            </p:childTnLst>
                          </p:cTn>
                        </p:par>
                        <p:par>
                          <p:cTn id="40" fill="hold">
                            <p:stCondLst>
                              <p:cond delay="4500"/>
                            </p:stCondLst>
                            <p:childTnLst>
                              <p:par>
                                <p:cTn id="41" presetID="1" presetClass="entr" presetSubtype="0" fill="hold" nodeType="afterEffect">
                                  <p:stCondLst>
                                    <p:cond delay="500"/>
                                  </p:stCondLst>
                                  <p:childTnLst>
                                    <p:set>
                                      <p:cBhvr>
                                        <p:cTn id="42" dur="1" fill="hold">
                                          <p:stCondLst>
                                            <p:cond delay="0"/>
                                          </p:stCondLst>
                                        </p:cTn>
                                        <p:tgtEl>
                                          <p:spTgt spid="73"/>
                                        </p:tgtEl>
                                        <p:attrNameLst>
                                          <p:attrName>style.visibility</p:attrName>
                                        </p:attrNameLst>
                                      </p:cBhvr>
                                      <p:to>
                                        <p:strVal val="visible"/>
                                      </p:to>
                                    </p:set>
                                  </p:childTnLst>
                                </p:cTn>
                              </p:par>
                            </p:childTnLst>
                          </p:cTn>
                        </p:par>
                        <p:par>
                          <p:cTn id="43" fill="hold">
                            <p:stCondLst>
                              <p:cond delay="5000"/>
                            </p:stCondLst>
                            <p:childTnLst>
                              <p:par>
                                <p:cTn id="44" presetID="1" presetClass="entr" presetSubtype="0" fill="hold" nodeType="afterEffect">
                                  <p:stCondLst>
                                    <p:cond delay="500"/>
                                  </p:stCondLst>
                                  <p:childTnLst>
                                    <p:set>
                                      <p:cBhvr>
                                        <p:cTn id="45" dur="1" fill="hold">
                                          <p:stCondLst>
                                            <p:cond delay="0"/>
                                          </p:stCondLst>
                                        </p:cTn>
                                        <p:tgtEl>
                                          <p:spTgt spid="63"/>
                                        </p:tgtEl>
                                        <p:attrNameLst>
                                          <p:attrName>style.visibility</p:attrName>
                                        </p:attrNameLst>
                                      </p:cBhvr>
                                      <p:to>
                                        <p:strVal val="visible"/>
                                      </p:to>
                                    </p:set>
                                  </p:childTnLst>
                                </p:cTn>
                              </p:par>
                            </p:childTnLst>
                          </p:cTn>
                        </p:par>
                        <p:par>
                          <p:cTn id="46" fill="hold">
                            <p:stCondLst>
                              <p:cond delay="5500"/>
                            </p:stCondLst>
                            <p:childTnLst>
                              <p:par>
                                <p:cTn id="47" presetID="1" presetClass="entr" presetSubtype="0" fill="hold" nodeType="afterEffect">
                                  <p:stCondLst>
                                    <p:cond delay="500"/>
                                  </p:stCondLst>
                                  <p:childTnLst>
                                    <p:set>
                                      <p:cBhvr>
                                        <p:cTn id="48" dur="1" fill="hold">
                                          <p:stCondLst>
                                            <p:cond delay="0"/>
                                          </p:stCondLst>
                                        </p:cTn>
                                        <p:tgtEl>
                                          <p:spTgt spid="62"/>
                                        </p:tgtEl>
                                        <p:attrNameLst>
                                          <p:attrName>style.visibility</p:attrName>
                                        </p:attrNameLst>
                                      </p:cBhvr>
                                      <p:to>
                                        <p:strVal val="visible"/>
                                      </p:to>
                                    </p:set>
                                  </p:childTnLst>
                                </p:cTn>
                              </p:par>
                            </p:childTnLst>
                          </p:cTn>
                        </p:par>
                        <p:par>
                          <p:cTn id="49" fill="hold">
                            <p:stCondLst>
                              <p:cond delay="6000"/>
                            </p:stCondLst>
                            <p:childTnLst>
                              <p:par>
                                <p:cTn id="50" presetID="1" presetClass="entr" presetSubtype="0" fill="hold" nodeType="afterEffect">
                                  <p:stCondLst>
                                    <p:cond delay="500"/>
                                  </p:stCondLst>
                                  <p:childTnLst>
                                    <p:set>
                                      <p:cBhvr>
                                        <p:cTn id="51" dur="1" fill="hold">
                                          <p:stCondLst>
                                            <p:cond delay="0"/>
                                          </p:stCondLst>
                                        </p:cTn>
                                        <p:tgtEl>
                                          <p:spTgt spid="68"/>
                                        </p:tgtEl>
                                        <p:attrNameLst>
                                          <p:attrName>style.visibility</p:attrName>
                                        </p:attrNameLst>
                                      </p:cBhvr>
                                      <p:to>
                                        <p:strVal val="visible"/>
                                      </p:to>
                                    </p:set>
                                  </p:childTnLst>
                                </p:cTn>
                              </p:par>
                            </p:childTnLst>
                          </p:cTn>
                        </p:par>
                        <p:par>
                          <p:cTn id="52" fill="hold">
                            <p:stCondLst>
                              <p:cond delay="6500"/>
                            </p:stCondLst>
                            <p:childTnLst>
                              <p:par>
                                <p:cTn id="53" presetID="1" presetClass="entr" presetSubtype="0" fill="hold" nodeType="afterEffect">
                                  <p:stCondLst>
                                    <p:cond delay="500"/>
                                  </p:stCondLst>
                                  <p:childTnLst>
                                    <p:set>
                                      <p:cBhvr>
                                        <p:cTn id="54" dur="1" fill="hold">
                                          <p:stCondLst>
                                            <p:cond delay="0"/>
                                          </p:stCondLst>
                                        </p:cTn>
                                        <p:tgtEl>
                                          <p:spTgt spid="71"/>
                                        </p:tgtEl>
                                        <p:attrNameLst>
                                          <p:attrName>style.visibility</p:attrName>
                                        </p:attrNameLst>
                                      </p:cBhvr>
                                      <p:to>
                                        <p:strVal val="visible"/>
                                      </p:to>
                                    </p:set>
                                  </p:childTnLst>
                                </p:cTn>
                              </p:par>
                            </p:childTnLst>
                          </p:cTn>
                        </p:par>
                        <p:par>
                          <p:cTn id="55" fill="hold">
                            <p:stCondLst>
                              <p:cond delay="7000"/>
                            </p:stCondLst>
                            <p:childTnLst>
                              <p:par>
                                <p:cTn id="56" presetID="1" presetClass="entr" presetSubtype="0" fill="hold" nodeType="afterEffect">
                                  <p:stCondLst>
                                    <p:cond delay="500"/>
                                  </p:stCondLst>
                                  <p:childTnLst>
                                    <p:set>
                                      <p:cBhvr>
                                        <p:cTn id="57" dur="1" fill="hold">
                                          <p:stCondLst>
                                            <p:cond delay="0"/>
                                          </p:stCondLst>
                                        </p:cTn>
                                        <p:tgtEl>
                                          <p:spTgt spid="72"/>
                                        </p:tgtEl>
                                        <p:attrNameLst>
                                          <p:attrName>style.visibility</p:attrName>
                                        </p:attrNameLst>
                                      </p:cBhvr>
                                      <p:to>
                                        <p:strVal val="visible"/>
                                      </p:to>
                                    </p:set>
                                  </p:childTnLst>
                                </p:cTn>
                              </p:par>
                            </p:childTnLst>
                          </p:cTn>
                        </p:par>
                        <p:par>
                          <p:cTn id="58" fill="hold">
                            <p:stCondLst>
                              <p:cond delay="7500"/>
                            </p:stCondLst>
                            <p:childTnLst>
                              <p:par>
                                <p:cTn id="59" presetID="1" presetClass="entr" presetSubtype="0" fill="hold" grpId="0" nodeType="afterEffect">
                                  <p:stCondLst>
                                    <p:cond delay="100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100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8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7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9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9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9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9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9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p:bldP spid="31" grpId="0" animBg="1"/>
      <p:bldP spid="83" grpId="0"/>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18</a:t>
            </a:fld>
            <a:endParaRPr lang="sv-SE" dirty="0"/>
          </a:p>
        </p:txBody>
      </p:sp>
      <p:sp>
        <p:nvSpPr>
          <p:cNvPr id="3" name="Rubrik 2"/>
          <p:cNvSpPr>
            <a:spLocks noGrp="1"/>
          </p:cNvSpPr>
          <p:nvPr>
            <p:ph type="title"/>
          </p:nvPr>
        </p:nvSpPr>
        <p:spPr/>
        <p:txBody>
          <a:bodyPr/>
          <a:lstStyle/>
          <a:p>
            <a:r>
              <a:rPr lang="sv-SE" dirty="0"/>
              <a:t>H</a:t>
            </a:r>
            <a:r>
              <a:rPr lang="sv-SE" dirty="0" smtClean="0"/>
              <a:t>ur jobbar man effektivast med farorna?</a:t>
            </a:r>
            <a:endParaRPr lang="en-GB" dirty="0"/>
          </a:p>
        </p:txBody>
      </p:sp>
      <p:sp>
        <p:nvSpPr>
          <p:cNvPr id="4" name="Platshållare för innehåll 3"/>
          <p:cNvSpPr>
            <a:spLocks noGrp="1"/>
          </p:cNvSpPr>
          <p:nvPr>
            <p:ph idx="1"/>
          </p:nvPr>
        </p:nvSpPr>
        <p:spPr/>
        <p:txBody>
          <a:bodyPr/>
          <a:lstStyle/>
          <a:p>
            <a:r>
              <a:rPr lang="sv-SE" dirty="0" smtClean="0"/>
              <a:t>Faror är olika, och kan påverka slutresultaten på olika sätt.</a:t>
            </a:r>
          </a:p>
          <a:p>
            <a:r>
              <a:rPr lang="sv-SE" dirty="0" smtClean="0"/>
              <a:t>Genom att bedöma varje fara för sig, dels hur sannolikt det är för att de kan inträffa, och dels viken inverkan de kan ha, tar man reda på vilken RISK de utgör.</a:t>
            </a:r>
          </a:p>
          <a:p>
            <a:r>
              <a:rPr lang="sv-SE" dirty="0" smtClean="0"/>
              <a:t>RISKKLASSNING av faror är en central del i PMS och Part-IS. </a:t>
            </a:r>
          </a:p>
          <a:p>
            <a:endParaRPr lang="sv-SE" dirty="0"/>
          </a:p>
          <a:p>
            <a:pPr marL="0" indent="0">
              <a:buNone/>
            </a:pPr>
            <a:r>
              <a:rPr lang="sv-SE" dirty="0" smtClean="0"/>
              <a:t>				</a:t>
            </a:r>
          </a:p>
          <a:p>
            <a:pPr marL="0" indent="0">
              <a:buNone/>
            </a:pPr>
            <a:r>
              <a:rPr lang="sv-SE" dirty="0"/>
              <a:t>	</a:t>
            </a:r>
            <a:r>
              <a:rPr lang="sv-SE" dirty="0" smtClean="0"/>
              <a:t>		        SLUT</a:t>
            </a:r>
            <a:endParaRPr lang="en-GB" dirty="0"/>
          </a:p>
        </p:txBody>
      </p:sp>
    </p:spTree>
    <p:extLst>
      <p:ext uri="{BB962C8B-B14F-4D97-AF65-F5344CB8AC3E}">
        <p14:creationId xmlns:p14="http://schemas.microsoft.com/office/powerpoint/2010/main" val="253350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19</a:t>
            </a:fld>
            <a:endParaRPr lang="sv-SE" dirty="0"/>
          </a:p>
        </p:txBody>
      </p:sp>
      <p:sp>
        <p:nvSpPr>
          <p:cNvPr id="3" name="Rubrik 2"/>
          <p:cNvSpPr>
            <a:spLocks noGrp="1"/>
          </p:cNvSpPr>
          <p:nvPr>
            <p:ph type="title"/>
          </p:nvPr>
        </p:nvSpPr>
        <p:spPr/>
        <p:txBody>
          <a:bodyPr/>
          <a:lstStyle/>
          <a:p>
            <a:endParaRPr lang="en-GB"/>
          </a:p>
        </p:txBody>
      </p:sp>
      <p:sp>
        <p:nvSpPr>
          <p:cNvPr id="4" name="Platshållare för innehåll 3"/>
          <p:cNvSpPr>
            <a:spLocks noGrp="1"/>
          </p:cNvSpPr>
          <p:nvPr>
            <p:ph idx="1"/>
          </p:nvPr>
        </p:nvSpPr>
        <p:spPr/>
        <p:txBody>
          <a:bodyPr/>
          <a:lstStyle/>
          <a:p>
            <a:r>
              <a:rPr lang="sv-SE" dirty="0" smtClean="0"/>
              <a:t>Har man kommit hit med sin verksamhet, har man gått från ”</a:t>
            </a:r>
            <a:r>
              <a:rPr lang="sv-SE" dirty="0" err="1" smtClean="0"/>
              <a:t>compliance</a:t>
            </a:r>
            <a:r>
              <a:rPr lang="sv-SE" dirty="0" smtClean="0"/>
              <a:t>” mot regelverket, till ”</a:t>
            </a:r>
            <a:r>
              <a:rPr lang="sv-SE" dirty="0" err="1" smtClean="0"/>
              <a:t>safety</a:t>
            </a:r>
            <a:r>
              <a:rPr lang="sv-SE" dirty="0" smtClean="0"/>
              <a:t> </a:t>
            </a:r>
            <a:r>
              <a:rPr lang="sv-SE" dirty="0" err="1" smtClean="0"/>
              <a:t>performance</a:t>
            </a:r>
            <a:r>
              <a:rPr lang="sv-SE" dirty="0" smtClean="0"/>
              <a:t>” , d.v.s. ”</a:t>
            </a:r>
            <a:r>
              <a:rPr lang="sv-SE" dirty="0" err="1" smtClean="0"/>
              <a:t>beyond</a:t>
            </a:r>
            <a:r>
              <a:rPr lang="sv-SE" dirty="0" smtClean="0"/>
              <a:t> </a:t>
            </a:r>
            <a:r>
              <a:rPr lang="sv-SE" dirty="0" err="1" smtClean="0"/>
              <a:t>compliance</a:t>
            </a:r>
            <a:r>
              <a:rPr lang="sv-SE" dirty="0" smtClean="0"/>
              <a:t>”.</a:t>
            </a:r>
          </a:p>
          <a:p>
            <a:r>
              <a:rPr lang="sv-SE" dirty="0" smtClean="0"/>
              <a:t>Detta syftar PMS och Part-IS mot.</a:t>
            </a:r>
            <a:endParaRPr lang="en-GB" dirty="0"/>
          </a:p>
        </p:txBody>
      </p:sp>
    </p:spTree>
    <p:extLst>
      <p:ext uri="{BB962C8B-B14F-4D97-AF65-F5344CB8AC3E}">
        <p14:creationId xmlns:p14="http://schemas.microsoft.com/office/powerpoint/2010/main" val="341587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2</a:t>
            </a:fld>
            <a:endParaRPr lang="sv-SE" dirty="0"/>
          </a:p>
        </p:txBody>
      </p:sp>
      <p:sp>
        <p:nvSpPr>
          <p:cNvPr id="3" name="Rubrik 2"/>
          <p:cNvSpPr>
            <a:spLocks noGrp="1"/>
          </p:cNvSpPr>
          <p:nvPr>
            <p:ph type="title"/>
          </p:nvPr>
        </p:nvSpPr>
        <p:spPr>
          <a:xfrm>
            <a:off x="522288" y="546101"/>
            <a:ext cx="8114400" cy="1299844"/>
          </a:xfrm>
        </p:spPr>
        <p:txBody>
          <a:bodyPr/>
          <a:lstStyle/>
          <a:p>
            <a:pPr algn="ctr"/>
            <a:r>
              <a:rPr lang="sv-SE" sz="2400" dirty="0" smtClean="0"/>
              <a:t>Grundorsaksanalys och regelverket</a:t>
            </a:r>
            <a:br>
              <a:rPr lang="sv-SE" sz="2400" dirty="0" smtClean="0"/>
            </a:br>
            <a:endParaRPr lang="en-GB" sz="2400" dirty="0"/>
          </a:p>
        </p:txBody>
      </p:sp>
    </p:spTree>
    <p:extLst>
      <p:ext uri="{BB962C8B-B14F-4D97-AF65-F5344CB8AC3E}">
        <p14:creationId xmlns:p14="http://schemas.microsoft.com/office/powerpoint/2010/main" val="3195056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a:xfrm>
            <a:off x="3920332" y="4708568"/>
            <a:ext cx="1306512" cy="126206"/>
          </a:xfrm>
        </p:spPr>
        <p:txBody>
          <a:bodyPr/>
          <a:lstStyle/>
          <a:p>
            <a:pPr>
              <a:defRPr/>
            </a:pPr>
            <a:fld id="{11F2833E-87A4-43BA-9564-C10860A20FF2}" type="slidenum">
              <a:rPr lang="sv-SE" smtClean="0"/>
              <a:pPr>
                <a:defRPr/>
              </a:pPr>
              <a:t>20</a:t>
            </a:fld>
            <a:endParaRPr lang="sv-SE" dirty="0"/>
          </a:p>
        </p:txBody>
      </p:sp>
      <p:sp>
        <p:nvSpPr>
          <p:cNvPr id="3" name="Rubrik 2"/>
          <p:cNvSpPr>
            <a:spLocks noGrp="1"/>
          </p:cNvSpPr>
          <p:nvPr>
            <p:ph type="title"/>
          </p:nvPr>
        </p:nvSpPr>
        <p:spPr>
          <a:xfrm>
            <a:off x="522288" y="529475"/>
            <a:ext cx="8114400" cy="558000"/>
          </a:xfrm>
        </p:spPr>
        <p:txBody>
          <a:bodyPr/>
          <a:lstStyle/>
          <a:p>
            <a:endParaRPr lang="en-GB"/>
          </a:p>
        </p:txBody>
      </p:sp>
      <p:sp>
        <p:nvSpPr>
          <p:cNvPr id="4" name="Platshållare för innehåll 3"/>
          <p:cNvSpPr>
            <a:spLocks noGrp="1"/>
          </p:cNvSpPr>
          <p:nvPr>
            <p:ph idx="1"/>
          </p:nvPr>
        </p:nvSpPr>
        <p:spPr>
          <a:xfrm>
            <a:off x="523150" y="1178574"/>
            <a:ext cx="8114400" cy="3092400"/>
          </a:xfrm>
        </p:spPr>
        <p:txBody>
          <a:bodyPr/>
          <a:lstStyle/>
          <a:p>
            <a:pPr marL="0" indent="0">
              <a:buNone/>
            </a:pPr>
            <a:endParaRPr lang="sv-SE" dirty="0" smtClean="0"/>
          </a:p>
          <a:p>
            <a:pPr marL="0" indent="0">
              <a:buNone/>
            </a:pPr>
            <a:endParaRPr lang="sv-SE" dirty="0"/>
          </a:p>
          <a:p>
            <a:pPr marL="0" indent="0">
              <a:buNone/>
            </a:pPr>
            <a:endParaRPr lang="sv-SE" dirty="0" smtClean="0"/>
          </a:p>
          <a:p>
            <a:pPr marL="0" indent="0">
              <a:buNone/>
            </a:pPr>
            <a:r>
              <a:rPr lang="sv-SE" dirty="0"/>
              <a:t>	</a:t>
            </a:r>
            <a:r>
              <a:rPr lang="sv-SE" dirty="0" smtClean="0"/>
              <a:t>			SLUT</a:t>
            </a:r>
            <a:endParaRPr lang="en-GB" dirty="0"/>
          </a:p>
        </p:txBody>
      </p:sp>
    </p:spTree>
    <p:extLst>
      <p:ext uri="{BB962C8B-B14F-4D97-AF65-F5344CB8AC3E}">
        <p14:creationId xmlns:p14="http://schemas.microsoft.com/office/powerpoint/2010/main" val="1175833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3</a:t>
            </a:fld>
            <a:endParaRPr lang="sv-SE" dirty="0"/>
          </a:p>
        </p:txBody>
      </p:sp>
      <p:sp>
        <p:nvSpPr>
          <p:cNvPr id="3" name="Rubrik 2"/>
          <p:cNvSpPr>
            <a:spLocks noGrp="1"/>
          </p:cNvSpPr>
          <p:nvPr>
            <p:ph type="title"/>
          </p:nvPr>
        </p:nvSpPr>
        <p:spPr/>
        <p:txBody>
          <a:bodyPr/>
          <a:lstStyle/>
          <a:p>
            <a:r>
              <a:rPr lang="sv-SE" dirty="0" smtClean="0"/>
              <a:t>EU 2018/1139 Basic </a:t>
            </a:r>
            <a:r>
              <a:rPr lang="sv-SE" dirty="0" err="1" smtClean="0"/>
              <a:t>regulation</a:t>
            </a:r>
            <a:endParaRPr lang="en-GB" dirty="0"/>
          </a:p>
        </p:txBody>
      </p:sp>
      <p:sp>
        <p:nvSpPr>
          <p:cNvPr id="26" name="textruta 25"/>
          <p:cNvSpPr txBox="1"/>
          <p:nvPr/>
        </p:nvSpPr>
        <p:spPr>
          <a:xfrm>
            <a:off x="522288" y="1234440"/>
            <a:ext cx="8236358" cy="3416320"/>
          </a:xfrm>
          <a:prstGeom prst="rect">
            <a:avLst/>
          </a:prstGeom>
          <a:noFill/>
        </p:spPr>
        <p:txBody>
          <a:bodyPr wrap="square" rtlCol="0">
            <a:spAutoFit/>
          </a:bodyPr>
          <a:lstStyle/>
          <a:p>
            <a:r>
              <a:rPr lang="sv-SE" sz="1000" b="1" dirty="0" smtClean="0"/>
              <a:t>Bilaga II</a:t>
            </a:r>
          </a:p>
          <a:p>
            <a:endParaRPr lang="sv-SE" sz="1000" b="1" dirty="0" smtClean="0"/>
          </a:p>
          <a:p>
            <a:r>
              <a:rPr lang="sv-SE" sz="1000" b="1" dirty="0" smtClean="0"/>
              <a:t>3</a:t>
            </a:r>
            <a:r>
              <a:rPr lang="sv-SE" sz="1000" b="1" dirty="0"/>
              <a:t>.   ORGANISATIONER (INKLUSIVE FYSISKA PERSONER SOM UTFÖR KONSTRUKTION, PRODUKTION ELLER UNDERHÅLL ELLER HANTERING SOM SYFTAR TILL FORTSATT LUFTVÄRDIGHET</a:t>
            </a:r>
            <a:r>
              <a:rPr lang="sv-SE" sz="1000" b="1" dirty="0" smtClean="0"/>
              <a:t>)</a:t>
            </a:r>
          </a:p>
          <a:p>
            <a:endParaRPr lang="sv-SE" sz="1000" b="1" dirty="0"/>
          </a:p>
          <a:p>
            <a:r>
              <a:rPr lang="sv-SE" sz="1000" dirty="0"/>
              <a:t>3.1   Organisationsgodkännanden måste, alltefter typen av verksamhet, utfärdas när följande villkor är uppfyllda</a:t>
            </a:r>
            <a:r>
              <a:rPr lang="sv-SE" sz="1000" dirty="0" smtClean="0"/>
              <a:t>:</a:t>
            </a:r>
          </a:p>
          <a:p>
            <a:endParaRPr lang="sv-SE" sz="1000" dirty="0"/>
          </a:p>
          <a:p>
            <a:r>
              <a:rPr lang="sv-SE" sz="1000" dirty="0" smtClean="0"/>
              <a:t>a</a:t>
            </a:r>
            <a:r>
              <a:rPr lang="sv-SE" sz="1000" dirty="0"/>
              <a:t>) Organisationen måste förfoga över alla erforderliga resurser för arbetets omfattning. Dessa resurser omfattar, men är inte begränsade till, lokaler, personal, utrustning, verktyg och material, dokumentering av uppgifter, ansvarsområden och förfaranden, tillgång till relevanta uppgifter och register</a:t>
            </a:r>
            <a:r>
              <a:rPr lang="sv-SE" sz="1000" dirty="0" smtClean="0"/>
              <a:t>.</a:t>
            </a:r>
            <a:br>
              <a:rPr lang="sv-SE" sz="1000" dirty="0" smtClean="0"/>
            </a:br>
            <a:endParaRPr lang="sv-SE" sz="1000" dirty="0"/>
          </a:p>
          <a:p>
            <a:r>
              <a:rPr lang="sv-SE" sz="1200" dirty="0" smtClean="0">
                <a:solidFill>
                  <a:schemeClr val="accent3">
                    <a:lumMod val="50000"/>
                  </a:schemeClr>
                </a:solidFill>
              </a:rPr>
              <a:t>b) </a:t>
            </a:r>
            <a:r>
              <a:rPr lang="sv-SE" sz="1200" dirty="0">
                <a:solidFill>
                  <a:schemeClr val="accent3">
                    <a:lumMod val="50000"/>
                  </a:schemeClr>
                </a:solidFill>
              </a:rPr>
              <a:t>Organisationen måste, alltefter vilken typ av verksamhet som bedrivs och organisationens storlek, </a:t>
            </a:r>
            <a:r>
              <a:rPr lang="sv-SE" sz="1200" dirty="0" smtClean="0">
                <a:solidFill>
                  <a:schemeClr val="accent3">
                    <a:lumMod val="50000"/>
                  </a:schemeClr>
                </a:solidFill>
              </a:rPr>
              <a:t/>
            </a:r>
            <a:br>
              <a:rPr lang="sv-SE" sz="1200" dirty="0" smtClean="0">
                <a:solidFill>
                  <a:schemeClr val="accent3">
                    <a:lumMod val="50000"/>
                  </a:schemeClr>
                </a:solidFill>
              </a:rPr>
            </a:br>
            <a:r>
              <a:rPr lang="sv-SE" sz="1200" i="1" u="sng" dirty="0" smtClean="0">
                <a:solidFill>
                  <a:schemeClr val="accent3">
                    <a:lumMod val="50000"/>
                  </a:schemeClr>
                </a:solidFill>
              </a:rPr>
              <a:t>införa </a:t>
            </a:r>
            <a:r>
              <a:rPr lang="sv-SE" sz="1200" i="1" u="sng" dirty="0">
                <a:solidFill>
                  <a:schemeClr val="accent3">
                    <a:lumMod val="50000"/>
                  </a:schemeClr>
                </a:solidFill>
              </a:rPr>
              <a:t>och upprätthålla ett ledningssystem som säkerställer överensstämmelse med de grundläggande krav som fastställs i denna bilaga, hantera säkerhetsrisker och </a:t>
            </a:r>
            <a:r>
              <a:rPr lang="sv-SE" sz="1200" b="1" i="1" u="sng" dirty="0">
                <a:solidFill>
                  <a:schemeClr val="accent3">
                    <a:lumMod val="50000"/>
                  </a:schemeClr>
                </a:solidFill>
              </a:rPr>
              <a:t>sträva efter en kontinuerlig förbättring av systemet</a:t>
            </a:r>
            <a:r>
              <a:rPr lang="sv-SE" sz="1200" i="1" u="sng" dirty="0" smtClean="0">
                <a:solidFill>
                  <a:schemeClr val="accent3">
                    <a:lumMod val="50000"/>
                  </a:schemeClr>
                </a:solidFill>
              </a:rPr>
              <a:t>.</a:t>
            </a:r>
            <a:r>
              <a:rPr lang="sv-SE" sz="1000" i="1" u="sng" dirty="0" smtClean="0">
                <a:solidFill>
                  <a:schemeClr val="accent3">
                    <a:lumMod val="50000"/>
                  </a:schemeClr>
                </a:solidFill>
              </a:rPr>
              <a:t/>
            </a:r>
            <a:br>
              <a:rPr lang="sv-SE" sz="1000" i="1" u="sng" dirty="0" smtClean="0">
                <a:solidFill>
                  <a:schemeClr val="accent3">
                    <a:lumMod val="50000"/>
                  </a:schemeClr>
                </a:solidFill>
              </a:rPr>
            </a:br>
            <a:endParaRPr lang="sv-SE" sz="1000" i="1" u="sng" dirty="0">
              <a:solidFill>
                <a:schemeClr val="accent3">
                  <a:lumMod val="50000"/>
                </a:schemeClr>
              </a:solidFill>
            </a:endParaRPr>
          </a:p>
          <a:p>
            <a:r>
              <a:rPr lang="sv-SE" sz="1000" dirty="0" smtClean="0"/>
              <a:t>c) Organisationen ska träffa överenskommelser med andra relevanta organisationer, om så behövs, så att de grundläggande krav som fastställs i denna bilaga för luftvärdighet stadigvarande uppfylls.</a:t>
            </a:r>
            <a:br>
              <a:rPr lang="sv-SE" sz="1000" dirty="0" smtClean="0"/>
            </a:br>
            <a:endParaRPr lang="sv-SE" sz="1000" dirty="0" smtClean="0"/>
          </a:p>
          <a:p>
            <a:r>
              <a:rPr lang="sv-SE" sz="1000" dirty="0" smtClean="0"/>
              <a:t>d) </a:t>
            </a:r>
            <a:r>
              <a:rPr lang="sv-SE" sz="1000" dirty="0"/>
              <a:t>Organisationen ska införa ett system för rapportering av händelser som en del av ledningssystemet enligt punkt b och överenskommelserna enligt punkt c för att bidra till målet att kontinuerligt förbättra säkerheten. Systemet för rapportering av händelser ska vara förenligt med tillämplig unionsrätt.</a:t>
            </a:r>
          </a:p>
          <a:p>
            <a:r>
              <a:rPr lang="sv-SE" sz="1000" dirty="0" smtClean="0"/>
              <a:t>….</a:t>
            </a:r>
          </a:p>
          <a:p>
            <a:endParaRPr lang="en-GB" sz="1000" dirty="0"/>
          </a:p>
        </p:txBody>
      </p:sp>
      <p:sp>
        <p:nvSpPr>
          <p:cNvPr id="4" name="Rektangel med rundade hörn 3"/>
          <p:cNvSpPr/>
          <p:nvPr/>
        </p:nvSpPr>
        <p:spPr>
          <a:xfrm>
            <a:off x="443345" y="2776451"/>
            <a:ext cx="8315301" cy="6594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6805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4</a:t>
            </a:fld>
            <a:endParaRPr lang="sv-SE" dirty="0"/>
          </a:p>
        </p:txBody>
      </p:sp>
      <p:sp>
        <p:nvSpPr>
          <p:cNvPr id="3" name="Rubrik 2"/>
          <p:cNvSpPr>
            <a:spLocks noGrp="1"/>
          </p:cNvSpPr>
          <p:nvPr>
            <p:ph type="title"/>
          </p:nvPr>
        </p:nvSpPr>
        <p:spPr/>
        <p:txBody>
          <a:bodyPr/>
          <a:lstStyle/>
          <a:p>
            <a:endParaRPr lang="en-GB"/>
          </a:p>
        </p:txBody>
      </p:sp>
      <p:sp>
        <p:nvSpPr>
          <p:cNvPr id="4" name="Platshållare för innehåll 3"/>
          <p:cNvSpPr>
            <a:spLocks noGrp="1"/>
          </p:cNvSpPr>
          <p:nvPr>
            <p:ph idx="1"/>
          </p:nvPr>
        </p:nvSpPr>
        <p:spPr/>
        <p:txBody>
          <a:bodyPr/>
          <a:lstStyle/>
          <a:p>
            <a:r>
              <a:rPr lang="sv-SE" dirty="0" smtClean="0"/>
              <a:t>Det är vad som beskrivits i Basic </a:t>
            </a:r>
            <a:r>
              <a:rPr lang="sv-SE" dirty="0" err="1" smtClean="0"/>
              <a:t>Regulation</a:t>
            </a:r>
            <a:r>
              <a:rPr lang="sv-SE" dirty="0" smtClean="0"/>
              <a:t>, inom P-21 finns 21.A.158 </a:t>
            </a:r>
            <a:r>
              <a:rPr lang="sv-SE" dirty="0" err="1" smtClean="0"/>
              <a:t>Findings</a:t>
            </a:r>
            <a:r>
              <a:rPr lang="sv-SE" dirty="0" smtClean="0"/>
              <a:t> and observations.</a:t>
            </a:r>
          </a:p>
          <a:p>
            <a:r>
              <a:rPr lang="sv-SE" dirty="0" smtClean="0"/>
              <a:t>Sträva </a:t>
            </a:r>
            <a:r>
              <a:rPr lang="sv-SE" dirty="0"/>
              <a:t>efter en kontinuerlig förbättring av </a:t>
            </a:r>
            <a:r>
              <a:rPr lang="sv-SE" dirty="0" smtClean="0"/>
              <a:t>systemet alltså..</a:t>
            </a:r>
            <a:endParaRPr lang="en-GB" dirty="0"/>
          </a:p>
        </p:txBody>
      </p:sp>
    </p:spTree>
    <p:extLst>
      <p:ext uri="{BB962C8B-B14F-4D97-AF65-F5344CB8AC3E}">
        <p14:creationId xmlns:p14="http://schemas.microsoft.com/office/powerpoint/2010/main" val="320784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5</a:t>
            </a:fld>
            <a:endParaRPr lang="sv-SE" dirty="0"/>
          </a:p>
        </p:txBody>
      </p:sp>
      <p:sp>
        <p:nvSpPr>
          <p:cNvPr id="3" name="Rubrik 2"/>
          <p:cNvSpPr>
            <a:spLocks noGrp="1"/>
          </p:cNvSpPr>
          <p:nvPr>
            <p:ph type="title"/>
          </p:nvPr>
        </p:nvSpPr>
        <p:spPr/>
        <p:txBody>
          <a:bodyPr/>
          <a:lstStyle/>
          <a:p>
            <a:r>
              <a:rPr lang="sv-SE" dirty="0" smtClean="0"/>
              <a:t>Grundförutsättningar för RCA</a:t>
            </a:r>
            <a:endParaRPr lang="en-GB" dirty="0"/>
          </a:p>
        </p:txBody>
      </p:sp>
      <p:sp>
        <p:nvSpPr>
          <p:cNvPr id="4" name="Platshållare för innehåll 3"/>
          <p:cNvSpPr>
            <a:spLocks noGrp="1"/>
          </p:cNvSpPr>
          <p:nvPr>
            <p:ph idx="1"/>
          </p:nvPr>
        </p:nvSpPr>
        <p:spPr/>
        <p:txBody>
          <a:bodyPr/>
          <a:lstStyle/>
          <a:p>
            <a:pPr marL="0" indent="0">
              <a:buNone/>
            </a:pPr>
            <a:r>
              <a:rPr lang="sv-SE" sz="2000" dirty="0"/>
              <a:t>• Vi skapar organisationer som </a:t>
            </a:r>
            <a:r>
              <a:rPr lang="sv-SE" sz="2000" dirty="0" smtClean="0"/>
              <a:t>ska </a:t>
            </a:r>
            <a:r>
              <a:rPr lang="sv-SE" sz="2000" dirty="0"/>
              <a:t>ta hand om mer och mer komplexa uppgifter </a:t>
            </a:r>
            <a:endParaRPr lang="sv-SE" sz="2000" dirty="0" smtClean="0"/>
          </a:p>
          <a:p>
            <a:pPr marL="0" indent="0">
              <a:buNone/>
            </a:pPr>
            <a:r>
              <a:rPr lang="sv-SE" sz="2000" dirty="0" smtClean="0"/>
              <a:t>• </a:t>
            </a:r>
            <a:r>
              <a:rPr lang="sv-SE" sz="2000" dirty="0"/>
              <a:t>För detta krävs en mer och mer utvecklad styrning/ledning </a:t>
            </a:r>
            <a:endParaRPr lang="sv-SE" sz="2000" dirty="0" smtClean="0"/>
          </a:p>
          <a:p>
            <a:pPr marL="0" indent="0">
              <a:buNone/>
            </a:pPr>
            <a:r>
              <a:rPr lang="sv-SE" sz="2000" dirty="0" smtClean="0"/>
              <a:t>• </a:t>
            </a:r>
            <a:r>
              <a:rPr lang="sv-SE" sz="2000" dirty="0"/>
              <a:t>Människor gör misstag </a:t>
            </a:r>
            <a:endParaRPr lang="sv-SE" sz="2000" dirty="0" smtClean="0"/>
          </a:p>
          <a:p>
            <a:pPr marL="0" indent="0">
              <a:buNone/>
            </a:pPr>
            <a:r>
              <a:rPr lang="sv-SE" sz="2000" dirty="0" smtClean="0"/>
              <a:t>• </a:t>
            </a:r>
            <a:r>
              <a:rPr lang="sv-SE" sz="2000" dirty="0"/>
              <a:t>System och processer är inte perfekta </a:t>
            </a:r>
            <a:endParaRPr lang="sv-SE" sz="2000" dirty="0" smtClean="0"/>
          </a:p>
          <a:p>
            <a:pPr marL="0" indent="0">
              <a:buNone/>
            </a:pPr>
            <a:r>
              <a:rPr lang="sv-SE" sz="2000" dirty="0" smtClean="0"/>
              <a:t>• </a:t>
            </a:r>
            <a:r>
              <a:rPr lang="sv-SE" sz="2000" dirty="0"/>
              <a:t>Vi kan inte förutsäga alla misstag och kombinationer av dessa </a:t>
            </a:r>
            <a:endParaRPr lang="en-GB" sz="2000" dirty="0"/>
          </a:p>
        </p:txBody>
      </p:sp>
    </p:spTree>
    <p:extLst>
      <p:ext uri="{BB962C8B-B14F-4D97-AF65-F5344CB8AC3E}">
        <p14:creationId xmlns:p14="http://schemas.microsoft.com/office/powerpoint/2010/main" val="160061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6</a:t>
            </a:fld>
            <a:endParaRPr lang="sv-SE" dirty="0"/>
          </a:p>
        </p:txBody>
      </p:sp>
      <p:sp>
        <p:nvSpPr>
          <p:cNvPr id="3" name="Rubrik 2"/>
          <p:cNvSpPr>
            <a:spLocks noGrp="1"/>
          </p:cNvSpPr>
          <p:nvPr>
            <p:ph type="title"/>
          </p:nvPr>
        </p:nvSpPr>
        <p:spPr/>
        <p:txBody>
          <a:bodyPr/>
          <a:lstStyle/>
          <a:p>
            <a:r>
              <a:rPr lang="sv-SE" dirty="0" smtClean="0"/>
              <a:t>Grundorsaksanalys (RCA)</a:t>
            </a:r>
            <a:endParaRPr lang="en-GB" dirty="0"/>
          </a:p>
        </p:txBody>
      </p:sp>
      <p:sp>
        <p:nvSpPr>
          <p:cNvPr id="4" name="Platshållare för innehåll 3"/>
          <p:cNvSpPr>
            <a:spLocks noGrp="1"/>
          </p:cNvSpPr>
          <p:nvPr>
            <p:ph idx="1"/>
          </p:nvPr>
        </p:nvSpPr>
        <p:spPr/>
        <p:txBody>
          <a:bodyPr/>
          <a:lstStyle/>
          <a:p>
            <a:r>
              <a:rPr lang="sv-SE" sz="2000" dirty="0"/>
              <a:t>Problem eller avvikelser uppstår i en organisation när dess standard, mål eller riktlinjer inte kan uppnås. </a:t>
            </a:r>
            <a:endParaRPr lang="sv-SE" sz="2000" dirty="0" smtClean="0"/>
          </a:p>
          <a:p>
            <a:r>
              <a:rPr lang="sv-SE" sz="2000" dirty="0" smtClean="0"/>
              <a:t>För </a:t>
            </a:r>
            <a:r>
              <a:rPr lang="sv-SE" sz="2000" dirty="0"/>
              <a:t>att effektivt kunna minimera problemens inverkan i framtiden kan en grundorsaksanalys tillämpas. </a:t>
            </a:r>
            <a:endParaRPr lang="sv-SE" sz="2000" dirty="0" smtClean="0"/>
          </a:p>
          <a:p>
            <a:r>
              <a:rPr lang="sv-SE" sz="2000" dirty="0" smtClean="0"/>
              <a:t>En </a:t>
            </a:r>
            <a:r>
              <a:rPr lang="sv-SE" sz="2000" dirty="0"/>
              <a:t>grundorsaksanalys avser en systematisk analys vars, syfte är att förstå varför avvikelsen uppstod från </a:t>
            </a:r>
            <a:r>
              <a:rPr lang="sv-SE" sz="2000" dirty="0" smtClean="0"/>
              <a:t>början, </a:t>
            </a:r>
            <a:r>
              <a:rPr lang="sv-SE" sz="2000" dirty="0"/>
              <a:t>för att kunna </a:t>
            </a:r>
            <a:r>
              <a:rPr lang="sv-SE" sz="2000" i="1" dirty="0"/>
              <a:t>identifiera dess underliggande orsak och utveckla systematiska </a:t>
            </a:r>
            <a:r>
              <a:rPr lang="sv-SE" sz="2000" i="1" dirty="0" smtClean="0"/>
              <a:t>åtgärder för att förhindra återupprepning</a:t>
            </a:r>
            <a:r>
              <a:rPr lang="sv-SE" sz="2000" dirty="0" smtClean="0"/>
              <a:t>.</a:t>
            </a:r>
            <a:endParaRPr lang="en-GB" sz="2000" dirty="0"/>
          </a:p>
        </p:txBody>
      </p:sp>
    </p:spTree>
    <p:extLst>
      <p:ext uri="{BB962C8B-B14F-4D97-AF65-F5344CB8AC3E}">
        <p14:creationId xmlns:p14="http://schemas.microsoft.com/office/powerpoint/2010/main" val="62318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7</a:t>
            </a:fld>
            <a:endParaRPr lang="sv-SE" dirty="0"/>
          </a:p>
        </p:txBody>
      </p:sp>
      <p:sp>
        <p:nvSpPr>
          <p:cNvPr id="3" name="Rubrik 2"/>
          <p:cNvSpPr>
            <a:spLocks noGrp="1"/>
          </p:cNvSpPr>
          <p:nvPr>
            <p:ph type="title"/>
          </p:nvPr>
        </p:nvSpPr>
        <p:spPr/>
        <p:txBody>
          <a:bodyPr/>
          <a:lstStyle/>
          <a:p>
            <a:r>
              <a:rPr lang="sv-SE" dirty="0"/>
              <a:t>Grundorsaksanalys (RCA)</a:t>
            </a:r>
            <a:endParaRPr lang="en-GB" dirty="0"/>
          </a:p>
        </p:txBody>
      </p:sp>
      <p:sp>
        <p:nvSpPr>
          <p:cNvPr id="4" name="Platshållare för innehåll 3"/>
          <p:cNvSpPr>
            <a:spLocks noGrp="1"/>
          </p:cNvSpPr>
          <p:nvPr>
            <p:ph idx="1"/>
          </p:nvPr>
        </p:nvSpPr>
        <p:spPr/>
        <p:txBody>
          <a:bodyPr/>
          <a:lstStyle/>
          <a:p>
            <a:r>
              <a:rPr lang="sv-SE" sz="2000" dirty="0" smtClean="0"/>
              <a:t>Att </a:t>
            </a:r>
            <a:r>
              <a:rPr lang="sv-SE" sz="2000" dirty="0"/>
              <a:t>endast eliminera symtomet gör ofta att felet återkommer på samma eller liknande sätt</a:t>
            </a:r>
            <a:r>
              <a:rPr lang="sv-SE" sz="2000" dirty="0" smtClean="0"/>
              <a:t>.</a:t>
            </a:r>
          </a:p>
          <a:p>
            <a:r>
              <a:rPr lang="sv-SE" sz="2000" dirty="0" smtClean="0"/>
              <a:t>Vissa </a:t>
            </a:r>
            <a:r>
              <a:rPr lang="sv-SE" sz="2000" dirty="0"/>
              <a:t>verksamheter ägnar sig åt ständig brandsläckning av återkommande problem istället för att finna och eliminera grundorsaken till felet</a:t>
            </a:r>
            <a:r>
              <a:rPr lang="sv-SE" sz="2000" dirty="0" smtClean="0"/>
              <a:t>.</a:t>
            </a:r>
            <a:endParaRPr lang="sv-SE" sz="2000" dirty="0"/>
          </a:p>
          <a:p>
            <a:r>
              <a:rPr lang="sv-SE" sz="2000" dirty="0"/>
              <a:t>Grundorsaksanalys ingår som en viktig del i kvalitetsledning och bör behandlas av organisationens kvalitetsledningssystem</a:t>
            </a:r>
            <a:r>
              <a:rPr lang="sv-SE" sz="2000" dirty="0" smtClean="0"/>
              <a:t>.</a:t>
            </a:r>
          </a:p>
          <a:p>
            <a:r>
              <a:rPr lang="sv-SE" sz="2000" dirty="0"/>
              <a:t>En grundorsaksanalys kan utformas på en rad olika sätt och kombineras med en stor mängd olika verktyg</a:t>
            </a:r>
            <a:r>
              <a:rPr lang="sv-SE" sz="2000" dirty="0" smtClean="0"/>
              <a:t>.</a:t>
            </a:r>
          </a:p>
          <a:p>
            <a:endParaRPr lang="sv-SE" sz="2000" dirty="0" smtClean="0"/>
          </a:p>
        </p:txBody>
      </p:sp>
    </p:spTree>
    <p:extLst>
      <p:ext uri="{BB962C8B-B14F-4D97-AF65-F5344CB8AC3E}">
        <p14:creationId xmlns:p14="http://schemas.microsoft.com/office/powerpoint/2010/main" val="34566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8</a:t>
            </a:fld>
            <a:endParaRPr lang="sv-SE" dirty="0"/>
          </a:p>
        </p:txBody>
      </p:sp>
      <p:sp>
        <p:nvSpPr>
          <p:cNvPr id="3" name="Rubrik 2"/>
          <p:cNvSpPr>
            <a:spLocks noGrp="1"/>
          </p:cNvSpPr>
          <p:nvPr>
            <p:ph type="title"/>
          </p:nvPr>
        </p:nvSpPr>
        <p:spPr/>
        <p:txBody>
          <a:bodyPr/>
          <a:lstStyle/>
          <a:p>
            <a:r>
              <a:rPr lang="sv-SE" dirty="0" smtClean="0"/>
              <a:t>EU 748 / 2012 P-21 </a:t>
            </a:r>
            <a:endParaRPr lang="en-GB" dirty="0"/>
          </a:p>
        </p:txBody>
      </p:sp>
      <p:sp>
        <p:nvSpPr>
          <p:cNvPr id="4" name="Platshållare för innehåll 3"/>
          <p:cNvSpPr>
            <a:spLocks noGrp="1"/>
          </p:cNvSpPr>
          <p:nvPr>
            <p:ph idx="1"/>
          </p:nvPr>
        </p:nvSpPr>
        <p:spPr/>
        <p:txBody>
          <a:bodyPr/>
          <a:lstStyle/>
          <a:p>
            <a:pPr marL="0" indent="0">
              <a:buNone/>
            </a:pPr>
            <a:r>
              <a:rPr lang="sv-SE" dirty="0" smtClean="0"/>
              <a:t>Mer fokus har det blivit på </a:t>
            </a:r>
            <a:r>
              <a:rPr lang="sv-SE" b="1" i="1" dirty="0" smtClean="0"/>
              <a:t>grundorsaksanalys </a:t>
            </a:r>
            <a:r>
              <a:rPr lang="sv-SE" dirty="0" smtClean="0"/>
              <a:t/>
            </a:r>
            <a:br>
              <a:rPr lang="sv-SE" dirty="0" smtClean="0"/>
            </a:br>
            <a:r>
              <a:rPr lang="sv-SE" dirty="0" smtClean="0"/>
              <a:t>(</a:t>
            </a:r>
            <a:r>
              <a:rPr lang="sv-SE" dirty="0" err="1" smtClean="0"/>
              <a:t>Root</a:t>
            </a:r>
            <a:r>
              <a:rPr lang="sv-SE" dirty="0" smtClean="0"/>
              <a:t> Cause </a:t>
            </a:r>
            <a:r>
              <a:rPr lang="sv-SE" dirty="0" err="1" smtClean="0"/>
              <a:t>Analysis</a:t>
            </a:r>
            <a:r>
              <a:rPr lang="sv-SE" dirty="0" smtClean="0"/>
              <a:t>, RCA) </a:t>
            </a:r>
            <a:r>
              <a:rPr lang="sv-SE" b="1" i="1" dirty="0" smtClean="0"/>
              <a:t>och bidragande faktorer </a:t>
            </a:r>
            <a:r>
              <a:rPr lang="sv-SE" dirty="0" smtClean="0"/>
              <a:t>vid införandet av </a:t>
            </a:r>
            <a:br>
              <a:rPr lang="sv-SE" dirty="0" smtClean="0"/>
            </a:br>
            <a:r>
              <a:rPr lang="sv-SE" i="1" u="sng" dirty="0" smtClean="0"/>
              <a:t>PMS i P-21 (EU 2022/201 och 2022/203),</a:t>
            </a:r>
          </a:p>
          <a:p>
            <a:pPr marL="0" indent="0">
              <a:buNone/>
            </a:pPr>
            <a:r>
              <a:rPr lang="sv-SE" dirty="0" smtClean="0"/>
              <a:t>samt vid införandet av </a:t>
            </a:r>
            <a:br>
              <a:rPr lang="sv-SE" dirty="0" smtClean="0"/>
            </a:br>
            <a:r>
              <a:rPr lang="sv-SE" i="1" u="sng" dirty="0" smtClean="0"/>
              <a:t>Part-IS (EU 2022/1645 och 2023-203).</a:t>
            </a:r>
            <a:r>
              <a:rPr lang="sv-SE" dirty="0" smtClean="0"/>
              <a:t> </a:t>
            </a:r>
            <a:endParaRPr lang="en-GB" dirty="0"/>
          </a:p>
        </p:txBody>
      </p:sp>
    </p:spTree>
    <p:extLst>
      <p:ext uri="{BB962C8B-B14F-4D97-AF65-F5344CB8AC3E}">
        <p14:creationId xmlns:p14="http://schemas.microsoft.com/office/powerpoint/2010/main" val="186711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9</a:t>
            </a:fld>
            <a:endParaRPr lang="sv-SE" dirty="0"/>
          </a:p>
        </p:txBody>
      </p:sp>
      <p:sp>
        <p:nvSpPr>
          <p:cNvPr id="3" name="Rubrik 2"/>
          <p:cNvSpPr>
            <a:spLocks noGrp="1"/>
          </p:cNvSpPr>
          <p:nvPr>
            <p:ph type="title"/>
          </p:nvPr>
        </p:nvSpPr>
        <p:spPr/>
        <p:txBody>
          <a:bodyPr/>
          <a:lstStyle/>
          <a:p>
            <a:endParaRPr lang="en-GB"/>
          </a:p>
        </p:txBody>
      </p:sp>
      <p:sp>
        <p:nvSpPr>
          <p:cNvPr id="4" name="Platshållare för innehåll 3"/>
          <p:cNvSpPr>
            <a:spLocks noGrp="1"/>
          </p:cNvSpPr>
          <p:nvPr>
            <p:ph idx="1"/>
          </p:nvPr>
        </p:nvSpPr>
        <p:spPr/>
        <p:txBody>
          <a:bodyPr/>
          <a:lstStyle/>
          <a:p>
            <a:pPr marL="0" indent="0">
              <a:buNone/>
            </a:pPr>
            <a:r>
              <a:rPr lang="sv-SE" sz="1400" dirty="0" smtClean="0"/>
              <a:t>PMS:</a:t>
            </a:r>
            <a:br>
              <a:rPr lang="sv-SE" sz="1400" dirty="0" smtClean="0"/>
            </a:br>
            <a:r>
              <a:rPr lang="sv-SE" sz="1400" dirty="0" smtClean="0"/>
              <a:t>GM1 21.A.139 (e) </a:t>
            </a:r>
            <a:r>
              <a:rPr lang="sv-SE" sz="1400" dirty="0" err="1" smtClean="0"/>
              <a:t>Production</a:t>
            </a:r>
            <a:r>
              <a:rPr lang="sv-SE" sz="1400" dirty="0" smtClean="0"/>
              <a:t> Management System</a:t>
            </a:r>
            <a:br>
              <a:rPr lang="sv-SE" sz="1400" dirty="0" smtClean="0"/>
            </a:br>
            <a:r>
              <a:rPr lang="sv-SE" sz="1400" dirty="0" smtClean="0"/>
              <a:t>…</a:t>
            </a:r>
            <a:endParaRPr lang="en-GB" sz="1400" dirty="0" smtClean="0"/>
          </a:p>
          <a:p>
            <a:pPr marL="0" indent="0">
              <a:buNone/>
            </a:pPr>
            <a:r>
              <a:rPr lang="en-GB" sz="1400" dirty="0"/>
              <a:t>(7) when non-compliance is found, the </a:t>
            </a:r>
            <a:r>
              <a:rPr lang="en-GB" sz="1400" i="1" u="sng" dirty="0"/>
              <a:t>root cause(s) and contributing factor(s) </a:t>
            </a:r>
            <a:r>
              <a:rPr lang="en-GB" sz="1400" dirty="0"/>
              <a:t>are identified, and corrective action is defined and followed up; </a:t>
            </a:r>
            <a:endParaRPr lang="en-GB" sz="1400" dirty="0" smtClean="0"/>
          </a:p>
          <a:p>
            <a:pPr marL="0" indent="0">
              <a:buNone/>
            </a:pPr>
            <a:r>
              <a:rPr lang="sv-SE" sz="1400" dirty="0" smtClean="0"/>
              <a:t>…</a:t>
            </a:r>
          </a:p>
          <a:p>
            <a:pPr marL="0" indent="0">
              <a:buNone/>
            </a:pPr>
            <a:r>
              <a:rPr lang="sv-SE" sz="1400" dirty="0" smtClean="0"/>
              <a:t>Part-IS:</a:t>
            </a:r>
          </a:p>
          <a:p>
            <a:pPr marL="0" indent="0">
              <a:buNone/>
            </a:pPr>
            <a:r>
              <a:rPr lang="en-GB" sz="1400" dirty="0"/>
              <a:t>IS.D.OR.215 Information security internal reporting scheme </a:t>
            </a:r>
            <a:r>
              <a:rPr lang="en-GB" sz="1400" dirty="0" smtClean="0"/>
              <a:t>:</a:t>
            </a:r>
            <a:endParaRPr lang="sv-SE" sz="1400" dirty="0" smtClean="0"/>
          </a:p>
          <a:p>
            <a:pPr marL="0" indent="0">
              <a:buNone/>
            </a:pPr>
            <a:r>
              <a:rPr lang="sv-SE" sz="1400" dirty="0" smtClean="0"/>
              <a:t>…</a:t>
            </a:r>
            <a:endParaRPr lang="en-GB" sz="1400" dirty="0"/>
          </a:p>
          <a:p>
            <a:r>
              <a:rPr lang="en-GB" sz="1400" i="1" u="sng" dirty="0" smtClean="0"/>
              <a:t>identify </a:t>
            </a:r>
            <a:r>
              <a:rPr lang="en-GB" sz="1400" i="1" u="sng" dirty="0"/>
              <a:t>the causes of, and contributing factors to</a:t>
            </a:r>
            <a:r>
              <a:rPr lang="en-GB" sz="1400" dirty="0"/>
              <a:t>, the information security incidents and vulnerabilities identified in accordance with point (1), and address them as part of the information security risk management process in accordance with points IS.D.OR.205 and IS.D.OR.220;</a:t>
            </a:r>
          </a:p>
        </p:txBody>
      </p:sp>
    </p:spTree>
    <p:extLst>
      <p:ext uri="{BB962C8B-B14F-4D97-AF65-F5344CB8AC3E}">
        <p14:creationId xmlns:p14="http://schemas.microsoft.com/office/powerpoint/2010/main" val="277875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_mall">
  <a:themeElements>
    <a:clrScheme name="Transportstyrelsen">
      <a:dk1>
        <a:srgbClr val="000000"/>
      </a:dk1>
      <a:lt1>
        <a:srgbClr val="FFFFFF"/>
      </a:lt1>
      <a:dk2>
        <a:srgbClr val="1F497D"/>
      </a:dk2>
      <a:lt2>
        <a:srgbClr val="EEECE1"/>
      </a:lt2>
      <a:accent1>
        <a:srgbClr val="005BBB"/>
      </a:accent1>
      <a:accent2>
        <a:srgbClr val="616365"/>
      </a:accent2>
      <a:accent3>
        <a:srgbClr val="00A1DE"/>
      </a:accent3>
      <a:accent4>
        <a:srgbClr val="CF0072"/>
      </a:accent4>
      <a:accent5>
        <a:srgbClr val="E98300"/>
      </a:accent5>
      <a:accent6>
        <a:srgbClr val="B6BF00"/>
      </a:accent6>
      <a:hlink>
        <a:srgbClr val="0000FF"/>
      </a:hlink>
      <a:folHlink>
        <a:srgbClr val="800080"/>
      </a:folHlink>
    </a:clrScheme>
    <a:fontScheme name="T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_svensk.potx" id="{6C5D5E66-46B5-43EA-89E4-23E4B03F8460}" vid="{CBD8F92C-9B19-468B-9168-2DB8C32743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j metadatasatt dokument" ma:contentTypeID="0x01010063BC37E870AA4B0E949A2FE0DCEFF723000DE5CFE451DD6B408524C3E9AF4E92BC" ma:contentTypeVersion="9" ma:contentTypeDescription="Innehållstyp som används vid större migreringar av dokument och även vid enstaka uppladdningar av dokument. Innehållstypen sätts som första värde, när användaren sedan väljer aktuell handlingstyp ändras innehållstypen till motsvarande." ma:contentTypeScope="" ma:versionID="23f1039791bf1f429bd0289b3828f996">
  <xsd:schema xmlns:xsd="http://www.w3.org/2001/XMLSchema" xmlns:xs="http://www.w3.org/2001/XMLSchema" xmlns:p="http://schemas.microsoft.com/office/2006/metadata/properties" xmlns:ns2="0ca1ccca-991f-4c2c-ba4b-ab9d28915bcf" targetNamespace="http://schemas.microsoft.com/office/2006/metadata/properties" ma:root="true" ma:fieldsID="89926fcaf724cce04660cf5c31851651" ns2:_="">
    <xsd:import namespace="0ca1ccca-991f-4c2c-ba4b-ab9d28915bcf"/>
    <xsd:element name="properties">
      <xsd:complexType>
        <xsd:sequence>
          <xsd:element name="documentManagement">
            <xsd:complexType>
              <xsd:all>
                <xsd:element ref="ns2:_dlc_DocId" minOccurs="0"/>
                <xsd:element ref="ns2:_dlc_DocIdUrl" minOccurs="0"/>
                <xsd:element ref="ns2:_dlc_DocIdPersistId" minOccurs="0"/>
                <xsd:element ref="ns2:VersionField" minOccurs="0"/>
                <xsd:element ref="ns2:AccessRestrictionField" minOccurs="0"/>
                <xsd:element ref="ns2:ApprovalDateField" minOccurs="0"/>
                <xsd:element ref="ns2:a5f550c095ae48a2818a8af1edaf9e5e" minOccurs="0"/>
                <xsd:element ref="ns2:TaxCatchAll" minOccurs="0"/>
                <xsd:element ref="ns2:TaxCatchAllLabel" minOccurs="0"/>
                <xsd:element ref="ns2:i54c14be9fac4ceaa7318aa49979445b"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1ccca-991f-4c2c-ba4b-ab9d28915bcf"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VersionField" ma:index="11" nillable="true" ma:displayName="Version" ma:description="Anger dokumentets versionsnummer (SharePoints inbyggda versionsnummer)." ma:internalName="TsVersion" ma:readOnly="true">
      <xsd:simpleType>
        <xsd:restriction base="dms:Text"/>
      </xsd:simpleType>
    </xsd:element>
    <xsd:element name="AccessRestrictionField" ma:index="12" nillable="true" ma:displayName="Konfidentialitet" ma:description="Värdet definierar vilken åtkomstbegrkonfidentialitet som gäller för dokumentet. Värdet baseras på resultat av genomförd informationsklassning." ma:internalName="TsAccessRestriction" ma:readOnly="true">
      <xsd:simpleType>
        <xsd:restriction base="dms:Text"/>
      </xsd:simpleType>
    </xsd:element>
    <xsd:element name="ApprovalDateField" ma:index="13" nillable="true" ma:displayName="Fastställt" ma:description="Datum för när dokumentet fastställdes till huvudversion." ma:format="DateOnly" ma:internalName="TsApprovalDate" ma:readOnly="true">
      <xsd:simpleType>
        <xsd:restriction base="dms:DateTime"/>
      </xsd:simpleType>
    </xsd:element>
    <xsd:element name="a5f550c095ae48a2818a8af1edaf9e5e" ma:index="14" nillable="true" ma:taxonomy="true" ma:internalName="a5f550c095ae48a2818a8af1edaf9e5e" ma:taxonomyFieldName="TsInformationResponsible" ma:displayName="Informationsansvarig" ma:readOnly="true" ma:fieldId="{a5f550c0-95ae-48a2-818a-8af1edaf9e5e}" ma:sspId="4726fb93-1a83-4a36-87d9-3c95112a9616" ma:termSetId="e2ce9072-88ac-4bd5-b557-a3d1ccf24a9e"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af92011c-e388-4b8d-91fc-489cb565d63c}" ma:internalName="TaxCatchAll" ma:showField="CatchAllData" ma:web="0ca1ccca-991f-4c2c-ba4b-ab9d28915bcf">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af92011c-e388-4b8d-91fc-489cb565d63c}" ma:internalName="TaxCatchAllLabel" ma:readOnly="true" ma:showField="CatchAllDataLabel" ma:web="0ca1ccca-991f-4c2c-ba4b-ab9d28915bcf">
      <xsd:complexType>
        <xsd:complexContent>
          <xsd:extension base="dms:MultiChoiceLookup">
            <xsd:sequence>
              <xsd:element name="Value" type="dms:Lookup" maxOccurs="unbounded" minOccurs="0" nillable="true"/>
            </xsd:sequence>
          </xsd:extension>
        </xsd:complexContent>
      </xsd:complexType>
    </xsd:element>
    <xsd:element name="i54c14be9fac4ceaa7318aa49979445b" ma:index="19" nillable="true" ma:taxonomy="true" ma:internalName="i54c14be9fac4ceaa7318aa49979445b" ma:taxonomyFieldName="TsRecordType" ma:displayName="TS Handlingstyp" ma:readOnly="true" ma:fieldId="{254c14be-9fac-4cea-a731-8aa49979445b}" ma:sspId="4726fb93-1a83-4a36-87d9-3c95112a9616" ma:termSetId="8d59093a-b51d-43c7-90c0-f7954aa3e931" ma:anchorId="00000000-0000-0000-0000-000000000000" ma:open="false" ma:isKeyword="false">
      <xsd:complexType>
        <xsd:sequence>
          <xsd:element ref="pc:Terms" minOccurs="0" maxOccurs="1"/>
        </xsd:sequence>
      </xsd:complexType>
    </xsd:element>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0ca1ccca-991f-4c2c-ba4b-ab9d28915bcf">
      <Value>1</Value>
    </TaxCatchAll>
    <i54c14be9fac4ceaa7318aa49979445b xmlns="0ca1ccca-991f-4c2c-ba4b-ab9d28915bcf">
      <Terms xmlns="http://schemas.microsoft.com/office/infopath/2007/PartnerControls"/>
    </i54c14be9fac4ceaa7318aa49979445b>
    <VersionField xmlns="0ca1ccca-991f-4c2c-ba4b-ab9d28915bcf">0.9</VersionField>
    <_dlc_DocId xmlns="0ca1ccca-991f-4c2c-ba4b-ab9d28915bcf">UADPXVCSSAHZ-673528170-1165</_dlc_DocId>
    <_dlc_DocIdUrl xmlns="0ca1ccca-991f-4c2c-ba4b-ab9d28915bcf">
      <Url>https://transporten.tsnet.se/sites/Sektionen-for-underhalls-och-tillverkningsorganisationer/_layouts/15/DocIdRedir.aspx?ID=UADPXVCSSAHZ-673528170-1165</Url>
      <Description>UADPXVCSSAHZ-673528170-1165</Description>
    </_dlc_DocIdUrl>
    <a5f550c095ae48a2818a8af1edaf9e5e xmlns="0ca1ccca-991f-4c2c-ba4b-ab9d28915bcf">
      <Terms xmlns="http://schemas.microsoft.com/office/infopath/2007/PartnerControls">
        <TermInfo xmlns="http://schemas.microsoft.com/office/infopath/2007/PartnerControls">
          <TermName xmlns="http://schemas.microsoft.com/office/infopath/2007/PartnerControls">Sjö- och luftfart</TermName>
          <TermId xmlns="http://schemas.microsoft.com/office/infopath/2007/PartnerControls">4996a6a7-8f48-46cf-8831-cab62c702b4a</TermId>
        </TermInfo>
      </Terms>
    </a5f550c095ae48a2818a8af1edaf9e5e>
    <AccessRestrictionField xmlns="0ca1ccca-991f-4c2c-ba4b-ab9d28915bcf">1 - Intern information</AccessRestrictionField>
    <ApprovalDateField xmlns="0ca1ccca-991f-4c2c-ba4b-ab9d28915bcf">2024-01-11T15:06:55+00:00</ApprovalDateField>
  </documentManagement>
</p:properties>
</file>

<file path=customXml/itemProps1.xml><?xml version="1.0" encoding="utf-8"?>
<ds:datastoreItem xmlns:ds="http://schemas.openxmlformats.org/officeDocument/2006/customXml" ds:itemID="{C9577FF0-7567-496B-9F46-9A044BDEAD19}">
  <ds:schemaRefs>
    <ds:schemaRef ds:uri="http://schemas.microsoft.com/sharepoint/v3/contenttype/forms"/>
  </ds:schemaRefs>
</ds:datastoreItem>
</file>

<file path=customXml/itemProps2.xml><?xml version="1.0" encoding="utf-8"?>
<ds:datastoreItem xmlns:ds="http://schemas.openxmlformats.org/officeDocument/2006/customXml" ds:itemID="{17C4FDEA-E656-4943-A07F-F3FBFF4AE3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a1ccca-991f-4c2c-ba4b-ab9d28915b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E3695E-3059-4DA8-89DE-105D408D2455}">
  <ds:schemaRefs>
    <ds:schemaRef ds:uri="http://schemas.microsoft.com/sharepoint/events"/>
  </ds:schemaRefs>
</ds:datastoreItem>
</file>

<file path=customXml/itemProps4.xml><?xml version="1.0" encoding="utf-8"?>
<ds:datastoreItem xmlns:ds="http://schemas.openxmlformats.org/officeDocument/2006/customXml" ds:itemID="{17A30943-2A02-4FA6-AD58-1A32EE049A1F}">
  <ds:schemaRefs>
    <ds:schemaRef ds:uri="http://purl.org/dc/elements/1.1/"/>
    <ds:schemaRef ds:uri="http://schemas.microsoft.com/office/2006/metadata/properties"/>
    <ds:schemaRef ds:uri="http://schemas.microsoft.com/office/2006/documentManagement/types"/>
    <ds:schemaRef ds:uri="http://purl.org/dc/terms/"/>
    <ds:schemaRef ds:uri="0ca1ccca-991f-4c2c-ba4b-ab9d28915bcf"/>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TS_svensk</Template>
  <TotalTime>4012</TotalTime>
  <Words>1609</Words>
  <Application>Microsoft Office PowerPoint</Application>
  <PresentationFormat>Bildspel på skärmen (16:9)</PresentationFormat>
  <Paragraphs>196</Paragraphs>
  <Slides>20</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ＭＳ Ｐゴシック</vt:lpstr>
      <vt:lpstr>Arial</vt:lpstr>
      <vt:lpstr>Calibri</vt:lpstr>
      <vt:lpstr>Times New Roman</vt:lpstr>
      <vt:lpstr>TS_mall</vt:lpstr>
      <vt:lpstr>Grundorsaksanalys RCA m.m.</vt:lpstr>
      <vt:lpstr>Grundorsaksanalys och regelverket </vt:lpstr>
      <vt:lpstr>EU 2018/1139 Basic regulation</vt:lpstr>
      <vt:lpstr>PowerPoint-presentation</vt:lpstr>
      <vt:lpstr>Grundförutsättningar för RCA</vt:lpstr>
      <vt:lpstr>Grundorsaksanalys (RCA)</vt:lpstr>
      <vt:lpstr>Grundorsaksanalys (RCA)</vt:lpstr>
      <vt:lpstr>EU 748 / 2012 P-21 </vt:lpstr>
      <vt:lpstr>PowerPoint-presentation</vt:lpstr>
      <vt:lpstr>Några av definitionerna i Part-21 PMS:</vt:lpstr>
      <vt:lpstr>Några av definitionerna i Part-IS:</vt:lpstr>
      <vt:lpstr>Process grundorsaksanalys</vt:lpstr>
      <vt:lpstr>Olika händelser kan kräva olika metoder för grundorsaksidentifiering</vt:lpstr>
      <vt:lpstr>Princip för RCA inom tillverkning</vt:lpstr>
      <vt:lpstr>Reaktiv- Proaktiv</vt:lpstr>
      <vt:lpstr>Grundorsaksanalys = identifiering av faror (hazards)?</vt:lpstr>
      <vt:lpstr>Exempel på latenta faror (Hazards) i tillverkning som kan leda till Non-conformance to designdata</vt:lpstr>
      <vt:lpstr>Hur jobbar man effektivast med farorna?</vt:lpstr>
      <vt:lpstr>PowerPoint-presentation</vt:lpstr>
      <vt:lpstr>PowerPoint-presentation</vt:lpstr>
    </vt:vector>
  </TitlesOfParts>
  <Company>Transportstyrelsen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Grundorsaksanalys 2024-03-14 Jerry</dc:title>
  <dc:creator>Köhlström Jerry</dc:creator>
  <dc:description>TS9000, v2.0, 2017-01-04</dc:description>
  <cp:lastModifiedBy>Forssén Sandra</cp:lastModifiedBy>
  <cp:revision>288</cp:revision>
  <dcterms:created xsi:type="dcterms:W3CDTF">2023-12-15T12:08:52Z</dcterms:created>
  <dcterms:modified xsi:type="dcterms:W3CDTF">2024-03-18T09:05:57Z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0x01010063BC37E870AA4B0E949A2FE0DCEFF723000DE5CFE451DD6B408524C3E9AF4E92BC</vt:lpwstr>
  </property>
  <property fmtid="{D5CDD505-2E9C-101B-9397-08002B2CF9AE}" pid="3" name="_dlc_DocIdItemGuid">
    <vt:lpwstr>45f27d9e-7b7a-4896-9f6a-9cce1ecc8c2d</vt:lpwstr>
  </property>
  <property fmtid="{D5CDD505-2E9C-101B-9397-08002B2CF9AE}" pid="4" name="Version av Word/uniForm">
    <vt:lpwstr>Office 2016</vt:lpwstr>
  </property>
  <property fmtid="{D5CDD505-2E9C-101B-9397-08002B2CF9AE}" pid="5" name="Migrerad av">
    <vt:lpwstr>4203;#AB Consensis</vt:lpwstr>
  </property>
  <property fmtid="{D5CDD505-2E9C-101B-9397-08002B2CF9AE}" pid="6" name="Klassificering">
    <vt:lpwstr/>
  </property>
  <property fmtid="{D5CDD505-2E9C-101B-9397-08002B2CF9AE}" pid="7" name="Orginal ändrat av">
    <vt:lpwstr>Lindström Bahri</vt:lpwstr>
  </property>
  <property fmtid="{D5CDD505-2E9C-101B-9397-08002B2CF9AE}" pid="8" name="Orginal skapat av">
    <vt:lpwstr>Eriksson Katarina</vt:lpwstr>
  </property>
  <property fmtid="{D5CDD505-2E9C-101B-9397-08002B2CF9AE}" pid="9" name="ab4de3bb49544f9da1f873313fa4383f">
    <vt:lpwstr/>
  </property>
  <property fmtid="{D5CDD505-2E9C-101B-9397-08002B2CF9AE}" pid="10" name="TaxKeyword">
    <vt:lpwstr/>
  </property>
  <property fmtid="{D5CDD505-2E9C-101B-9397-08002B2CF9AE}" pid="11" name="TsInformationResponsible">
    <vt:lpwstr>1;#Sjö- och luftfart|4996a6a7-8f48-46cf-8831-cab62c702b4a</vt:lpwstr>
  </property>
  <property fmtid="{D5CDD505-2E9C-101B-9397-08002B2CF9AE}" pid="12" name="jda3dfbb4c804c19945bd7e352076e17">
    <vt:lpwstr/>
  </property>
  <property fmtid="{D5CDD505-2E9C-101B-9397-08002B2CF9AE}" pid="13" name="i735b8e0fce74f828024cb445770f75b">
    <vt:lpwstr/>
  </property>
  <property fmtid="{D5CDD505-2E9C-101B-9397-08002B2CF9AE}" pid="14" name="jc3eb26ae9be406a98ae6cce966cb36d">
    <vt:lpwstr/>
  </property>
  <property fmtid="{D5CDD505-2E9C-101B-9397-08002B2CF9AE}" pid="15" name="o17e08060249424b8e2621b78b026245">
    <vt:lpwstr/>
  </property>
  <property fmtid="{D5CDD505-2E9C-101B-9397-08002B2CF9AE}" pid="16" name="mc3f6736e3ef43e585cf4046405d7aa9">
    <vt:lpwstr/>
  </property>
  <property fmtid="{D5CDD505-2E9C-101B-9397-08002B2CF9AE}" pid="17" name="k868a4d954404aa3becb8fbdb29eb463">
    <vt:lpwstr/>
  </property>
  <property fmtid="{D5CDD505-2E9C-101B-9397-08002B2CF9AE}" pid="18" name="c15da91e54044902a76a3ccf205b7556">
    <vt:lpwstr/>
  </property>
  <property fmtid="{D5CDD505-2E9C-101B-9397-08002B2CF9AE}" pid="19" name="b1c46419ad274484880e55ee83e4ca7e">
    <vt:lpwstr/>
  </property>
  <property fmtid="{D5CDD505-2E9C-101B-9397-08002B2CF9AE}" pid="20" name="ib6ce6fd9bdf4723b2c6b95220e97ce3">
    <vt:lpwstr/>
  </property>
  <property fmtid="{D5CDD505-2E9C-101B-9397-08002B2CF9AE}" pid="21" name="j365b7a937254dbaaba9b227b5ea1403">
    <vt:lpwstr/>
  </property>
  <property fmtid="{D5CDD505-2E9C-101B-9397-08002B2CF9AE}" pid="22" name="ie437844eb0f49b9a51f9666a54668c4">
    <vt:lpwstr/>
  </property>
  <property fmtid="{D5CDD505-2E9C-101B-9397-08002B2CF9AE}" pid="23" name="p8c3e936df174bcda0a4b973c7b129de">
    <vt:lpwstr/>
  </property>
  <property fmtid="{D5CDD505-2E9C-101B-9397-08002B2CF9AE}" pid="24" name="TaxKeywordTaxHTField">
    <vt:lpwstr/>
  </property>
  <property fmtid="{D5CDD505-2E9C-101B-9397-08002B2CF9AE}" pid="25" name="l17f5a21374a469d823562e90ed4af4e">
    <vt:lpwstr/>
  </property>
  <property fmtid="{D5CDD505-2E9C-101B-9397-08002B2CF9AE}" pid="26" name="o1d83652d8fa403ebb0220341cc000bc">
    <vt:lpwstr/>
  </property>
  <property fmtid="{D5CDD505-2E9C-101B-9397-08002B2CF9AE}" pid="27" name="i15a8122f6b24f09a279772bcf71baf3">
    <vt:lpwstr/>
  </property>
  <property fmtid="{D5CDD505-2E9C-101B-9397-08002B2CF9AE}" pid="28" name="o74594b9140944e2b54b90d7ff362034">
    <vt:lpwstr/>
  </property>
  <property fmtid="{D5CDD505-2E9C-101B-9397-08002B2CF9AE}" pid="29" name="TsClassification">
    <vt:lpwstr/>
  </property>
  <property fmtid="{D5CDD505-2E9C-101B-9397-08002B2CF9AE}" pid="30" name="TsBusinessDevelopmentRecordType">
    <vt:lpwstr/>
  </property>
  <property fmtid="{D5CDD505-2E9C-101B-9397-08002B2CF9AE}" pid="31" name="TsAdministrativeRecordType">
    <vt:lpwstr/>
  </property>
  <property fmtid="{D5CDD505-2E9C-101B-9397-08002B2CF9AE}" pid="32" name="TsTestRecordType">
    <vt:lpwstr/>
  </property>
  <property fmtid="{D5CDD505-2E9C-101B-9397-08002B2CF9AE}" pid="33" name="TsRequirementsRecordType">
    <vt:lpwstr/>
  </property>
  <property fmtid="{D5CDD505-2E9C-101B-9397-08002B2CF9AE}" pid="34" name="TSProductArea">
    <vt:lpwstr/>
  </property>
  <property fmtid="{D5CDD505-2E9C-101B-9397-08002B2CF9AE}" pid="35" name="TsArchitectureRecordType">
    <vt:lpwstr/>
  </property>
  <property fmtid="{D5CDD505-2E9C-101B-9397-08002B2CF9AE}" pid="36" name="TsRegulationRecordType">
    <vt:lpwstr/>
  </property>
  <property fmtid="{D5CDD505-2E9C-101B-9397-08002B2CF9AE}" pid="37" name="TsProjectRecordType">
    <vt:lpwstr/>
  </property>
  <property fmtid="{D5CDD505-2E9C-101B-9397-08002B2CF9AE}" pid="38" name="TsRecordType">
    <vt:lpwstr/>
  </property>
  <property fmtid="{D5CDD505-2E9C-101B-9397-08002B2CF9AE}" pid="39" name="TsExternalRecordType">
    <vt:lpwstr/>
  </property>
  <property fmtid="{D5CDD505-2E9C-101B-9397-08002B2CF9AE}" pid="40" name="TsMeetingRecordType">
    <vt:lpwstr/>
  </property>
  <property fmtid="{D5CDD505-2E9C-101B-9397-08002B2CF9AE}" pid="41" name="TsEconomyRecordType">
    <vt:lpwstr/>
  </property>
  <property fmtid="{D5CDD505-2E9C-101B-9397-08002B2CF9AE}" pid="42" name="TsInvestmentPropertyRecordType">
    <vt:lpwstr/>
  </property>
  <property fmtid="{D5CDD505-2E9C-101B-9397-08002B2CF9AE}" pid="43" name="TsOperationRecordType">
    <vt:lpwstr/>
  </property>
  <property fmtid="{D5CDD505-2E9C-101B-9397-08002B2CF9AE}" pid="44" name="TsInvestmentProperty">
    <vt:lpwstr/>
  </property>
  <property fmtid="{D5CDD505-2E9C-101B-9397-08002B2CF9AE}" pid="45" name="TsDevelopmentRecordType">
    <vt:lpwstr/>
  </property>
  <property fmtid="{D5CDD505-2E9C-101B-9397-08002B2CF9AE}" pid="46" name="TsProject">
    <vt:lpwstr/>
  </property>
</Properties>
</file>