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1101" autoAdjust="0"/>
  </p:normalViewPr>
  <p:slideViewPr>
    <p:cSldViewPr snapToGrid="0" snapToObjects="1">
      <p:cViewPr varScale="1">
        <p:scale>
          <a:sx n="84" d="100"/>
          <a:sy n="84" d="100"/>
        </p:scale>
        <p:origin x="245" y="72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2023-01-09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MEL ska alltid ansökas om</a:t>
            </a:r>
            <a:r>
              <a:rPr lang="sv-SE" baseline="0" dirty="0" smtClean="0"/>
              <a:t> godkännande</a:t>
            </a:r>
          </a:p>
          <a:p>
            <a:r>
              <a:rPr lang="sv-SE" baseline="0" dirty="0" smtClean="0"/>
              <a:t>Utbildning farligt gods – ska granskas och godkännas om operatören får flyga annat farligt gods än ICAO TI Tabell 8</a:t>
            </a:r>
          </a:p>
          <a:p>
            <a:r>
              <a:rPr lang="sv-SE" baseline="0" dirty="0" smtClean="0"/>
              <a:t>Ny verksamhetsform – ansök om auktorisation</a:t>
            </a:r>
          </a:p>
          <a:p>
            <a:r>
              <a:rPr lang="sv-SE" baseline="0" dirty="0" smtClean="0"/>
              <a:t>Befintlig verksamhetsform (auktoriserad) där ni har ändrat i identifierade faror eller riskreducerande åtgärd alternativt i SOP – sänd in för bedömning.</a:t>
            </a:r>
          </a:p>
          <a:p>
            <a:r>
              <a:rPr lang="sv-SE" baseline="0" dirty="0" smtClean="0"/>
              <a:t>Endast redaktionella ändringar? Behöver inte sändas in. Ni är alltid välkomna att höra av er och fråga först.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48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200" b="1" dirty="0" smtClean="0">
                <a:solidFill>
                  <a:srgbClr val="006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Operatör UTAN HR SPO-auktorisation sänder in ny deklaration när någon uppgift i den redan insända ändras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b="1" dirty="0" smtClean="0">
                <a:solidFill>
                  <a:srgbClr val="006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Operatör MED HR SPO-verksamhet ansöker FÖRST om ändrad/ny auktorisation och sänder SEDAN in ny deklaration när ansökan om ändrad/ny auktorisation är godkänd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21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Sök om ändring</a:t>
            </a:r>
          </a:p>
          <a:p>
            <a:r>
              <a:rPr lang="sv-SE" dirty="0" smtClean="0"/>
              <a:t>När ändrad auktorisation erhålls – deklarera</a:t>
            </a:r>
          </a:p>
          <a:p>
            <a:r>
              <a:rPr lang="sv-SE" dirty="0" smtClean="0"/>
              <a:t>Vi</a:t>
            </a:r>
            <a:r>
              <a:rPr lang="sv-SE" baseline="0" dirty="0" smtClean="0"/>
              <a:t> arbetar på att möjliggöra byte av luftfartygsindivider, inom befintlig typ, utan att ansöka om ändring av auktorisationen.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02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Om ni vill ändra något av innehållet i dessa dokument behöver ni alltså ansöka om det.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7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Vissa</a:t>
            </a:r>
            <a:r>
              <a:rPr lang="sv-SE" baseline="0" dirty="0" smtClean="0"/>
              <a:t> uppdragsspecialister ska få en utförlig briefing – säkerställ att de har förstått.</a:t>
            </a:r>
          </a:p>
          <a:p>
            <a:r>
              <a:rPr lang="sv-SE" baseline="0" dirty="0" smtClean="0"/>
              <a:t>Andra uppdragsspecialister behöver en ordentlig utbildning.</a:t>
            </a:r>
          </a:p>
          <a:p>
            <a:r>
              <a:rPr lang="sv-SE" baseline="0" dirty="0" smtClean="0"/>
              <a:t>Säkerställ att de varianter ni behöver finns beskrivna i manualen.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2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SPO - manualen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Air Ops seminarium 1 dec 2022</a:t>
            </a:r>
          </a:p>
          <a:p>
            <a:r>
              <a:rPr lang="sv-SE" dirty="0" smtClean="0"/>
              <a:t>Christian Lofur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Manualrevision – skicka in?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Ändringar i MEL </a:t>
            </a:r>
            <a:r>
              <a:rPr lang="sv-SE" dirty="0" smtClean="0">
                <a:solidFill>
                  <a:srgbClr val="00B050"/>
                </a:solidFill>
              </a:rPr>
              <a:t>(alltid)</a:t>
            </a:r>
          </a:p>
          <a:p>
            <a:r>
              <a:rPr lang="sv-SE" dirty="0" smtClean="0"/>
              <a:t>Ändringar i utbildning farligt gods </a:t>
            </a:r>
            <a:r>
              <a:rPr lang="sv-SE" dirty="0" smtClean="0">
                <a:solidFill>
                  <a:srgbClr val="FFC000"/>
                </a:solidFill>
              </a:rPr>
              <a:t>(för transportörer)</a:t>
            </a:r>
          </a:p>
          <a:p>
            <a:r>
              <a:rPr lang="sv-SE" dirty="0" smtClean="0"/>
              <a:t>Ändringar i riskanalys och SOP </a:t>
            </a:r>
            <a:r>
              <a:rPr lang="sv-SE" dirty="0" smtClean="0">
                <a:solidFill>
                  <a:srgbClr val="0070C0"/>
                </a:solidFill>
              </a:rPr>
              <a:t>(ny verksamhet, </a:t>
            </a:r>
            <a:r>
              <a:rPr lang="sv-SE" dirty="0" smtClean="0">
                <a:solidFill>
                  <a:srgbClr val="7030A0"/>
                </a:solidFill>
              </a:rPr>
              <a:t>eller ändringar i riskanalys alt. SOP)</a:t>
            </a:r>
            <a:endParaRPr lang="sv-S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0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Deklarera SPO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Godkänd MEL är ett krav för att kunna bocka i att man har upprättat manualer.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60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Ändringar i SPO - ledningen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Ändringar i ledning annat än AM?</a:t>
            </a:r>
          </a:p>
          <a:p>
            <a:pPr lvl="1"/>
            <a:r>
              <a:rPr lang="sv-SE" dirty="0" smtClean="0"/>
              <a:t>Ni gör arbetet i ”tysthet”</a:t>
            </a:r>
          </a:p>
          <a:p>
            <a:pPr lvl="1"/>
            <a:endParaRPr lang="sv-SE" dirty="0"/>
          </a:p>
          <a:p>
            <a:r>
              <a:rPr lang="sv-SE" dirty="0" smtClean="0"/>
              <a:t>Byta AM?</a:t>
            </a:r>
          </a:p>
          <a:p>
            <a:pPr lvl="1"/>
            <a:r>
              <a:rPr lang="sv-SE" dirty="0" smtClean="0"/>
              <a:t>Den nya AM deklarerar verksamheten!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033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Ändringar i SPO - verksamheten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Ändringar i auktorisation</a:t>
            </a:r>
          </a:p>
          <a:p>
            <a:r>
              <a:rPr lang="sv-SE" dirty="0" smtClean="0"/>
              <a:t>Ändringar i List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Approvals</a:t>
            </a:r>
            <a:r>
              <a:rPr lang="sv-SE" dirty="0" smtClean="0"/>
              <a:t> (LOSA)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31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1" y="438538"/>
            <a:ext cx="4098437" cy="399624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25" y="462564"/>
            <a:ext cx="4093603" cy="40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8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 av uppdragsspecialister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Spännvidd mellan ”Briefing” och utbildning</a:t>
            </a:r>
          </a:p>
          <a:p>
            <a:r>
              <a:rPr lang="sv-SE" dirty="0" smtClean="0"/>
              <a:t>Beskriv i SOP och i OM-D</a:t>
            </a:r>
          </a:p>
          <a:p>
            <a:r>
              <a:rPr lang="sv-SE" dirty="0" smtClean="0"/>
              <a:t>Anpassa till er verksamhet</a:t>
            </a:r>
          </a:p>
          <a:p>
            <a:pPr lvl="1"/>
            <a:r>
              <a:rPr lang="sv-SE" dirty="0" smtClean="0"/>
              <a:t>Kan finnas behov av flera varianter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205041"/>
      </p:ext>
    </p:extLst>
  </p:cSld>
  <p:clrMapOvr>
    <a:masterClrMapping/>
  </p:clrMapOvr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647ea66a-77ce-420e-a008-8c4d01cfa926" xsi:nil="true"/>
    <Spr_x00e5_kgranskad xmlns="647ea66a-77ce-420e-a008-8c4d01cfa926">(Ej angivet)</Spr_x00e5_kgranskad>
    <Spr_x00e5_k xmlns="647ea66a-77ce-420e-a008-8c4d01cfa926">Svenska</Spr_x00e5_k>
    <Best_x00e4_llare xmlns="647ea66a-77ce-420e-a008-8c4d01cfa926">
      <UserInfo>
        <DisplayName>SHAREPOINT\system</DisplayName>
        <AccountId>1073741823</AccountId>
        <AccountType/>
      </UserInfo>
    </Best_x00e4_llare>
    <Grundmall xmlns="647ea66a-77ce-420e-a008-8c4d01cfa926">Grundmall</Grundmall>
    <_x00c4_gare xmlns="647ea66a-77ce-420e-a008-8c4d01cfa926">Strategisk utveckling och förvaltning</_x00c4_gare>
    <Mallnummer xmlns="647ea66a-77ce-420e-a008-8c4d01cfa926">TS9000</Mallnummer>
    <k83cdd562104425d8b421d9e7a2f3fa7 xmlns="647ea66a-77ce-420e-a008-8c4d01cfa926">
      <Terms xmlns="http://schemas.microsoft.com/office/infopath/2007/PartnerControls"/>
    </k83cdd562104425d8b421d9e7a2f3fa7>
    <Publicerad_x0020_av xmlns="647ea66a-77ce-420e-a008-8c4d01cfa926">Andreas Wallqvist</Publicerad_x0020_av>
    <TaxCatchAll xmlns="3eb5d5e7-fed5-4d79-a60b-99b6f23d976a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007661211947941A2DCB77E6AF30" ma:contentTypeVersion="21" ma:contentTypeDescription="Skapa ett nytt dokument." ma:contentTypeScope="" ma:versionID="16b9f408057b3a445f71c8117d603070">
  <xsd:schema xmlns:xsd="http://www.w3.org/2001/XMLSchema" xmlns:xs="http://www.w3.org/2001/XMLSchema" xmlns:p="http://schemas.microsoft.com/office/2006/metadata/properties" xmlns:ns1="647ea66a-77ce-420e-a008-8c4d01cfa926" xmlns:ns3="3eb5d5e7-fed5-4d79-a60b-99b6f23d976a" targetNamespace="http://schemas.microsoft.com/office/2006/metadata/properties" ma:root="true" ma:fieldsID="baf034547a78499f935f95496dcac6c0" ns1:_="" ns3:_="">
    <xsd:import namespace="647ea66a-77ce-420e-a008-8c4d01cfa926"/>
    <xsd:import namespace="3eb5d5e7-fed5-4d79-a60b-99b6f23d976a"/>
    <xsd:element name="properties">
      <xsd:complexType>
        <xsd:sequence>
          <xsd:element name="documentManagement">
            <xsd:complexType>
              <xsd:all>
                <xsd:element ref="ns1:Mallnummer"/>
                <xsd:element ref="ns1:Beskrivning" minOccurs="0"/>
                <xsd:element ref="ns1:_x00c4_gare" minOccurs="0"/>
                <xsd:element ref="ns1:Grundmall" minOccurs="0"/>
                <xsd:element ref="ns1:Publicerad_x0020_av" minOccurs="0"/>
                <xsd:element ref="ns1:Spr_x00e5_k" minOccurs="0"/>
                <xsd:element ref="ns1:Best_x00e4_llare" minOccurs="0"/>
                <xsd:element ref="ns1:Spr_x00e5_kgranskad" minOccurs="0"/>
                <xsd:element ref="ns3:SharedWithUsers" minOccurs="0"/>
                <xsd:element ref="ns1:k83cdd562104425d8b421d9e7a2f3fa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ea66a-77ce-420e-a008-8c4d01cfa926" elementFormDefault="qualified">
    <xsd:import namespace="http://schemas.microsoft.com/office/2006/documentManagement/types"/>
    <xsd:import namespace="http://schemas.microsoft.com/office/infopath/2007/PartnerControls"/>
    <xsd:element name="Mallnummer" ma:index="0" ma:displayName="Mallnummer" ma:internalName="Mallnummer" ma:readOnly="false">
      <xsd:simpleType>
        <xsd:restriction base="dms:Text">
          <xsd:maxLength value="255"/>
        </xsd:restriction>
      </xsd:simpleType>
    </xsd:element>
    <xsd:element name="Beskrivning" ma:index="3" nillable="true" ma:displayName="Beskrivning" ma:internalName="Beskrivning" ma:readOnly="false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Välj avdelning som är ägare av innehållet." ma:format="Dropdown" ma:internalName="_x00c4_gare" ma:readOnly="false">
      <xsd:simpleType>
        <xsd:restriction base="dms:Choice">
          <xsd:enumeration value="(Ej angivet)"/>
          <xsd:enumeration value="Juridik"/>
          <xsd:enumeration value="Ekonomi"/>
          <xsd:enumeration value="Fordonsinformation"/>
          <xsd:enumeration value="It"/>
          <xsd:enumeration value="Kommunikation"/>
          <xsd:enumeration value="Personal"/>
          <xsd:enumeration value="Sjö och luft"/>
          <xsd:enumeration value="Strategisk utveckling och förvaltning"/>
          <xsd:enumeration value="Väg och järnväg"/>
          <xsd:enumeration value="Körkort"/>
          <xsd:enumeration value="Ledningskansliet"/>
        </xsd:restriction>
      </xsd:simpleType>
    </xsd:element>
    <xsd:element name="Grundmall" ma:index="5" nillable="true" ma:displayName="Grundmall" ma:default="(Ej angivet)" ma:description="Ange vilken av uniForms grundmallar som har använts för att skapa mallen eller blanketten" ma:format="Dropdown" ma:internalName="Grundmall" ma:readOnly="false">
      <xsd:simpleType>
        <xsd:restriction base="dms:Choice">
          <xsd:enumeration value="(Ej angivet)"/>
          <xsd:enumeration value="Normal (TS0000)"/>
          <xsd:enumeration value="Brev 1 (utan personliga uppgifter) (TS1500)"/>
          <xsd:enumeration value="Brev 2 (med personliga uppgifter (TS1000)"/>
          <xsd:enumeration value="Worddokument med logotyp (TS2000)"/>
          <xsd:enumeration value="Liggande dokument med logotyp (TS2200L)"/>
          <xsd:enumeration value="PM (TS2500)"/>
          <xsd:enumeration value="Projekt (TS4700)"/>
          <xsd:enumeration value="Telefax (TS3000)"/>
          <xsd:enumeration value="Protokoll (TS3200)"/>
          <xsd:enumeration value="Styrande dokument (TS4000)"/>
          <xsd:enumeration value="Styrande dokument med mottagare (TS4500)"/>
          <xsd:enumeration value="Stödjande dokument (TS4300)"/>
          <xsd:enumeration value="Rapport (TS5000)"/>
          <xsd:enumeration value="Rapport engelsk (TS5000E)"/>
          <xsd:enumeration value="Blankett (TS7000)"/>
          <xsd:enumeration value="Liggande blankett (TS7500)"/>
          <xsd:enumeration value="PowerPoint (TS9000)"/>
          <xsd:enumeration value="PowerPoint engelsk (TS9000E)"/>
          <xsd:enumeration value="PowerPoint stående (TS9300)"/>
          <xsd:enumeration value="PowerPoint engelsk stående (TS9300E)"/>
          <xsd:enumeration value="Excel stående (TS9100)"/>
          <xsd:enumeration value="Excel liggande (TS9200)"/>
          <xsd:enumeration value="Specialmall"/>
          <xsd:enumeration value="Certifikatmall"/>
          <xsd:enumeration value="Grundmall"/>
          <xsd:enumeration value="TR-Mall"/>
          <xsd:enumeration value="Avtalsmall (TS2700)"/>
        </xsd:restriction>
      </xsd:simpleType>
    </xsd:element>
    <xsd:element name="Publicerad_x0020_av" ma:index="6" nillable="true" ma:displayName="Publicerad av" ma:description="Ange vem som har kontrollerat att mallen eller blanketten uppfyller Transportstyrelsens krav på enhetlig dokumentprofil och publicerat mallen" ma:format="Dropdown" ma:internalName="Publicerad_x0020_av" ma:readOnly="false">
      <xsd:simpleType>
        <xsd:restriction base="dms:Choice">
          <xsd:enumeration value="(Ej angivet)"/>
          <xsd:enumeration value="Bahri Lindström"/>
          <xsd:enumeration value="Pia Karlsson"/>
          <xsd:enumeration value="Eva Hintz Nilsson"/>
          <xsd:enumeration value="Evelina Källholm"/>
          <xsd:enumeration value="Andreas Wallqvist"/>
          <xsd:enumeration value="Maria Öhman"/>
          <xsd:enumeration value="Joakim Pääjärvi"/>
          <xsd:enumeration value="Pierre Thulin"/>
          <xsd:enumeration value="Fredrik Lundgren"/>
          <xsd:enumeration value="Ted Snölilja"/>
          <xsd:enumeration value="Henrik Lagerträd"/>
          <xsd:enumeration value="Joakim Wenck"/>
        </xsd:restriction>
      </xsd:simpleType>
    </xsd:element>
    <xsd:element name="Spr_x00e5_k" ma:index="7" nillable="true" ma:displayName="Språk" ma:default="Svenska" ma:description="Ange språk" ma:format="Dropdown" ma:internalName="Spr_x00e5_k" ma:readOnly="false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Best_x00e4_llare" ma:index="8" nillable="true" ma:displayName="Beställare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r_x00e5_kgranskad" ma:index="9" nillable="true" ma:displayName="Språkgranskad" ma:default="(Ej angivet)" ma:description="Ange om mallen är språkgranskad" ma:format="Dropdown" ma:internalName="Spr_x00e5_kgranskad" ma:readOnly="false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k83cdd562104425d8b421d9e7a2f3fa7" ma:index="18" nillable="true" ma:taxonomy="true" ma:internalName="k83cdd562104425d8b421d9e7a2f3fa7" ma:taxonomyFieldName="Klassificering" ma:displayName="Klassificering" ma:default="" ma:fieldId="{483cdd56-2104-425d-8b42-1d9e7a2f3fa7}" ma:sspId="4726fb93-1a83-4a36-87d9-3c95112a9616" ma:termSetId="ad2f0605-e3dd-40a8-b918-3eec1cada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5d5e7-fed5-4d79-a60b-99b6f23d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5179d3a2-765a-47d5-8333-dd1890fecbfa}" ma:internalName="TaxCatchAll" ma:showField="CatchAllData" ma:web="3eb5d5e7-fed5-4d79-a60b-99b6f23d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30943-2A02-4FA6-AD58-1A32EE049A1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eb5d5e7-fed5-4d79-a60b-99b6f23d976a"/>
    <ds:schemaRef ds:uri="http://schemas.microsoft.com/office/2006/metadata/properties"/>
    <ds:schemaRef ds:uri="647ea66a-77ce-420e-a008-8c4d01cfa92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63461E-9F41-43A6-9F9D-F3B9DA81E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ea66a-77ce-420e-a008-8c4d01cfa926"/>
    <ds:schemaRef ds:uri="3eb5d5e7-fed5-4d79-a60b-99b6f23d9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171</TotalTime>
  <Words>343</Words>
  <Application>Microsoft Office PowerPoint</Application>
  <PresentationFormat>Bildspel på skärmen (16:9)</PresentationFormat>
  <Paragraphs>49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TS_mall</vt:lpstr>
      <vt:lpstr>SPO - manualen</vt:lpstr>
      <vt:lpstr>Manualrevision – skicka in?</vt:lpstr>
      <vt:lpstr>Deklarera SPO</vt:lpstr>
      <vt:lpstr>Ändringar i SPO - ledningen</vt:lpstr>
      <vt:lpstr>Ändringar i SPO - verksamheten</vt:lpstr>
      <vt:lpstr>PowerPoint-presentation</vt:lpstr>
      <vt:lpstr>Utbildning av uppdragsspecialister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 - manualen</dc:title>
  <dc:creator>Lofur Christian</dc:creator>
  <dc:description>TS9000, v2.0, 2017-01-04</dc:description>
  <cp:lastModifiedBy>Lofur Christian</cp:lastModifiedBy>
  <cp:revision>13</cp:revision>
  <dcterms:created xsi:type="dcterms:W3CDTF">2022-11-28T18:30:11Z</dcterms:created>
  <dcterms:modified xsi:type="dcterms:W3CDTF">2023-01-09T14:57:00Z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0x0101004C35007661211947941A2DCB77E6AF30</vt:lpwstr>
  </property>
  <property fmtid="{D5CDD505-2E9C-101B-9397-08002B2CF9AE}" pid="3" name="_dlc_DocIdItemGuid">
    <vt:lpwstr>bd3a24f8-4f6d-437e-8e62-cbf5cec8e52f</vt:lpwstr>
  </property>
  <property fmtid="{D5CDD505-2E9C-101B-9397-08002B2CF9AE}" pid="4" name="Version av Word/uniForm">
    <vt:lpwstr>Office 2016</vt:lpwstr>
  </property>
  <property fmtid="{D5CDD505-2E9C-101B-9397-08002B2CF9AE}" pid="5" name="Migrerad av">
    <vt:lpwstr>4203;#AB Consensis</vt:lpwstr>
  </property>
  <property fmtid="{D5CDD505-2E9C-101B-9397-08002B2CF9AE}" pid="6" name="Klassificering">
    <vt:lpwstr/>
  </property>
  <property fmtid="{D5CDD505-2E9C-101B-9397-08002B2CF9AE}" pid="7" name="Orginal ändrat av">
    <vt:lpwstr>Lindström Bahri</vt:lpwstr>
  </property>
  <property fmtid="{D5CDD505-2E9C-101B-9397-08002B2CF9AE}" pid="8" name="Orginal skapat av">
    <vt:lpwstr>Eriksson Katarina</vt:lpwstr>
  </property>
</Properties>
</file>