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3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86414"/>
  </p:normalViewPr>
  <p:slideViewPr>
    <p:cSldViewPr snapToGrid="0" snapToObjects="1">
      <p:cViewPr varScale="1">
        <p:scale>
          <a:sx n="90" d="100"/>
          <a:sy n="90" d="100"/>
        </p:scale>
        <p:origin x="53" y="58"/>
      </p:cViewPr>
      <p:guideLst>
        <p:guide orient="horz" pos="3239"/>
        <p:guide pos="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31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59F6-7F70-433C-9ABE-651529C4482F}" type="datetimeFigureOut">
              <a:rPr lang="sv-SE" smtClean="0"/>
              <a:pPr/>
              <a:t>2023-01-09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1E2D6-8713-4E27-B8C3-DAAE5B89C14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7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Gemensamt för alla är att AOC inte kan sända en faktura någonstans. AOC självt har behovet och tar kostnaden för flygningen.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40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15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ce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9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4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8" name="Platshållare för text 13"/>
          <p:cNvSpPr>
            <a:spLocks noGrp="1"/>
          </p:cNvSpPr>
          <p:nvPr>
            <p:ph idx="1"/>
          </p:nvPr>
        </p:nvSpPr>
        <p:spPr>
          <a:xfrm>
            <a:off x="523150" y="1195200"/>
            <a:ext cx="8114400" cy="30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522288" y="1193800"/>
            <a:ext cx="8113712" cy="3090863"/>
          </a:xfrm>
        </p:spPr>
        <p:txBody>
          <a:bodyPr/>
          <a:lstStyle>
            <a:lvl1pPr marL="0" indent="0">
              <a:buFont typeface="Arial" charset="0"/>
              <a:buNone/>
              <a:defRPr sz="2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3712" cy="55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0"/>
            <a:ext cx="811371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4"/>
          <p:cNvSpPr>
            <a:spLocks noGrp="1"/>
          </p:cNvSpPr>
          <p:nvPr>
            <p:ph sz="quarter" idx="14"/>
          </p:nvPr>
        </p:nvSpPr>
        <p:spPr>
          <a:xfrm>
            <a:off x="522288" y="1195200"/>
            <a:ext cx="3996000" cy="30924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4"/>
          <p:cNvSpPr>
            <a:spLocks noGrp="1"/>
          </p:cNvSpPr>
          <p:nvPr>
            <p:ph sz="quarter" idx="15"/>
          </p:nvPr>
        </p:nvSpPr>
        <p:spPr>
          <a:xfrm>
            <a:off x="4640000" y="1195200"/>
            <a:ext cx="3996000" cy="30924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8113186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 baseline="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3" name="Platshållare för innehåll 4"/>
          <p:cNvSpPr>
            <a:spLocks noGrp="1"/>
          </p:cNvSpPr>
          <p:nvPr>
            <p:ph sz="quarter" idx="12"/>
          </p:nvPr>
        </p:nvSpPr>
        <p:spPr>
          <a:xfrm>
            <a:off x="522288" y="1624879"/>
            <a:ext cx="3996000" cy="26640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4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4640000" y="1624878"/>
            <a:ext cx="3996000" cy="26640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195374"/>
            <a:ext cx="3995737" cy="37755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4639737" y="1195374"/>
            <a:ext cx="3995737" cy="37755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3213100" y="1195200"/>
            <a:ext cx="5422900" cy="3092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0"/>
            <a:ext cx="811371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0924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ner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3602580"/>
            <a:ext cx="8113712" cy="3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517525" y="547200"/>
            <a:ext cx="8113713" cy="305538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517525" y="3960343"/>
            <a:ext cx="8113713" cy="35242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257420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1445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5"/>
          </p:nvPr>
        </p:nvSpPr>
        <p:spPr>
          <a:xfrm>
            <a:off x="3213101" y="547200"/>
            <a:ext cx="5422900" cy="3792537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sv-SE"/>
              <a:t>2016-12-06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257420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1445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6"/>
          </p:nvPr>
        </p:nvSpPr>
        <p:spPr>
          <a:xfrm>
            <a:off x="3213100" y="547688"/>
            <a:ext cx="5422900" cy="37925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4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pic>
        <p:nvPicPr>
          <p:cNvPr id="13" name="Picture 13" descr="TS_Sv_2V_RG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08047" y="4556887"/>
            <a:ext cx="1331318" cy="3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latshållare för text 13"/>
          <p:cNvSpPr>
            <a:spLocks noGrp="1"/>
          </p:cNvSpPr>
          <p:nvPr>
            <p:ph type="body" idx="1"/>
          </p:nvPr>
        </p:nvSpPr>
        <p:spPr>
          <a:xfrm>
            <a:off x="523150" y="1195200"/>
            <a:ext cx="8114400" cy="30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8" r:id="rId3"/>
    <p:sldLayoutId id="2147483652" r:id="rId4"/>
    <p:sldLayoutId id="2147483670" r:id="rId5"/>
    <p:sldLayoutId id="2147483656" r:id="rId6"/>
    <p:sldLayoutId id="2147483671" r:id="rId7"/>
    <p:sldLayoutId id="2147483672" r:id="rId8"/>
    <p:sldLayoutId id="2147483676" r:id="rId9"/>
    <p:sldLayoutId id="2147483654" r:id="rId10"/>
    <p:sldLayoutId id="2147483655" r:id="rId11"/>
    <p:sldLayoutId id="2147483673" r:id="rId12"/>
    <p:sldLayoutId id="2147483674" r:id="rId13"/>
    <p:sldLayoutId id="2147483675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Arial" pitchFamily="34" charset="0"/>
        </a:defRPr>
      </a:lvl1pPr>
    </p:titleStyle>
    <p:bodyStyle>
      <a:lvl1pPr marL="342000" indent="-3420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622300" indent="-26035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806450" indent="-173038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079500" indent="-155575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–"/>
        <a:defRPr sz="14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1346200" indent="-169863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90000"/>
        <a:buFont typeface="Arial" pitchFamily="34" charset="0"/>
        <a:buChar char="»"/>
        <a:defRPr sz="11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portstyrelsen.se/sv/luftfart/Flygbolag/ansokningar-och-checklisto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ORO.GEN.310 vs ORO.AOC.125</a:t>
            </a:r>
            <a:endParaRPr lang="sv-SE" dirty="0"/>
          </a:p>
        </p:txBody>
      </p:sp>
      <p:sp>
        <p:nvSpPr>
          <p:cNvPr id="13" name="Underrubrik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Air Ops Seminarium 1 dec 2022</a:t>
            </a:r>
          </a:p>
          <a:p>
            <a:r>
              <a:rPr lang="sv-SE" dirty="0" smtClean="0"/>
              <a:t>Christian Lofur</a:t>
            </a:r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Vem är operatören?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Flygbolag som har AOC och även bedriver SPO?</a:t>
            </a:r>
          </a:p>
          <a:p>
            <a:pPr lvl="1"/>
            <a:r>
              <a:rPr lang="sv-SE" dirty="0" smtClean="0"/>
              <a:t>ORO.GEN.310(a)(1)</a:t>
            </a:r>
          </a:p>
          <a:p>
            <a:pPr lvl="1"/>
            <a:endParaRPr lang="sv-SE" dirty="0"/>
          </a:p>
          <a:p>
            <a:r>
              <a:rPr lang="sv-SE" dirty="0" smtClean="0"/>
              <a:t>Flygbolag som har AOC och hyr ut luftfartyget till annan operatör?</a:t>
            </a:r>
          </a:p>
          <a:p>
            <a:pPr lvl="1"/>
            <a:r>
              <a:rPr lang="sv-SE" dirty="0" smtClean="0"/>
              <a:t>ORO.GEN.310(a)(2)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973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Bakgrund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Luftfartyget ska vara säkert vid CAT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162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ORO.AOC.125?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AOC har egna behov att genomföra flygning</a:t>
            </a:r>
          </a:p>
          <a:p>
            <a:pPr lvl="1"/>
            <a:r>
              <a:rPr lang="sv-SE" dirty="0" smtClean="0"/>
              <a:t>Träning/kontroll</a:t>
            </a:r>
          </a:p>
          <a:p>
            <a:pPr lvl="1"/>
            <a:r>
              <a:rPr lang="sv-SE" dirty="0" smtClean="0"/>
              <a:t>Kontrollflygning efter underhåll (MCF)</a:t>
            </a:r>
          </a:p>
          <a:p>
            <a:pPr lvl="1"/>
            <a:r>
              <a:rPr lang="sv-SE" dirty="0" smtClean="0"/>
              <a:t>Tomflygning ”</a:t>
            </a:r>
            <a:r>
              <a:rPr lang="sv-SE" dirty="0" err="1" smtClean="0"/>
              <a:t>Ferry</a:t>
            </a:r>
            <a:r>
              <a:rPr lang="sv-SE" dirty="0" smtClean="0"/>
              <a:t>”</a:t>
            </a:r>
          </a:p>
          <a:p>
            <a:pPr lvl="1"/>
            <a:r>
              <a:rPr lang="sv-SE" dirty="0" smtClean="0"/>
              <a:t>Bolagsflygning ”Corporate flight”</a:t>
            </a:r>
          </a:p>
          <a:p>
            <a:pPr lvl="2"/>
            <a:r>
              <a:rPr lang="sv-SE" dirty="0" smtClean="0"/>
              <a:t>Stöd för manualskrivning under ”Övriga </a:t>
            </a:r>
            <a:r>
              <a:rPr lang="sv-SE" dirty="0" err="1" smtClean="0"/>
              <a:t>compliance</a:t>
            </a:r>
            <a:r>
              <a:rPr lang="sv-SE" dirty="0" smtClean="0"/>
              <a:t> </a:t>
            </a:r>
            <a:r>
              <a:rPr lang="sv-SE" dirty="0" err="1" smtClean="0"/>
              <a:t>checklists</a:t>
            </a:r>
            <a:r>
              <a:rPr lang="sv-SE" dirty="0" smtClean="0"/>
              <a:t>” – Non-</a:t>
            </a:r>
            <a:r>
              <a:rPr lang="sv-SE" dirty="0" err="1" smtClean="0"/>
              <a:t>commercial</a:t>
            </a:r>
            <a:r>
              <a:rPr lang="sv-SE" dirty="0" smtClean="0"/>
              <a:t> operations </a:t>
            </a:r>
            <a:r>
              <a:rPr lang="sv-SE" dirty="0" err="1" smtClean="0"/>
              <a:t>within</a:t>
            </a:r>
            <a:r>
              <a:rPr lang="sv-SE" smtClean="0"/>
              <a:t> an AOC…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561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 någon annan än AOC ska flyga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Tydliggöra vem som är operatör för flygningen</a:t>
            </a:r>
          </a:p>
          <a:p>
            <a:r>
              <a:rPr lang="sv-SE" dirty="0" smtClean="0"/>
              <a:t>Ha rutiner för utlämnande och återtagande av luftfartyget</a:t>
            </a:r>
          </a:p>
          <a:p>
            <a:pPr lvl="1"/>
            <a:r>
              <a:rPr lang="sv-SE" dirty="0" smtClean="0"/>
              <a:t>Avtal</a:t>
            </a:r>
          </a:p>
          <a:p>
            <a:pPr lvl="1"/>
            <a:r>
              <a:rPr lang="sv-SE" dirty="0" smtClean="0"/>
              <a:t>Ansvar fortsatt luftvärdighet stannar hos AOC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9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Ansök/</a:t>
            </a:r>
            <a:r>
              <a:rPr lang="sv-SE" dirty="0" err="1" smtClean="0"/>
              <a:t>Compliance</a:t>
            </a:r>
            <a:r>
              <a:rPr lang="sv-SE" dirty="0" smtClean="0"/>
              <a:t> </a:t>
            </a:r>
            <a:r>
              <a:rPr lang="sv-SE" dirty="0" err="1" smtClean="0"/>
              <a:t>CheckList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Under rubriken ”Övriga </a:t>
            </a:r>
            <a:r>
              <a:rPr lang="sv-SE" dirty="0" err="1" smtClean="0"/>
              <a:t>compliance</a:t>
            </a:r>
            <a:r>
              <a:rPr lang="sv-SE" dirty="0" smtClean="0"/>
              <a:t> </a:t>
            </a:r>
            <a:r>
              <a:rPr lang="sv-SE" dirty="0" err="1" smtClean="0"/>
              <a:t>checklists</a:t>
            </a:r>
            <a:r>
              <a:rPr lang="sv-SE" dirty="0" smtClean="0"/>
              <a:t>”, </a:t>
            </a:r>
            <a:r>
              <a:rPr lang="sv-SE" dirty="0" smtClean="0">
                <a:hlinkClick r:id="rId2"/>
              </a:rPr>
              <a:t>ungefär mitt i listan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65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_mall">
  <a:themeElements>
    <a:clrScheme name="Transportstyrelse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BBB"/>
      </a:accent1>
      <a:accent2>
        <a:srgbClr val="616365"/>
      </a:accent2>
      <a:accent3>
        <a:srgbClr val="00A1DE"/>
      </a:accent3>
      <a:accent4>
        <a:srgbClr val="CF0072"/>
      </a:accent4>
      <a:accent5>
        <a:srgbClr val="E98300"/>
      </a:accent5>
      <a:accent6>
        <a:srgbClr val="B6BF00"/>
      </a:accent6>
      <a:hlink>
        <a:srgbClr val="0000FF"/>
      </a:hlink>
      <a:folHlink>
        <a:srgbClr val="800080"/>
      </a:folHlink>
    </a:clrScheme>
    <a:fontScheme name="T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_svensk.potx" id="{6C5D5E66-46B5-43EA-89E4-23E4B03F8460}" vid="{CBD8F92C-9B19-468B-9168-2DB8C32743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eskrivning xmlns="647ea66a-77ce-420e-a008-8c4d01cfa926" xsi:nil="true"/>
    <Spr_x00e5_kgranskad xmlns="647ea66a-77ce-420e-a008-8c4d01cfa926">(Ej angivet)</Spr_x00e5_kgranskad>
    <Spr_x00e5_k xmlns="647ea66a-77ce-420e-a008-8c4d01cfa926">Svenska</Spr_x00e5_k>
    <Best_x00e4_llare xmlns="647ea66a-77ce-420e-a008-8c4d01cfa926">
      <UserInfo>
        <DisplayName>SHAREPOINT\system</DisplayName>
        <AccountId>1073741823</AccountId>
        <AccountType/>
      </UserInfo>
    </Best_x00e4_llare>
    <Grundmall xmlns="647ea66a-77ce-420e-a008-8c4d01cfa926">Grundmall</Grundmall>
    <_x00c4_gare xmlns="647ea66a-77ce-420e-a008-8c4d01cfa926">Strategisk utveckling och förvaltning</_x00c4_gare>
    <Mallnummer xmlns="647ea66a-77ce-420e-a008-8c4d01cfa926">TS9000</Mallnummer>
    <k83cdd562104425d8b421d9e7a2f3fa7 xmlns="647ea66a-77ce-420e-a008-8c4d01cfa926">
      <Terms xmlns="http://schemas.microsoft.com/office/infopath/2007/PartnerControls"/>
    </k83cdd562104425d8b421d9e7a2f3fa7>
    <Publicerad_x0020_av xmlns="647ea66a-77ce-420e-a008-8c4d01cfa926">Andreas Wallqvist</Publicerad_x0020_av>
    <TaxCatchAll xmlns="3eb5d5e7-fed5-4d79-a60b-99b6f23d976a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35007661211947941A2DCB77E6AF30" ma:contentTypeVersion="21" ma:contentTypeDescription="Skapa ett nytt dokument." ma:contentTypeScope="" ma:versionID="16b9f408057b3a445f71c8117d603070">
  <xsd:schema xmlns:xsd="http://www.w3.org/2001/XMLSchema" xmlns:xs="http://www.w3.org/2001/XMLSchema" xmlns:p="http://schemas.microsoft.com/office/2006/metadata/properties" xmlns:ns1="647ea66a-77ce-420e-a008-8c4d01cfa926" xmlns:ns3="3eb5d5e7-fed5-4d79-a60b-99b6f23d976a" targetNamespace="http://schemas.microsoft.com/office/2006/metadata/properties" ma:root="true" ma:fieldsID="baf034547a78499f935f95496dcac6c0" ns1:_="" ns3:_="">
    <xsd:import namespace="647ea66a-77ce-420e-a008-8c4d01cfa926"/>
    <xsd:import namespace="3eb5d5e7-fed5-4d79-a60b-99b6f23d976a"/>
    <xsd:element name="properties">
      <xsd:complexType>
        <xsd:sequence>
          <xsd:element name="documentManagement">
            <xsd:complexType>
              <xsd:all>
                <xsd:element ref="ns1:Mallnummer"/>
                <xsd:element ref="ns1:Beskrivning" minOccurs="0"/>
                <xsd:element ref="ns1:_x00c4_gare" minOccurs="0"/>
                <xsd:element ref="ns1:Grundmall" minOccurs="0"/>
                <xsd:element ref="ns1:Publicerad_x0020_av" minOccurs="0"/>
                <xsd:element ref="ns1:Spr_x00e5_k" minOccurs="0"/>
                <xsd:element ref="ns1:Best_x00e4_llare" minOccurs="0"/>
                <xsd:element ref="ns1:Spr_x00e5_kgranskad" minOccurs="0"/>
                <xsd:element ref="ns3:SharedWithUsers" minOccurs="0"/>
                <xsd:element ref="ns1:k83cdd562104425d8b421d9e7a2f3fa7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ea66a-77ce-420e-a008-8c4d01cfa926" elementFormDefault="qualified">
    <xsd:import namespace="http://schemas.microsoft.com/office/2006/documentManagement/types"/>
    <xsd:import namespace="http://schemas.microsoft.com/office/infopath/2007/PartnerControls"/>
    <xsd:element name="Mallnummer" ma:index="0" ma:displayName="Mallnummer" ma:internalName="Mallnummer" ma:readOnly="false">
      <xsd:simpleType>
        <xsd:restriction base="dms:Text">
          <xsd:maxLength value="255"/>
        </xsd:restriction>
      </xsd:simpleType>
    </xsd:element>
    <xsd:element name="Beskrivning" ma:index="3" nillable="true" ma:displayName="Beskrivning" ma:internalName="Beskrivning" ma:readOnly="false">
      <xsd:simpleType>
        <xsd:restriction base="dms:Note">
          <xsd:maxLength value="255"/>
        </xsd:restriction>
      </xsd:simpleType>
    </xsd:element>
    <xsd:element name="_x00c4_gare" ma:index="4" nillable="true" ma:displayName="Ägare" ma:default="(Ej angivet)" ma:description="Välj avdelning som är ägare av innehållet." ma:format="Dropdown" ma:internalName="_x00c4_gare" ma:readOnly="false">
      <xsd:simpleType>
        <xsd:restriction base="dms:Choice">
          <xsd:enumeration value="(Ej angivet)"/>
          <xsd:enumeration value="Juridik"/>
          <xsd:enumeration value="Ekonomi"/>
          <xsd:enumeration value="Fordonsinformation"/>
          <xsd:enumeration value="It"/>
          <xsd:enumeration value="Kommunikation"/>
          <xsd:enumeration value="Personal"/>
          <xsd:enumeration value="Sjö och luft"/>
          <xsd:enumeration value="Strategisk utveckling och förvaltning"/>
          <xsd:enumeration value="Väg och järnväg"/>
          <xsd:enumeration value="Körkort"/>
          <xsd:enumeration value="Ledningskansliet"/>
        </xsd:restriction>
      </xsd:simpleType>
    </xsd:element>
    <xsd:element name="Grundmall" ma:index="5" nillable="true" ma:displayName="Grundmall" ma:default="(Ej angivet)" ma:description="Ange vilken av uniForms grundmallar som har använts för att skapa mallen eller blanketten" ma:format="Dropdown" ma:internalName="Grundmall" ma:readOnly="false">
      <xsd:simpleType>
        <xsd:restriction base="dms:Choice">
          <xsd:enumeration value="(Ej angivet)"/>
          <xsd:enumeration value="Normal (TS0000)"/>
          <xsd:enumeration value="Brev 1 (utan personliga uppgifter) (TS1500)"/>
          <xsd:enumeration value="Brev 2 (med personliga uppgifter (TS1000)"/>
          <xsd:enumeration value="Worddokument med logotyp (TS2000)"/>
          <xsd:enumeration value="Liggande dokument med logotyp (TS2200L)"/>
          <xsd:enumeration value="PM (TS2500)"/>
          <xsd:enumeration value="Projekt (TS4700)"/>
          <xsd:enumeration value="Telefax (TS3000)"/>
          <xsd:enumeration value="Protokoll (TS3200)"/>
          <xsd:enumeration value="Styrande dokument (TS4000)"/>
          <xsd:enumeration value="Styrande dokument med mottagare (TS4500)"/>
          <xsd:enumeration value="Stödjande dokument (TS4300)"/>
          <xsd:enumeration value="Rapport (TS5000)"/>
          <xsd:enumeration value="Rapport engelsk (TS5000E)"/>
          <xsd:enumeration value="Blankett (TS7000)"/>
          <xsd:enumeration value="Liggande blankett (TS7500)"/>
          <xsd:enumeration value="PowerPoint (TS9000)"/>
          <xsd:enumeration value="PowerPoint engelsk (TS9000E)"/>
          <xsd:enumeration value="PowerPoint stående (TS9300)"/>
          <xsd:enumeration value="PowerPoint engelsk stående (TS9300E)"/>
          <xsd:enumeration value="Excel stående (TS9100)"/>
          <xsd:enumeration value="Excel liggande (TS9200)"/>
          <xsd:enumeration value="Specialmall"/>
          <xsd:enumeration value="Certifikatmall"/>
          <xsd:enumeration value="Grundmall"/>
          <xsd:enumeration value="TR-Mall"/>
          <xsd:enumeration value="Avtalsmall (TS2700)"/>
        </xsd:restriction>
      </xsd:simpleType>
    </xsd:element>
    <xsd:element name="Publicerad_x0020_av" ma:index="6" nillable="true" ma:displayName="Publicerad av" ma:description="Ange vem som har kontrollerat att mallen eller blanketten uppfyller Transportstyrelsens krav på enhetlig dokumentprofil och publicerat mallen" ma:format="Dropdown" ma:internalName="Publicerad_x0020_av" ma:readOnly="false">
      <xsd:simpleType>
        <xsd:restriction base="dms:Choice">
          <xsd:enumeration value="(Ej angivet)"/>
          <xsd:enumeration value="Bahri Lindström"/>
          <xsd:enumeration value="Pia Karlsson"/>
          <xsd:enumeration value="Eva Hintz Nilsson"/>
          <xsd:enumeration value="Evelina Källholm"/>
          <xsd:enumeration value="Andreas Wallqvist"/>
          <xsd:enumeration value="Maria Öhman"/>
          <xsd:enumeration value="Joakim Pääjärvi"/>
          <xsd:enumeration value="Pierre Thulin"/>
          <xsd:enumeration value="Fredrik Lundgren"/>
          <xsd:enumeration value="Ted Snölilja"/>
          <xsd:enumeration value="Henrik Lagerträd"/>
          <xsd:enumeration value="Joakim Wenck"/>
        </xsd:restriction>
      </xsd:simpleType>
    </xsd:element>
    <xsd:element name="Spr_x00e5_k" ma:index="7" nillable="true" ma:displayName="Språk" ma:default="Svenska" ma:description="Ange språk" ma:format="Dropdown" ma:internalName="Spr_x00e5_k" ma:readOnly="false">
      <xsd:simpleType>
        <xsd:restriction base="dms:Choice">
          <xsd:enumeration value="Svenska"/>
          <xsd:enumeration value="Engelska"/>
          <xsd:enumeration value="Sv/eng"/>
        </xsd:restriction>
      </xsd:simpleType>
    </xsd:element>
    <xsd:element name="Best_x00e4_llare" ma:index="8" nillable="true" ma:displayName="Beställare" ma:list="UserInfo" ma:SharePointGroup="0" ma:internalName="Best_x00e4_llar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pr_x00e5_kgranskad" ma:index="9" nillable="true" ma:displayName="Språkgranskad" ma:default="(Ej angivet)" ma:description="Ange om mallen är språkgranskad" ma:format="Dropdown" ma:internalName="Spr_x00e5_kgranskad" ma:readOnly="false">
      <xsd:simpleType>
        <xsd:restriction base="dms:Choice">
          <xsd:enumeration value="(Ej angivet)"/>
          <xsd:enumeration value="Ja"/>
          <xsd:enumeration value="Nej"/>
        </xsd:restriction>
      </xsd:simpleType>
    </xsd:element>
    <xsd:element name="k83cdd562104425d8b421d9e7a2f3fa7" ma:index="18" nillable="true" ma:taxonomy="true" ma:internalName="k83cdd562104425d8b421d9e7a2f3fa7" ma:taxonomyFieldName="Klassificering" ma:displayName="Klassificering" ma:default="" ma:fieldId="{483cdd56-2104-425d-8b42-1d9e7a2f3fa7}" ma:sspId="4726fb93-1a83-4a36-87d9-3c95112a9616" ma:termSetId="ad2f0605-e3dd-40a8-b918-3eec1cada2d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5d5e7-fed5-4d79-a60b-99b6f23d976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9" nillable="true" ma:displayName="Taxonomy Catch All Column" ma:hidden="true" ma:list="{5179d3a2-765a-47d5-8333-dd1890fecbfa}" ma:internalName="TaxCatchAll" ma:showField="CatchAllData" ma:web="3eb5d5e7-fed5-4d79-a60b-99b6f23d97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Innehållstyp"/>
        <xsd:element ref="dc:title" minOccurs="0" maxOccurs="1" ma:index="2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A30943-2A02-4FA6-AD58-1A32EE049A1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47ea66a-77ce-420e-a008-8c4d01cfa926"/>
    <ds:schemaRef ds:uri="3eb5d5e7-fed5-4d79-a60b-99b6f23d976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63461E-9F41-43A6-9F9D-F3B9DA81EC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7ea66a-77ce-420e-a008-8c4d01cfa926"/>
    <ds:schemaRef ds:uri="3eb5d5e7-fed5-4d79-a60b-99b6f23d97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577FF0-7567-496B-9F46-9A044BDEAD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TS_svensk</Template>
  <TotalTime>116</TotalTime>
  <Words>168</Words>
  <Application>Microsoft Office PowerPoint</Application>
  <PresentationFormat>Bildspel på skärmen (16:9)</PresentationFormat>
  <Paragraphs>34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Calibri</vt:lpstr>
      <vt:lpstr>TS_mall</vt:lpstr>
      <vt:lpstr>ORO.GEN.310 vs ORO.AOC.125</vt:lpstr>
      <vt:lpstr>Vem är operatören?</vt:lpstr>
      <vt:lpstr>Bakgrund</vt:lpstr>
      <vt:lpstr>Vad är ORO.AOC.125?</vt:lpstr>
      <vt:lpstr>Om någon annan än AOC ska flyga</vt:lpstr>
      <vt:lpstr>Ansök/Compliance CheckList</vt:lpstr>
    </vt:vector>
  </TitlesOfParts>
  <Company>Transportstyrelsen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ORO.GEN.310 vs ORO.AOC.125</dc:title>
  <dc:creator>Lofur Christian</dc:creator>
  <dc:description>TS9000, v2.0, 2017-01-04</dc:description>
  <cp:lastModifiedBy>Lofur Christian</cp:lastModifiedBy>
  <cp:revision>6</cp:revision>
  <dcterms:created xsi:type="dcterms:W3CDTF">2022-11-28T18:27:18Z</dcterms:created>
  <dcterms:modified xsi:type="dcterms:W3CDTF">2023-01-09T14:55:11Z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0x0101004C35007661211947941A2DCB77E6AF30</vt:lpwstr>
  </property>
  <property fmtid="{D5CDD505-2E9C-101B-9397-08002B2CF9AE}" pid="3" name="_dlc_DocIdItemGuid">
    <vt:lpwstr>bd3a24f8-4f6d-437e-8e62-cbf5cec8e52f</vt:lpwstr>
  </property>
  <property fmtid="{D5CDD505-2E9C-101B-9397-08002B2CF9AE}" pid="4" name="Version av Word/uniForm">
    <vt:lpwstr>Office 2016</vt:lpwstr>
  </property>
  <property fmtid="{D5CDD505-2E9C-101B-9397-08002B2CF9AE}" pid="5" name="Migrerad av">
    <vt:lpwstr>4203;#AB Consensis</vt:lpwstr>
  </property>
  <property fmtid="{D5CDD505-2E9C-101B-9397-08002B2CF9AE}" pid="6" name="Klassificering">
    <vt:lpwstr/>
  </property>
  <property fmtid="{D5CDD505-2E9C-101B-9397-08002B2CF9AE}" pid="7" name="Orginal ändrat av">
    <vt:lpwstr>Lindström Bahri</vt:lpwstr>
  </property>
  <property fmtid="{D5CDD505-2E9C-101B-9397-08002B2CF9AE}" pid="8" name="Orginal skapat av">
    <vt:lpwstr>Eriksson Katarina</vt:lpwstr>
  </property>
</Properties>
</file>