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59" r:id="rId7"/>
    <p:sldId id="266" r:id="rId8"/>
    <p:sldId id="260" r:id="rId9"/>
    <p:sldId id="257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3" autoAdjust="0"/>
    <p:restoredTop sz="86414"/>
  </p:normalViewPr>
  <p:slideViewPr>
    <p:cSldViewPr snapToGrid="0" snapToObjects="1">
      <p:cViewPr varScale="1">
        <p:scale>
          <a:sx n="86" d="100"/>
          <a:sy n="86" d="100"/>
        </p:scale>
        <p:origin x="77" y="130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2023-01-09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AMC gäller till 25 mars 2023.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9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Gäller från och med 26 mars 2023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3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Obs! AMC1 ORO.FC.145(d) handlar om skillnader mellan simulatorn och ett specifikt luftfartyg.</a:t>
            </a:r>
          </a:p>
          <a:p>
            <a:r>
              <a:rPr lang="sv-SE" dirty="0" smtClean="0"/>
              <a:t>OSD beskriver skillnader mellan olika varianter av samma typ, på ett liknande vis.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95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Tillse att ni på något</a:t>
            </a:r>
            <a:r>
              <a:rPr lang="sv-SE" baseline="0" dirty="0" smtClean="0"/>
              <a:t> vis får reda på om simulatorn är ändrad sedan senast.</a:t>
            </a:r>
          </a:p>
          <a:p>
            <a:r>
              <a:rPr lang="sv-SE" baseline="0" dirty="0" smtClean="0"/>
              <a:t>Bland annat kan det påverka identifierade skillnader mellan simulatorn och era luftfartyg.</a:t>
            </a:r>
          </a:p>
          <a:p>
            <a:r>
              <a:rPr lang="sv-SE" baseline="0" dirty="0" smtClean="0"/>
              <a:t>Det kan även påverka QC, vad simulatorn är godkänd för.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51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Användning av FSTD</a:t>
            </a:r>
            <a:endParaRPr lang="sv-SE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Christian Lofur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Övrigt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Kom ihåg att när ni tar in nya helikoptrar av samma typ behöver ni titta på om det är samma skillnader eller om nya skillnader tillkommer.</a:t>
            </a:r>
          </a:p>
          <a:p>
            <a:endParaRPr lang="sv-SE" sz="20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89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Slut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pPr algn="ctr"/>
            <a:r>
              <a:rPr lang="sv-SE" sz="3600" dirty="0"/>
              <a:t>Frågor?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39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Kort bakgrund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ORO.FC.230 Återkommande utbildning och kontroll</a:t>
            </a:r>
          </a:p>
          <a:p>
            <a:pPr lvl="1"/>
            <a:r>
              <a:rPr lang="sv-SE" sz="1600" dirty="0" smtClean="0"/>
              <a:t>AMC1 punkten (e)(1) FSTD ”</a:t>
            </a:r>
            <a:r>
              <a:rPr lang="sv-SE" sz="1600" dirty="0" err="1" smtClean="0"/>
              <a:t>whenever</a:t>
            </a:r>
            <a:r>
              <a:rPr lang="sv-SE" sz="1600" dirty="0" smtClean="0"/>
              <a:t> </a:t>
            </a:r>
            <a:r>
              <a:rPr lang="sv-SE" sz="1600" dirty="0" err="1" smtClean="0"/>
              <a:t>possible</a:t>
            </a:r>
            <a:r>
              <a:rPr lang="sv-SE" sz="1600" dirty="0" smtClean="0"/>
              <a:t>”</a:t>
            </a:r>
          </a:p>
          <a:p>
            <a:pPr lvl="1"/>
            <a:r>
              <a:rPr lang="sv-SE" sz="1600" dirty="0" smtClean="0"/>
              <a:t>AMC1 punkten (a)(4)(ii)(A) anger att om en ”</a:t>
            </a:r>
            <a:r>
              <a:rPr lang="sv-SE" sz="1600" dirty="0" err="1" smtClean="0"/>
              <a:t>suitable</a:t>
            </a:r>
            <a:r>
              <a:rPr lang="sv-SE" sz="1600" dirty="0" smtClean="0"/>
              <a:t> FSTD” finns tillgänglig bör (ska) den användas.</a:t>
            </a:r>
          </a:p>
          <a:p>
            <a:pPr lvl="1"/>
            <a:r>
              <a:rPr lang="sv-SE" sz="1600" dirty="0" smtClean="0"/>
              <a:t>Vidare; om operatören kan visa på ”</a:t>
            </a:r>
            <a:r>
              <a:rPr lang="sv-SE" sz="1600" dirty="0" err="1" smtClean="0"/>
              <a:t>safety</a:t>
            </a:r>
            <a:r>
              <a:rPr lang="sv-SE" sz="1600" dirty="0" smtClean="0"/>
              <a:t> </a:t>
            </a:r>
            <a:r>
              <a:rPr lang="sv-SE" sz="1600" dirty="0" err="1" smtClean="0"/>
              <a:t>levels</a:t>
            </a:r>
            <a:r>
              <a:rPr lang="sv-SE" sz="1600" dirty="0" smtClean="0"/>
              <a:t> </a:t>
            </a:r>
            <a:r>
              <a:rPr lang="sv-SE" sz="1600" dirty="0" err="1" smtClean="0"/>
              <a:t>similar</a:t>
            </a:r>
            <a:r>
              <a:rPr lang="sv-SE" sz="1600" dirty="0" smtClean="0"/>
              <a:t> to </a:t>
            </a:r>
            <a:r>
              <a:rPr lang="sv-SE" sz="1600" dirty="0" err="1" smtClean="0"/>
              <a:t>those</a:t>
            </a:r>
            <a:r>
              <a:rPr lang="sv-SE" sz="1600" dirty="0" smtClean="0"/>
              <a:t> </a:t>
            </a:r>
            <a:r>
              <a:rPr lang="sv-SE" sz="1600" dirty="0" err="1" smtClean="0"/>
              <a:t>achieved</a:t>
            </a:r>
            <a:r>
              <a:rPr lang="sv-SE" sz="1600" dirty="0" smtClean="0"/>
              <a:t> </a:t>
            </a:r>
            <a:r>
              <a:rPr lang="sv-SE" sz="1600" dirty="0" err="1" smtClean="0"/>
              <a:t>using</a:t>
            </a:r>
            <a:r>
              <a:rPr lang="sv-SE" sz="1600" dirty="0" smtClean="0"/>
              <a:t> an FSTD” så får man använda helikopter för träningen ”to the </a:t>
            </a:r>
            <a:r>
              <a:rPr lang="sv-SE" sz="1600" dirty="0" err="1" smtClean="0"/>
              <a:t>extent</a:t>
            </a:r>
            <a:r>
              <a:rPr lang="sv-SE" sz="1600" dirty="0" smtClean="0"/>
              <a:t> </a:t>
            </a:r>
            <a:r>
              <a:rPr lang="sv-SE" sz="1600" dirty="0" err="1" smtClean="0"/>
              <a:t>necessary</a:t>
            </a:r>
            <a:r>
              <a:rPr lang="sv-SE" sz="1600" dirty="0" smtClean="0"/>
              <a:t>”.</a:t>
            </a:r>
          </a:p>
          <a:p>
            <a:pPr lvl="1"/>
            <a:r>
              <a:rPr lang="sv-SE" sz="1600" dirty="0" smtClean="0"/>
              <a:t>Ytterligare; följande övningar bör (ska) genomföras i simulatorn:</a:t>
            </a:r>
          </a:p>
          <a:p>
            <a:pPr lvl="2"/>
            <a:r>
              <a:rPr lang="sv-SE" sz="1400" dirty="0" err="1" smtClean="0"/>
              <a:t>Settling</a:t>
            </a:r>
            <a:r>
              <a:rPr lang="sv-SE" sz="1400" dirty="0" smtClean="0"/>
              <a:t> </a:t>
            </a:r>
            <a:r>
              <a:rPr lang="sv-SE" sz="1400" dirty="0" err="1" smtClean="0"/>
              <a:t>with</a:t>
            </a:r>
            <a:r>
              <a:rPr lang="sv-SE" sz="1400" dirty="0" smtClean="0"/>
              <a:t> </a:t>
            </a:r>
            <a:r>
              <a:rPr lang="sv-SE" sz="1400" dirty="0" err="1" smtClean="0"/>
              <a:t>power</a:t>
            </a:r>
            <a:r>
              <a:rPr lang="sv-SE" sz="1400" dirty="0" smtClean="0"/>
              <a:t> and </a:t>
            </a:r>
            <a:r>
              <a:rPr lang="sv-SE" sz="1400" dirty="0" err="1" smtClean="0"/>
              <a:t>vortex</a:t>
            </a:r>
            <a:r>
              <a:rPr lang="sv-SE" sz="1400" dirty="0" smtClean="0"/>
              <a:t> ring, och</a:t>
            </a:r>
          </a:p>
          <a:p>
            <a:pPr lvl="2"/>
            <a:r>
              <a:rPr lang="sv-SE" sz="1400" dirty="0" smtClean="0"/>
              <a:t>Loss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tailrotor</a:t>
            </a:r>
            <a:r>
              <a:rPr lang="sv-SE" sz="1400" dirty="0" smtClean="0"/>
              <a:t> </a:t>
            </a:r>
            <a:r>
              <a:rPr lang="sv-SE" sz="1400" dirty="0" err="1" smtClean="0"/>
              <a:t>effectiveness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7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Fundera själva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Vilka manövrar kan vi genomföra i helikoptern med ”</a:t>
            </a:r>
            <a:r>
              <a:rPr lang="sv-SE" sz="2000" dirty="0" err="1" smtClean="0"/>
              <a:t>equivalent</a:t>
            </a:r>
            <a:r>
              <a:rPr lang="sv-SE" sz="2000" dirty="0" smtClean="0"/>
              <a:t> standards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training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safety</a:t>
            </a:r>
            <a:r>
              <a:rPr lang="sv-SE" sz="2000" dirty="0" smtClean="0"/>
              <a:t> </a:t>
            </a:r>
            <a:r>
              <a:rPr lang="sv-SE" sz="2000" dirty="0" err="1" smtClean="0"/>
              <a:t>levels</a:t>
            </a:r>
            <a:r>
              <a:rPr lang="sv-SE" sz="2000" dirty="0" smtClean="0"/>
              <a:t> </a:t>
            </a:r>
            <a:r>
              <a:rPr lang="sv-SE" sz="2000" dirty="0" err="1" smtClean="0"/>
              <a:t>similar</a:t>
            </a:r>
            <a:r>
              <a:rPr lang="sv-SE" sz="2000" dirty="0" smtClean="0"/>
              <a:t> to </a:t>
            </a:r>
            <a:r>
              <a:rPr lang="sv-SE" sz="2000" dirty="0" err="1" smtClean="0"/>
              <a:t>those</a:t>
            </a:r>
            <a:r>
              <a:rPr lang="sv-SE" sz="2000" dirty="0" smtClean="0"/>
              <a:t> </a:t>
            </a:r>
            <a:r>
              <a:rPr lang="sv-SE" sz="2000" dirty="0" err="1" smtClean="0"/>
              <a:t>achieved</a:t>
            </a:r>
            <a:r>
              <a:rPr lang="sv-SE" sz="2000" dirty="0" smtClean="0"/>
              <a:t> </a:t>
            </a:r>
            <a:r>
              <a:rPr lang="sv-SE" sz="2000" dirty="0" err="1" smtClean="0"/>
              <a:t>using</a:t>
            </a:r>
            <a:r>
              <a:rPr lang="sv-SE" sz="2000" dirty="0" smtClean="0"/>
              <a:t> an FSTD”?</a:t>
            </a:r>
          </a:p>
          <a:p>
            <a:r>
              <a:rPr lang="sv-SE" sz="2000" dirty="0" smtClean="0"/>
              <a:t>Vilka manövrar är då lämpligare att utföra i simulator?</a:t>
            </a:r>
            <a:endParaRPr lang="sv-SE" sz="20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49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Nytt AMC1 ORO.GEN.230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sz="1600" dirty="0"/>
              <a:t>AMC1 punkten </a:t>
            </a:r>
            <a:r>
              <a:rPr lang="sv-SE" sz="1600" dirty="0" smtClean="0"/>
              <a:t>(d)(</a:t>
            </a:r>
            <a:r>
              <a:rPr lang="sv-SE" sz="1600" dirty="0"/>
              <a:t>1) FSTD ”</a:t>
            </a:r>
            <a:r>
              <a:rPr lang="sv-SE" sz="1600" dirty="0" err="1" smtClean="0"/>
              <a:t>when</a:t>
            </a:r>
            <a:r>
              <a:rPr lang="sv-SE" sz="1600" dirty="0" smtClean="0"/>
              <a:t> </a:t>
            </a:r>
            <a:r>
              <a:rPr lang="sv-SE" sz="1600" dirty="0" err="1" smtClean="0"/>
              <a:t>available</a:t>
            </a:r>
            <a:r>
              <a:rPr lang="sv-SE" sz="1600" dirty="0" smtClean="0"/>
              <a:t> and </a:t>
            </a:r>
            <a:r>
              <a:rPr lang="sv-SE" sz="1600" dirty="0" err="1" smtClean="0"/>
              <a:t>accessible</a:t>
            </a:r>
            <a:r>
              <a:rPr lang="sv-SE" sz="1600" dirty="0" smtClean="0"/>
              <a:t>”</a:t>
            </a:r>
            <a:endParaRPr lang="sv-SE" sz="1600" dirty="0"/>
          </a:p>
          <a:p>
            <a:pPr lvl="1"/>
            <a:r>
              <a:rPr lang="sv-SE" sz="1600" dirty="0"/>
              <a:t>AMC1 punkten (a)(4)(</a:t>
            </a:r>
            <a:r>
              <a:rPr lang="sv-SE" sz="1600" dirty="0" smtClean="0"/>
              <a:t>ii)(</a:t>
            </a:r>
            <a:r>
              <a:rPr lang="sv-SE" sz="1600" dirty="0"/>
              <a:t>A) anger </a:t>
            </a:r>
            <a:r>
              <a:rPr lang="sv-SE" sz="1600" dirty="0" smtClean="0"/>
              <a:t>att om </a:t>
            </a:r>
            <a:r>
              <a:rPr lang="sv-SE" sz="1600" dirty="0"/>
              <a:t>operatören kan </a:t>
            </a:r>
            <a:r>
              <a:rPr lang="sv-SE" sz="1600" dirty="0" smtClean="0"/>
              <a:t>visa, baserat på ”</a:t>
            </a:r>
            <a:r>
              <a:rPr lang="sv-SE" sz="1600" dirty="0" err="1" smtClean="0"/>
              <a:t>compliance</a:t>
            </a:r>
            <a:r>
              <a:rPr lang="sv-SE" sz="1600" dirty="0" smtClean="0"/>
              <a:t> and risk </a:t>
            </a:r>
            <a:r>
              <a:rPr lang="sv-SE" sz="1600" dirty="0" err="1" smtClean="0"/>
              <a:t>assessment</a:t>
            </a:r>
            <a:r>
              <a:rPr lang="sv-SE" sz="1600" dirty="0" smtClean="0"/>
              <a:t>” att man kan nå en likvärdig standard i träningen så </a:t>
            </a:r>
            <a:r>
              <a:rPr lang="sv-SE" sz="1600" dirty="0"/>
              <a:t>får man </a:t>
            </a:r>
            <a:r>
              <a:rPr lang="sv-SE" sz="1600" dirty="0" smtClean="0"/>
              <a:t>alternera mellan FSTD och </a:t>
            </a:r>
            <a:r>
              <a:rPr lang="sv-SE" sz="1600" dirty="0"/>
              <a:t>helikopter för träningen ”to the </a:t>
            </a:r>
            <a:r>
              <a:rPr lang="sv-SE" sz="1600" dirty="0" err="1"/>
              <a:t>extent</a:t>
            </a:r>
            <a:r>
              <a:rPr lang="sv-SE" sz="1600" dirty="0"/>
              <a:t> </a:t>
            </a:r>
            <a:r>
              <a:rPr lang="sv-SE" sz="1600" dirty="0" err="1"/>
              <a:t>necessary</a:t>
            </a:r>
            <a:r>
              <a:rPr lang="sv-SE" sz="1600" dirty="0"/>
              <a:t>”.</a:t>
            </a:r>
          </a:p>
          <a:p>
            <a:pPr lvl="1"/>
            <a:r>
              <a:rPr lang="sv-SE" sz="1600" dirty="0"/>
              <a:t>Ytterligare; följande övningar bör (ska) genomföras i simulatorn:</a:t>
            </a:r>
          </a:p>
          <a:p>
            <a:pPr lvl="2"/>
            <a:r>
              <a:rPr lang="sv-SE" sz="1400" dirty="0" err="1"/>
              <a:t>Settling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power</a:t>
            </a:r>
            <a:r>
              <a:rPr lang="sv-SE" sz="1400" dirty="0"/>
              <a:t> and </a:t>
            </a:r>
            <a:r>
              <a:rPr lang="sv-SE" sz="1400" dirty="0" err="1"/>
              <a:t>vortex</a:t>
            </a:r>
            <a:r>
              <a:rPr lang="sv-SE" sz="1400" dirty="0"/>
              <a:t> ring, och</a:t>
            </a:r>
          </a:p>
          <a:p>
            <a:pPr lvl="2"/>
            <a:r>
              <a:rPr lang="sv-SE" sz="1400" dirty="0"/>
              <a:t>Loss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tailrotor</a:t>
            </a:r>
            <a:r>
              <a:rPr lang="sv-SE" sz="1400" dirty="0"/>
              <a:t> </a:t>
            </a:r>
            <a:r>
              <a:rPr lang="sv-SE" sz="1400" dirty="0" err="1"/>
              <a:t>effectiveness</a:t>
            </a:r>
            <a:r>
              <a:rPr lang="sv-SE" sz="1400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70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Om ni tittar på ”</a:t>
            </a:r>
            <a:r>
              <a:rPr lang="sv-SE" sz="2800" dirty="0" err="1" smtClean="0"/>
              <a:t>suitable</a:t>
            </a:r>
            <a:r>
              <a:rPr lang="sv-SE" sz="2800" dirty="0" smtClean="0"/>
              <a:t> FSTD”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QC – vad står det?</a:t>
            </a:r>
          </a:p>
          <a:p>
            <a:r>
              <a:rPr lang="sv-SE" sz="2000" strike="sngStrike" dirty="0" smtClean="0"/>
              <a:t>Egen bedömning.</a:t>
            </a:r>
            <a:endParaRPr lang="sv-SE" sz="2000" strike="sngStrik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0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Hur få in en FSTD i träningsprogrammet?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ORO.FC.145 d) och e)</a:t>
            </a:r>
          </a:p>
          <a:p>
            <a:pPr lvl="1"/>
            <a:r>
              <a:rPr lang="sv-SE" sz="1600" dirty="0" smtClean="0"/>
              <a:t>(Gäller både CAT och SPO)</a:t>
            </a:r>
            <a:endParaRPr lang="sv-SE" sz="16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Punkten d) – Skillnader mellan FSTD och era luftfartyg</a:t>
            </a:r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Skillnader ska identifieras och listas.</a:t>
            </a:r>
          </a:p>
          <a:p>
            <a:r>
              <a:rPr lang="sv-SE" sz="2000" dirty="0" smtClean="0"/>
              <a:t>Därefter bedömas. (Stöd finns i AMC1 ORO.FC.145(d).)</a:t>
            </a:r>
          </a:p>
          <a:p>
            <a:r>
              <a:rPr lang="sv-SE" sz="2000" dirty="0" smtClean="0"/>
              <a:t>Slutligen tas omhand via material för </a:t>
            </a:r>
            <a:r>
              <a:rPr lang="sv-SE" sz="2000" dirty="0" err="1" smtClean="0"/>
              <a:t>self</a:t>
            </a:r>
            <a:r>
              <a:rPr lang="sv-SE" sz="2000" dirty="0" smtClean="0"/>
              <a:t> </a:t>
            </a:r>
            <a:r>
              <a:rPr lang="sv-SE" sz="2000" dirty="0" err="1" smtClean="0"/>
              <a:t>instruction</a:t>
            </a:r>
            <a:r>
              <a:rPr lang="sv-SE" sz="2000" dirty="0" smtClean="0"/>
              <a:t>, CBT, genomgång av instruktören, riktad träning etcetera.</a:t>
            </a:r>
          </a:p>
          <a:p>
            <a:endParaRPr lang="sv-SE" sz="20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9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Punkten </a:t>
            </a:r>
            <a:r>
              <a:rPr lang="sv-SE" sz="2800" dirty="0" smtClean="0"/>
              <a:t>e) – Övervaka förändringar av FSTD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FSTD ska övervakas på lämpligt sätt för att fånga ändringar.</a:t>
            </a:r>
          </a:p>
          <a:p>
            <a:r>
              <a:rPr lang="sv-SE" sz="2000" dirty="0" smtClean="0"/>
              <a:t>Beskriv hur ni gör.</a:t>
            </a:r>
            <a:endParaRPr lang="sv-SE" sz="20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8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Punkten c) – för CAT - godkännande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Utbildningsprogram, inklusive användning av FSTD, ska godkännas av behöriga myndigheten (Transportstyrelsen).</a:t>
            </a:r>
          </a:p>
          <a:p>
            <a:pPr lvl="1"/>
            <a:r>
              <a:rPr lang="sv-SE" sz="1600" dirty="0" smtClean="0"/>
              <a:t>Det finns inget särskilt </a:t>
            </a:r>
            <a:r>
              <a:rPr lang="sv-SE" sz="1600" dirty="0" err="1" smtClean="0"/>
              <a:t>ansökningmaterial</a:t>
            </a:r>
            <a:r>
              <a:rPr lang="sv-SE" sz="1600" dirty="0" smtClean="0"/>
              <a:t>.</a:t>
            </a:r>
          </a:p>
          <a:p>
            <a:pPr lvl="1"/>
            <a:r>
              <a:rPr lang="sv-SE" sz="1600" dirty="0" smtClean="0"/>
              <a:t>Sänd in OM-D revisionen, inklusive listan över identifierade skillnader mellan </a:t>
            </a:r>
            <a:r>
              <a:rPr lang="sv-SE" sz="1600" dirty="0" err="1" smtClean="0"/>
              <a:t>FSTD’n</a:t>
            </a:r>
            <a:r>
              <a:rPr lang="sv-SE" sz="1600" dirty="0" smtClean="0"/>
              <a:t> i fråga och de helikoptrar av typen som ni opererar.</a:t>
            </a:r>
          </a:p>
          <a:p>
            <a:pPr lvl="1"/>
            <a:r>
              <a:rPr lang="sv-SE" sz="1600" dirty="0" smtClean="0"/>
              <a:t>Transportstyrelsen tittar på er beskrivning av skillnaderna och hur ni har bedömt dessa samt vilken tilläggsutbildning ni har tagit fram för att omhänderta skillnaderna i er träning. Vi tittar även på er beskrivning av hur ni följer upp förändringar av den FSTD ni använder.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2022-12-01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40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_svensk.potx" id="{6C5D5E66-46B5-43EA-89E4-23E4B03F8460}" vid="{CBD8F92C-9B19-468B-9168-2DB8C32743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35007661211947941A2DCB77E6AF30" ma:contentTypeVersion="19" ma:contentTypeDescription="Skapa ett nytt dokument." ma:contentTypeScope="" ma:versionID="8dd6077bfe77c4bc312c21fb53279868">
  <xsd:schema xmlns:xsd="http://www.w3.org/2001/XMLSchema" xmlns:xs="http://www.w3.org/2001/XMLSchema" xmlns:p="http://schemas.microsoft.com/office/2006/metadata/properties" xmlns:ns1="647ea66a-77ce-420e-a008-8c4d01cfa926" xmlns:ns3="3eb5d5e7-fed5-4d79-a60b-99b6f23d976a" targetNamespace="http://schemas.microsoft.com/office/2006/metadata/properties" ma:root="true" ma:fieldsID="0a5802dc3601109f3b40b3eedc9ca593" ns1:_="" ns3:_="">
    <xsd:import namespace="647ea66a-77ce-420e-a008-8c4d01cfa926"/>
    <xsd:import namespace="3eb5d5e7-fed5-4d79-a60b-99b6f23d976a"/>
    <xsd:element name="properties">
      <xsd:complexType>
        <xsd:sequence>
          <xsd:element name="documentManagement">
            <xsd:complexType>
              <xsd:all>
                <xsd:element ref="ns1:Mallnummer"/>
                <xsd:element ref="ns1:Beskrivning" minOccurs="0"/>
                <xsd:element ref="ns1:_x00c4_gare" minOccurs="0"/>
                <xsd:element ref="ns1:Grundmall" minOccurs="0"/>
                <xsd:element ref="ns1:Publicerad_x0020_av" minOccurs="0"/>
                <xsd:element ref="ns1:Spr_x00e5_k" minOccurs="0"/>
                <xsd:element ref="ns1:Best_x00e4_llare" minOccurs="0"/>
                <xsd:element ref="ns1:Spr_x00e5_kgranskad" minOccurs="0"/>
                <xsd:element ref="ns3:SharedWithUsers" minOccurs="0"/>
                <xsd:element ref="ns1:k83cdd562104425d8b421d9e7a2f3fa7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ea66a-77ce-420e-a008-8c4d01cfa926" elementFormDefault="qualified">
    <xsd:import namespace="http://schemas.microsoft.com/office/2006/documentManagement/types"/>
    <xsd:import namespace="http://schemas.microsoft.com/office/infopath/2007/PartnerControls"/>
    <xsd:element name="Mallnummer" ma:index="0" ma:displayName="Mallnummer" ma:internalName="Mallnummer" ma:readOnly="false">
      <xsd:simpleType>
        <xsd:restriction base="dms:Text">
          <xsd:maxLength value="255"/>
        </xsd:restriction>
      </xsd:simpleType>
    </xsd:element>
    <xsd:element name="Beskrivning" ma:index="3" nillable="true" ma:displayName="Beskrivning" ma:internalName="Beskrivning" ma:readOnly="false">
      <xsd:simpleType>
        <xsd:restriction base="dms:Note">
          <xsd:maxLength value="255"/>
        </xsd:restriction>
      </xsd:simpleType>
    </xsd:element>
    <xsd:element name="_x00c4_gare" ma:index="4" nillable="true" ma:displayName="Ägare" ma:default="(Ej angivet)" ma:description="Välj avdelning som är ägare av innehållet." ma:format="Dropdown" ma:internalName="_x00c4_gare" ma:readOnly="false">
      <xsd:simpleType>
        <xsd:restriction base="dms:Choice">
          <xsd:enumeration value="(Ej angivet)"/>
          <xsd:enumeration value="Juridik"/>
          <xsd:enumeration value="Ekonomi"/>
          <xsd:enumeration value="Fordonsinformation"/>
          <xsd:enumeration value="It"/>
          <xsd:enumeration value="Kommunikation"/>
          <xsd:enumeration value="Personal"/>
          <xsd:enumeration value="Sjö och luft"/>
          <xsd:enumeration value="Strategisk utveckling och förvaltning"/>
          <xsd:enumeration value="Väg och järnväg"/>
          <xsd:enumeration value="Körkort"/>
          <xsd:enumeration value="Ledningskansliet"/>
        </xsd:restriction>
      </xsd:simpleType>
    </xsd:element>
    <xsd:element name="Grundmall" ma:index="5" nillable="true" ma:displayName="Grundmall" ma:default="(Ej angivet)" ma:description="Ange vilken av uniForms grundmallar som har använts för att skapa mallen eller blanketten" ma:format="Dropdown" ma:internalName="Grundmall" ma:readOnly="false">
      <xsd:simpleType>
        <xsd:restriction base="dms:Choice">
          <xsd:enumeration value="(Ej angivet)"/>
          <xsd:enumeration value="Normal (TS0000)"/>
          <xsd:enumeration value="Brev 1 (utan personliga uppgifter) (TS1500)"/>
          <xsd:enumeration value="Brev 2 (med personliga uppgifter (TS1000)"/>
          <xsd:enumeration value="Worddokument med logotyp (TS2000)"/>
          <xsd:enumeration value="Liggande dokument med logotyp (TS2200L)"/>
          <xsd:enumeration value="PM (TS2500)"/>
          <xsd:enumeration value="Projekt (TS4700)"/>
          <xsd:enumeration value="Telefax (TS3000)"/>
          <xsd:enumeration value="Protokoll (TS3200)"/>
          <xsd:enumeration value="Styrande dokument (TS4000)"/>
          <xsd:enumeration value="Styrande dokument med mottagare (TS4500)"/>
          <xsd:enumeration value="Stödjande dokument (TS4300)"/>
          <xsd:enumeration value="Rapport (TS5000)"/>
          <xsd:enumeration value="Rapport engelsk (TS5000E)"/>
          <xsd:enumeration value="Blankett (TS7000)"/>
          <xsd:enumeration value="Liggande blankett (TS7500)"/>
          <xsd:enumeration value="PowerPoint (TS9000)"/>
          <xsd:enumeration value="PowerPoint engelsk (TS9000E)"/>
          <xsd:enumeration value="PowerPoint stående (TS9300)"/>
          <xsd:enumeration value="PowerPoint engelsk stående (TS9300E)"/>
          <xsd:enumeration value="Excel stående (TS9100)"/>
          <xsd:enumeration value="Excel liggande (TS9200)"/>
          <xsd:enumeration value="Specialmall"/>
          <xsd:enumeration value="Certifikatmall"/>
          <xsd:enumeration value="Grundmall"/>
          <xsd:enumeration value="TR-Mall"/>
          <xsd:enumeration value="Brev med personlig (TS1000)"/>
          <xsd:enumeration value="Liggande dokument med logotyp (TS2000L)"/>
          <xsd:enumeration value="Avtalsmall (TS2700)"/>
          <xsd:enumeration value="Bilaga/Avtal"/>
          <xsd:enumeration value="Grundmall bilaga/avtal"/>
          <xsd:enumeration value="Blankett (dotm) (TS7000)"/>
          <xsd:enumeration value="Blankett dotm (TS7000)"/>
        </xsd:restriction>
      </xsd:simpleType>
    </xsd:element>
    <xsd:element name="Publicerad_x0020_av" ma:index="6" nillable="true" ma:displayName="Publicerad av" ma:default="(Ej angivet)" ma:description="Ange vem som har kontrollerat att mallen eller blanketten uppfyller Transportstyrelsens krav på enhetlig dokumentprofil och publicerat mallen" ma:format="Dropdown" ma:internalName="Publicerad_x0020_av" ma:readOnly="false">
      <xsd:simpleType>
        <xsd:restriction base="dms:Choice">
          <xsd:enumeration value="(Ej angivet)"/>
          <xsd:enumeration value="Bahri Lindström"/>
          <xsd:enumeration value="Pia Karlsson"/>
          <xsd:enumeration value="Eva Hintz Nilsson"/>
          <xsd:enumeration value="Evelina Källholm"/>
          <xsd:enumeration value="Andreas Wallqvist"/>
          <xsd:enumeration value="Johan Ramstedt"/>
          <xsd:enumeration value="Maria Öhman"/>
          <xsd:enumeration value="Johan Wilson"/>
          <xsd:enumeration value="Joakim Pääjärvi"/>
          <xsd:enumeration value="Pierre Thulin"/>
          <xsd:enumeration value="Fredrik Lundgren"/>
        </xsd:restriction>
      </xsd:simpleType>
    </xsd:element>
    <xsd:element name="Spr_x00e5_k" ma:index="7" nillable="true" ma:displayName="Språk" ma:default="Svenska" ma:description="Ange språk" ma:format="Dropdown" ma:internalName="Spr_x00e5_k" ma:readOnly="false">
      <xsd:simpleType>
        <xsd:restriction base="dms:Choice">
          <xsd:enumeration value="Svenska"/>
          <xsd:enumeration value="Engelska"/>
          <xsd:enumeration value="Sv/eng"/>
        </xsd:restriction>
      </xsd:simpleType>
    </xsd:element>
    <xsd:element name="Best_x00e4_llare" ma:index="8" nillable="true" ma:displayName="Beställare" ma:list="UserInfo" ma:SharePointGroup="0" ma:internalName="Best_x00e4_llar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r_x00e5_kgranskad" ma:index="9" nillable="true" ma:displayName="Språkgranskad" ma:default="(Ej angivet)" ma:description="Ange om mallen är språkgranskad" ma:format="Dropdown" ma:internalName="Spr_x00e5_kgranskad" ma:readOnly="false">
      <xsd:simpleType>
        <xsd:restriction base="dms:Choice">
          <xsd:enumeration value="(Ej angivet)"/>
          <xsd:enumeration value="Ja"/>
          <xsd:enumeration value="Nej"/>
        </xsd:restriction>
      </xsd:simpleType>
    </xsd:element>
    <xsd:element name="k83cdd562104425d8b421d9e7a2f3fa7" ma:index="18" nillable="true" ma:taxonomy="true" ma:internalName="k83cdd562104425d8b421d9e7a2f3fa7" ma:taxonomyFieldName="Klassificering" ma:displayName="Klassificering" ma:default="" ma:fieldId="{483cdd56-2104-425d-8b42-1d9e7a2f3fa7}" ma:sspId="4726fb93-1a83-4a36-87d9-3c95112a9616" ma:termSetId="ad2f0605-e3dd-40a8-b918-3eec1cada2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5d5e7-fed5-4d79-a60b-99b6f23d9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5179d3a2-765a-47d5-8333-dd1890fecbfa}" ma:internalName="TaxCatchAll" ma:showField="CatchAllData" ma:web="3eb5d5e7-fed5-4d79-a60b-99b6f23d9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nehållstyp"/>
        <xsd:element ref="dc:title" minOccurs="0" maxOccurs="1" ma:index="2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ning xmlns="647ea66a-77ce-420e-a008-8c4d01cfa926" xsi:nil="true"/>
    <Spr_x00e5_kgranskad xmlns="647ea66a-77ce-420e-a008-8c4d01cfa926">(Ej angivet)</Spr_x00e5_kgranskad>
    <Spr_x00e5_k xmlns="647ea66a-77ce-420e-a008-8c4d01cfa926">Svenska</Spr_x00e5_k>
    <Best_x00e4_llare xmlns="647ea66a-77ce-420e-a008-8c4d01cfa926">
      <UserInfo>
        <DisplayName>SHAREPOINT\system</DisplayName>
        <AccountId>1073741823</AccountId>
        <AccountType/>
      </UserInfo>
    </Best_x00e4_llare>
    <Grundmall xmlns="647ea66a-77ce-420e-a008-8c4d01cfa926">Grundmall</Grundmall>
    <_x00c4_gare xmlns="647ea66a-77ce-420e-a008-8c4d01cfa926">Strategisk utveckling och förvaltning</_x00c4_gare>
    <Mallnummer xmlns="647ea66a-77ce-420e-a008-8c4d01cfa926">TS9000</Mallnummer>
    <k83cdd562104425d8b421d9e7a2f3fa7 xmlns="647ea66a-77ce-420e-a008-8c4d01cfa926">
      <Terms xmlns="http://schemas.microsoft.com/office/infopath/2007/PartnerControls"/>
    </k83cdd562104425d8b421d9e7a2f3fa7>
    <Publicerad_x0020_av xmlns="647ea66a-77ce-420e-a008-8c4d01cfa926">Andreas Wallqvist</Publicerad_x0020_av>
    <TaxCatchAll xmlns="3eb5d5e7-fed5-4d79-a60b-99b6f23d976a"/>
  </documentManagement>
</p:properties>
</file>

<file path=customXml/itemProps1.xml><?xml version="1.0" encoding="utf-8"?>
<ds:datastoreItem xmlns:ds="http://schemas.openxmlformats.org/officeDocument/2006/customXml" ds:itemID="{C9577FF0-7567-496B-9F46-9A044BDEA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1BD5B9-3875-4C2F-A400-29F2403E8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ea66a-77ce-420e-a008-8c4d01cfa926"/>
    <ds:schemaRef ds:uri="3eb5d5e7-fed5-4d79-a60b-99b6f23d9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A30943-2A02-4FA6-AD58-1A32EE049A1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47ea66a-77ce-420e-a008-8c4d01cfa926"/>
    <ds:schemaRef ds:uri="http://schemas.microsoft.com/office/2006/documentManagement/types"/>
    <ds:schemaRef ds:uri="3eb5d5e7-fed5-4d79-a60b-99b6f23d976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TS_svensk</Template>
  <TotalTime>257</TotalTime>
  <Words>584</Words>
  <Application>Microsoft Office PowerPoint</Application>
  <PresentationFormat>Bildspel på skärmen (16:9)</PresentationFormat>
  <Paragraphs>75</Paragraphs>
  <Slides>11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TS_mall</vt:lpstr>
      <vt:lpstr>Användning av FSTD</vt:lpstr>
      <vt:lpstr>Kort bakgrund</vt:lpstr>
      <vt:lpstr>Fundera själva</vt:lpstr>
      <vt:lpstr>Nytt AMC1 ORO.GEN.230</vt:lpstr>
      <vt:lpstr>Om ni tittar på ”suitable FSTD”</vt:lpstr>
      <vt:lpstr>Hur få in en FSTD i träningsprogrammet?</vt:lpstr>
      <vt:lpstr>Punkten d) – Skillnader mellan FSTD och era luftfartyg</vt:lpstr>
      <vt:lpstr>Punkten e) – Övervaka förändringar av FSTD</vt:lpstr>
      <vt:lpstr>Punkten c) – för CAT - godkännande</vt:lpstr>
      <vt:lpstr>Övrigt</vt:lpstr>
      <vt:lpstr>Slut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Användning av FSTD</dc:title>
  <dc:creator>Lofur Christian</dc:creator>
  <dc:description>TS9000, v2.0, 2017-01-04</dc:description>
  <cp:lastModifiedBy>Lofur Christian</cp:lastModifiedBy>
  <cp:revision>12</cp:revision>
  <dcterms:created xsi:type="dcterms:W3CDTF">2021-11-24T13:34:38Z</dcterms:created>
  <dcterms:modified xsi:type="dcterms:W3CDTF">2023-01-09T14:52:53Z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0x0101004C35007661211947941A2DCB77E6AF30</vt:lpwstr>
  </property>
  <property fmtid="{D5CDD505-2E9C-101B-9397-08002B2CF9AE}" pid="3" name="_dlc_DocIdItemGuid">
    <vt:lpwstr>bd3a24f8-4f6d-437e-8e62-cbf5cec8e52f</vt:lpwstr>
  </property>
  <property fmtid="{D5CDD505-2E9C-101B-9397-08002B2CF9AE}" pid="4" name="Version av Word/uniForm">
    <vt:lpwstr>Office 2016</vt:lpwstr>
  </property>
  <property fmtid="{D5CDD505-2E9C-101B-9397-08002B2CF9AE}" pid="5" name="Migrerad av">
    <vt:lpwstr>4203;#AB Consensis</vt:lpwstr>
  </property>
  <property fmtid="{D5CDD505-2E9C-101B-9397-08002B2CF9AE}" pid="6" name="Klassificering">
    <vt:lpwstr/>
  </property>
  <property fmtid="{D5CDD505-2E9C-101B-9397-08002B2CF9AE}" pid="7" name="Orginal ändrat av">
    <vt:lpwstr>Lindström Bahri</vt:lpwstr>
  </property>
  <property fmtid="{D5CDD505-2E9C-101B-9397-08002B2CF9AE}" pid="8" name="Orginal skapat av">
    <vt:lpwstr>Eriksson Katarina</vt:lpwstr>
  </property>
</Properties>
</file>