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63" r:id="rId6"/>
    <p:sldId id="260" r:id="rId7"/>
    <p:sldId id="262" r:id="rId8"/>
    <p:sldId id="261" r:id="rId9"/>
    <p:sldId id="264" r:id="rId10"/>
    <p:sldId id="265" r:id="rId11"/>
    <p:sldId id="267" r:id="rId12"/>
    <p:sldId id="268" r:id="rId13"/>
    <p:sldId id="266" r:id="rId14"/>
    <p:sldId id="258" r:id="rId15"/>
    <p:sldId id="259" r:id="rId16"/>
    <p:sldId id="257" r:id="rId17"/>
    <p:sldId id="269" r:id="rId18"/>
    <p:sldId id="270" r:id="rId19"/>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9">
          <p15:clr>
            <a:srgbClr val="A4A3A4"/>
          </p15:clr>
        </p15:guide>
        <p15:guide id="2" pos="32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fur Christian" initials="LC" lastIdx="1" clrIdx="0">
    <p:extLst>
      <p:ext uri="{19B8F6BF-5375-455C-9EA6-DF929625EA0E}">
        <p15:presenceInfo xmlns:p15="http://schemas.microsoft.com/office/powerpoint/2012/main" userId="S-1-5-21-3283961105-4280042972-2780276874-802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8" autoAdjust="0"/>
    <p:restoredTop sz="74125" autoAdjust="0"/>
  </p:normalViewPr>
  <p:slideViewPr>
    <p:cSldViewPr snapToGrid="0" snapToObjects="1">
      <p:cViewPr varScale="1">
        <p:scale>
          <a:sx n="77" d="100"/>
          <a:sy n="77" d="100"/>
        </p:scale>
        <p:origin x="307" y="58"/>
      </p:cViewPr>
      <p:guideLst>
        <p:guide orient="horz" pos="3239"/>
        <p:guide pos="3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5" d="100"/>
          <a:sy n="145" d="100"/>
        </p:scale>
        <p:origin x="313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459F6-7F70-433C-9ABE-651529C4482F}" type="datetimeFigureOut">
              <a:rPr lang="sv-SE" smtClean="0"/>
              <a:pPr/>
              <a:t>2023-01-09</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1E2D6-8713-4E27-B8C3-DAAE5B89C145}" type="slidenum">
              <a:rPr lang="sv-SE" smtClean="0"/>
              <a:pPr/>
              <a:t>‹#›</a:t>
            </a:fld>
            <a:endParaRPr lang="sv-SE"/>
          </a:p>
        </p:txBody>
      </p:sp>
    </p:spTree>
    <p:extLst>
      <p:ext uri="{BB962C8B-B14F-4D97-AF65-F5344CB8AC3E}">
        <p14:creationId xmlns:p14="http://schemas.microsoft.com/office/powerpoint/2010/main" val="22187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Åhörarskaran kan delas in i minst tre grupper:</a:t>
            </a:r>
          </a:p>
          <a:p>
            <a:r>
              <a:rPr lang="sv-SE" dirty="0" smtClean="0"/>
              <a:t>AOC</a:t>
            </a:r>
          </a:p>
          <a:p>
            <a:r>
              <a:rPr lang="sv-SE" dirty="0" smtClean="0"/>
              <a:t>SPO</a:t>
            </a:r>
          </a:p>
          <a:p>
            <a:r>
              <a:rPr lang="sv-SE" dirty="0" smtClean="0"/>
              <a:t>”Statsluftfart” – lyssna som ett AOC.</a:t>
            </a:r>
          </a:p>
          <a:p>
            <a:r>
              <a:rPr lang="sv-SE" dirty="0" smtClean="0"/>
              <a:t>(Sedan har vi flera operatörer som flyger både CAT och SPO, om ni enbart vill ha EFB i SPO ok, i övrigt – följ CAT så ”är ni hemma”)</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Provperiod.</a:t>
            </a:r>
          </a:p>
          <a:p>
            <a:r>
              <a:rPr lang="sv-SE" dirty="0" smtClean="0"/>
              <a:t>I AMC1 SPO.GEN.131(b)(1) står det att riskanalys och </a:t>
            </a:r>
            <a:r>
              <a:rPr lang="sv-SE" dirty="0" err="1" smtClean="0"/>
              <a:t>mitigeringar</a:t>
            </a:r>
            <a:r>
              <a:rPr lang="sv-SE" dirty="0" smtClean="0"/>
              <a:t> ska</a:t>
            </a:r>
            <a:r>
              <a:rPr lang="sv-SE" baseline="0" dirty="0" smtClean="0"/>
              <a:t> vara på plats innan ”trial period” påbörjas. (Komplexa luftfartyg)</a:t>
            </a:r>
          </a:p>
          <a:p>
            <a:r>
              <a:rPr lang="sv-SE" baseline="0" dirty="0" smtClean="0"/>
              <a:t>I AMC3 SPA.EFB.100(b) står det att </a:t>
            </a:r>
            <a:r>
              <a:rPr lang="sv-SE" baseline="0" dirty="0" err="1" smtClean="0"/>
              <a:t>evaluation</a:t>
            </a:r>
            <a:r>
              <a:rPr lang="sv-SE" baseline="0" dirty="0" smtClean="0"/>
              <a:t> test ska genomföras. AOC ska notifiera myndigheten innan valideringsperioden påbörjas. AOC rapporterar sedan efter provperioden utkomsten och eventuella ändringar de genomfört, därefter kan myndigheten skriva beslut om typ B-applikationerna.</a:t>
            </a:r>
          </a:p>
          <a:p>
            <a:endParaRPr lang="sv-SE" baseline="0" dirty="0" smtClean="0"/>
          </a:p>
          <a:p>
            <a:r>
              <a:rPr lang="sv-SE" baseline="0" dirty="0" smtClean="0"/>
              <a:t>Under perioden när test av ny hårdvara och / eller ny typ B-applikation genomförs behövs ett backupsystem. Testet är ju till för att utvisa om ni har tänkt på alla faror och för att verifiera funktionalitet alternativt påvisa om ni behöver tänka om kring några delar/detaljer.</a:t>
            </a:r>
          </a:p>
          <a:p>
            <a:r>
              <a:rPr lang="sv-SE" baseline="0" dirty="0" smtClean="0"/>
              <a:t>Provperioden ska normalt vara (minst) sex månader. Det finns utrymme under vissa omständigheter att använda en kortare provperiod (se AMC3 SPA.EFB.100(b)).</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11</a:t>
            </a:fld>
            <a:endParaRPr lang="sv-SE"/>
          </a:p>
        </p:txBody>
      </p:sp>
    </p:spTree>
    <p:extLst>
      <p:ext uri="{BB962C8B-B14F-4D97-AF65-F5344CB8AC3E}">
        <p14:creationId xmlns:p14="http://schemas.microsoft.com/office/powerpoint/2010/main" val="3852603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Omständigheter så som tryckkabin medför att paddan (typen) ska vara trycktestad.</a:t>
            </a:r>
          </a:p>
          <a:p>
            <a:r>
              <a:rPr lang="sv-SE" dirty="0" smtClean="0"/>
              <a:t>Om man inte kan nöja sig med flight</a:t>
            </a:r>
            <a:r>
              <a:rPr lang="sv-SE" baseline="0" dirty="0" smtClean="0"/>
              <a:t> mode behövs EMI-test eller T-PED tolerant luftfartyg.</a:t>
            </a:r>
            <a:endParaRPr lang="sv-SE" dirty="0" smtClean="0"/>
          </a:p>
          <a:p>
            <a:endParaRPr lang="sv-SE" dirty="0" smtClean="0"/>
          </a:p>
          <a:p>
            <a:r>
              <a:rPr lang="sv-SE" dirty="0" smtClean="0"/>
              <a:t>Monterad = monterad (eller säkert</a:t>
            </a:r>
            <a:r>
              <a:rPr lang="sv-SE" baseline="0" dirty="0" smtClean="0"/>
              <a:t> fastsatt) </a:t>
            </a:r>
            <a:r>
              <a:rPr lang="sv-SE" dirty="0" smtClean="0"/>
              <a:t> i hållare som är installerad (TC, mod TC eller STC), monterad i hållare som sitter fast med sugproppar eller monterad i hållare som sitter fast på benet med kardborre.</a:t>
            </a:r>
            <a:r>
              <a:rPr lang="sv-SE" baseline="0" dirty="0" smtClean="0"/>
              <a:t> Man ska inte behöva verktyg för att montera paddan i eller ta bort paddan ur hållaren. Om besättningen inte kan ta bort paddan utan verktyg ska hela installationen (inklusive padda) omfattas av typcertifikatet eller ett STC.</a:t>
            </a:r>
          </a:p>
          <a:p>
            <a:endParaRPr lang="sv-SE" baseline="0" dirty="0" smtClean="0"/>
          </a:p>
          <a:p>
            <a:r>
              <a:rPr lang="sv-SE" baseline="0" dirty="0" smtClean="0"/>
              <a:t>Strömförsörjning. TC, mod TC eller STC.</a:t>
            </a:r>
          </a:p>
          <a:p>
            <a:endParaRPr lang="sv-SE" baseline="0" dirty="0" smtClean="0"/>
          </a:p>
          <a:p>
            <a:r>
              <a:rPr lang="sv-SE" baseline="0" dirty="0" err="1" smtClean="0"/>
              <a:t>Apparna</a:t>
            </a:r>
            <a:r>
              <a:rPr lang="sv-SE" baseline="0" dirty="0" smtClean="0"/>
              <a:t> är ju anledningen till varför man vill ha EFB, flera </a:t>
            </a:r>
            <a:r>
              <a:rPr lang="sv-SE" baseline="0" dirty="0" err="1" smtClean="0"/>
              <a:t>appar</a:t>
            </a:r>
            <a:r>
              <a:rPr lang="sv-SE" baseline="0" dirty="0" smtClean="0"/>
              <a:t> som finns är mycket bra, som operatör ska ni bara säkerställa att användningen, som helhet, blir säker.</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12</a:t>
            </a:fld>
            <a:endParaRPr lang="sv-SE"/>
          </a:p>
        </p:txBody>
      </p:sp>
    </p:spTree>
    <p:extLst>
      <p:ext uri="{BB962C8B-B14F-4D97-AF65-F5344CB8AC3E}">
        <p14:creationId xmlns:p14="http://schemas.microsoft.com/office/powerpoint/2010/main" val="2471203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AOC; använd formulären och sänd in dessa.</a:t>
            </a:r>
          </a:p>
          <a:p>
            <a:endParaRPr lang="sv-SE" dirty="0" smtClean="0"/>
          </a:p>
          <a:p>
            <a:r>
              <a:rPr lang="sv-SE" dirty="0" smtClean="0"/>
              <a:t>För SPO; ni ska kunna visa var</a:t>
            </a:r>
            <a:r>
              <a:rPr lang="sv-SE" baseline="0" dirty="0" smtClean="0"/>
              <a:t> i processen ni befinner er vid en fråga. Använd med fördel formulären för er egen dokumentering.</a:t>
            </a:r>
          </a:p>
          <a:p>
            <a:endParaRPr lang="sv-SE" baseline="0" dirty="0" smtClean="0"/>
          </a:p>
          <a:p>
            <a:r>
              <a:rPr lang="sv-SE" baseline="0" dirty="0" smtClean="0"/>
              <a:t>Visa dokumenten kort.</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13</a:t>
            </a:fld>
            <a:endParaRPr lang="sv-SE"/>
          </a:p>
        </p:txBody>
      </p:sp>
    </p:spTree>
    <p:extLst>
      <p:ext uri="{BB962C8B-B14F-4D97-AF65-F5344CB8AC3E}">
        <p14:creationId xmlns:p14="http://schemas.microsoft.com/office/powerpoint/2010/main" val="2707098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MoC</a:t>
            </a:r>
            <a:r>
              <a:rPr lang="sv-SE" baseline="0" dirty="0" smtClean="0"/>
              <a:t> = normalt arbete vid förändringar.</a:t>
            </a:r>
          </a:p>
          <a:p>
            <a:r>
              <a:rPr lang="sv-SE" baseline="0" dirty="0" err="1" smtClean="0"/>
              <a:t>Admin</a:t>
            </a:r>
            <a:r>
              <a:rPr lang="sv-SE" baseline="0" dirty="0" smtClean="0"/>
              <a:t>-procedurer handlar om exempelvis hur uppdateringar av </a:t>
            </a:r>
            <a:r>
              <a:rPr lang="sv-SE" baseline="0" dirty="0" err="1" smtClean="0"/>
              <a:t>iOS</a:t>
            </a:r>
            <a:r>
              <a:rPr lang="sv-SE" baseline="0" dirty="0" smtClean="0"/>
              <a:t> granskas och implementeras, hur andra uppdateringar hanteras och hur databaser hålls aktuella.</a:t>
            </a:r>
          </a:p>
          <a:p>
            <a:r>
              <a:rPr lang="sv-SE" baseline="0" dirty="0" err="1" smtClean="0"/>
              <a:t>Beskrivingar</a:t>
            </a:r>
            <a:r>
              <a:rPr lang="sv-SE" baseline="0" dirty="0" smtClean="0"/>
              <a:t> ska vara arbetsinstruktion för besättning, hur fungerar systemet? Hur fungerar </a:t>
            </a:r>
            <a:r>
              <a:rPr lang="sv-SE" baseline="0" dirty="0" err="1" smtClean="0"/>
              <a:t>apparna</a:t>
            </a:r>
            <a:r>
              <a:rPr lang="sv-SE" baseline="0" dirty="0" smtClean="0"/>
              <a:t>? Var ska paddan monteras och hur? Hur gör man om man har gjort fel? Med mera.</a:t>
            </a:r>
          </a:p>
          <a:p>
            <a:r>
              <a:rPr lang="sv-SE" baseline="0" dirty="0" smtClean="0"/>
              <a:t>Utbildning anpassad till klientelet (exempelvis vana och djupgående kunskaper, vem får göra vad).</a:t>
            </a:r>
          </a:p>
          <a:p>
            <a:r>
              <a:rPr lang="sv-SE" baseline="0" dirty="0" smtClean="0"/>
              <a:t>Bedömning – </a:t>
            </a:r>
            <a:r>
              <a:rPr lang="sv-SE" baseline="0" dirty="0" err="1" smtClean="0"/>
              <a:t>assessment</a:t>
            </a:r>
            <a:r>
              <a:rPr lang="sv-SE" baseline="0" dirty="0" smtClean="0"/>
              <a:t>, Human </a:t>
            </a:r>
            <a:r>
              <a:rPr lang="sv-SE" baseline="0" dirty="0" err="1" smtClean="0"/>
              <a:t>Factors</a:t>
            </a:r>
            <a:r>
              <a:rPr lang="sv-SE" baseline="0" dirty="0" smtClean="0"/>
              <a:t>, kan säkert ingå som del i er riskanalys.</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14</a:t>
            </a:fld>
            <a:endParaRPr lang="sv-SE"/>
          </a:p>
        </p:txBody>
      </p:sp>
    </p:spTree>
    <p:extLst>
      <p:ext uri="{BB962C8B-B14F-4D97-AF65-F5344CB8AC3E}">
        <p14:creationId xmlns:p14="http://schemas.microsoft.com/office/powerpoint/2010/main" val="194422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Delas in i de som ”ska” sända och de som inte har sändarfunktion. Om sändarfunktion stängs av räknas</a:t>
            </a:r>
            <a:r>
              <a:rPr lang="sv-SE" baseline="0" dirty="0" smtClean="0"/>
              <a:t> elektroniken som non-</a:t>
            </a:r>
            <a:r>
              <a:rPr lang="sv-SE" baseline="0" dirty="0" err="1" smtClean="0"/>
              <a:t>intentional</a:t>
            </a:r>
            <a:r>
              <a:rPr lang="sv-SE" baseline="0" dirty="0" smtClean="0"/>
              <a:t> transmitter. (Exempelvis flight mode.)</a:t>
            </a:r>
            <a:endParaRPr lang="sv-SE" dirty="0" smtClean="0"/>
          </a:p>
          <a:p>
            <a:r>
              <a:rPr lang="sv-SE" dirty="0" smtClean="0"/>
              <a:t>Även den senare kategorin strålar lite,</a:t>
            </a:r>
            <a:r>
              <a:rPr lang="sv-SE" baseline="0" dirty="0" smtClean="0"/>
              <a:t> från exempelvis skärmen.</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3</a:t>
            </a:fld>
            <a:endParaRPr lang="sv-SE"/>
          </a:p>
        </p:txBody>
      </p:sp>
    </p:spTree>
    <p:extLst>
      <p:ext uri="{BB962C8B-B14F-4D97-AF65-F5344CB8AC3E}">
        <p14:creationId xmlns:p14="http://schemas.microsoft.com/office/powerpoint/2010/main" val="106136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Listan finns i AMC1 CAT.GEN.MPA.140</a:t>
            </a:r>
          </a:p>
          <a:p>
            <a:r>
              <a:rPr lang="sv-SE" dirty="0" smtClean="0"/>
              <a:t>Vi återkommer strax till den.</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4</a:t>
            </a:fld>
            <a:endParaRPr lang="sv-SE"/>
          </a:p>
        </p:txBody>
      </p:sp>
    </p:spTree>
    <p:extLst>
      <p:ext uri="{BB962C8B-B14F-4D97-AF65-F5344CB8AC3E}">
        <p14:creationId xmlns:p14="http://schemas.microsoft.com/office/powerpoint/2010/main" val="197680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Bestämmelser för vad som ska iakttas för all portabel elektronik som medförs ombord, oavsett</a:t>
            </a:r>
            <a:r>
              <a:rPr lang="sv-SE" baseline="0" dirty="0" smtClean="0"/>
              <a:t> av vem.</a:t>
            </a:r>
            <a:endParaRPr lang="sv-SE" dirty="0" smtClean="0"/>
          </a:p>
          <a:p>
            <a:endParaRPr lang="sv-SE" dirty="0" smtClean="0"/>
          </a:p>
          <a:p>
            <a:r>
              <a:rPr lang="sv-SE" dirty="0" smtClean="0"/>
              <a:t>Rädslan är främst att vi inte vet på vilket sätt en PED kan påverka vårt luftfartyg.</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5</a:t>
            </a:fld>
            <a:endParaRPr lang="sv-SE"/>
          </a:p>
        </p:txBody>
      </p:sp>
    </p:spTree>
    <p:extLst>
      <p:ext uri="{BB962C8B-B14F-4D97-AF65-F5344CB8AC3E}">
        <p14:creationId xmlns:p14="http://schemas.microsoft.com/office/powerpoint/2010/main" val="396685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EFB</a:t>
            </a:r>
            <a:r>
              <a:rPr lang="sv-SE" baseline="0" dirty="0" smtClean="0"/>
              <a:t> börjar regleras i:</a:t>
            </a:r>
            <a:endParaRPr lang="sv-SE" dirty="0" smtClean="0"/>
          </a:p>
          <a:p>
            <a:r>
              <a:rPr lang="sv-SE" dirty="0" smtClean="0"/>
              <a:t>CAT för all CAT.</a:t>
            </a:r>
          </a:p>
          <a:p>
            <a:r>
              <a:rPr lang="sv-SE" dirty="0" smtClean="0"/>
              <a:t>SPO.GEN.131 som pekar vidare beroende på </a:t>
            </a:r>
            <a:r>
              <a:rPr lang="sv-SE" dirty="0" err="1" smtClean="0"/>
              <a:t>complex</a:t>
            </a:r>
            <a:r>
              <a:rPr lang="sv-SE" dirty="0" smtClean="0"/>
              <a:t> = AMC till CAT.GEN.MPA.141 eller non-</a:t>
            </a:r>
            <a:r>
              <a:rPr lang="sv-SE" dirty="0" err="1" smtClean="0"/>
              <a:t>complex</a:t>
            </a:r>
            <a:r>
              <a:rPr lang="sv-SE" dirty="0" smtClean="0"/>
              <a:t> </a:t>
            </a:r>
            <a:r>
              <a:rPr lang="sv-SE" dirty="0" err="1" smtClean="0"/>
              <a:t>aircraft</a:t>
            </a:r>
            <a:r>
              <a:rPr lang="sv-SE" dirty="0" smtClean="0"/>
              <a:t> = AMC</a:t>
            </a:r>
            <a:r>
              <a:rPr lang="sv-SE" baseline="0" dirty="0" smtClean="0"/>
              <a:t> till</a:t>
            </a:r>
            <a:r>
              <a:rPr lang="sv-SE" dirty="0" smtClean="0"/>
              <a:t> NCO.GEN.125.</a:t>
            </a:r>
          </a:p>
          <a:p>
            <a:r>
              <a:rPr lang="sv-SE" dirty="0" smtClean="0"/>
              <a:t>Det står mycket matnyttigt i </a:t>
            </a:r>
            <a:r>
              <a:rPr lang="sv-SE" dirty="0" err="1" smtClean="0"/>
              <a:t>SpA.EFB</a:t>
            </a:r>
            <a:r>
              <a:rPr lang="sv-SE" dirty="0" smtClean="0"/>
              <a:t> även</a:t>
            </a:r>
            <a:r>
              <a:rPr lang="sv-SE" baseline="0" dirty="0" smtClean="0"/>
              <a:t> för en SPO-operatör, läs det gärna.</a:t>
            </a:r>
            <a:endParaRPr lang="sv-SE" dirty="0" smtClean="0"/>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6</a:t>
            </a:fld>
            <a:endParaRPr lang="sv-SE"/>
          </a:p>
        </p:txBody>
      </p:sp>
    </p:spTree>
    <p:extLst>
      <p:ext uri="{BB962C8B-B14F-4D97-AF65-F5344CB8AC3E}">
        <p14:creationId xmlns:p14="http://schemas.microsoft.com/office/powerpoint/2010/main" val="3448875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Kan sammanfattas i fem punkter.</a:t>
            </a:r>
          </a:p>
          <a:p>
            <a:r>
              <a:rPr lang="sv-SE" dirty="0" smtClean="0"/>
              <a:t>Skiljer mycket mellan CAT och SPO komplexa luftfartyg mot SPO icke komplexa luftfartyg.</a:t>
            </a:r>
          </a:p>
          <a:p>
            <a:r>
              <a:rPr lang="sv-SE" dirty="0" smtClean="0"/>
              <a:t>NCO.GEN.125 Får inte ha något ombord som kan medföra fara. GM fara, flight mode = problemet antas ur</a:t>
            </a:r>
            <a:r>
              <a:rPr lang="sv-SE" baseline="0" dirty="0" smtClean="0"/>
              <a:t> världen.</a:t>
            </a:r>
          </a:p>
          <a:p>
            <a:endParaRPr lang="sv-SE" baseline="0" dirty="0" smtClean="0"/>
          </a:p>
          <a:p>
            <a:r>
              <a:rPr lang="sv-SE" baseline="0" dirty="0" smtClean="0"/>
              <a:t>Montering: TC, ändrat TC eller STC. Alternativt sugkoppar eller </a:t>
            </a:r>
            <a:r>
              <a:rPr lang="sv-SE" baseline="0" dirty="0" err="1" smtClean="0"/>
              <a:t>kneeboard</a:t>
            </a:r>
            <a:r>
              <a:rPr lang="sv-SE" baseline="0" dirty="0" smtClean="0"/>
              <a:t> med kardborre på/runt benet. (Beprövat, hittar ni på någonting nytt behöver det visas att det är lika säkert).</a:t>
            </a:r>
          </a:p>
          <a:p>
            <a:endParaRPr lang="sv-SE" baseline="0" dirty="0" smtClean="0"/>
          </a:p>
          <a:p>
            <a:r>
              <a:rPr lang="sv-SE" baseline="0" dirty="0" smtClean="0"/>
              <a:t>Läsbarhet: siktvinkel, ljusstyrka, kontraster etc.</a:t>
            </a:r>
          </a:p>
          <a:p>
            <a:endParaRPr lang="sv-SE" baseline="0" dirty="0" smtClean="0"/>
          </a:p>
          <a:p>
            <a:r>
              <a:rPr lang="sv-SE" baseline="0" dirty="0" smtClean="0"/>
              <a:t>Batteri: Hur mycket laddat före flygning? (batteristatus vs bränsle ombord t.ex.).</a:t>
            </a:r>
          </a:p>
          <a:p>
            <a:r>
              <a:rPr lang="sv-SE" baseline="0" dirty="0" smtClean="0"/>
              <a:t>Anslutet till laddning: godkänd installation för strömförsörjningen, kontroll av kablar ingå i preflight.</a:t>
            </a:r>
          </a:p>
          <a:p>
            <a:endParaRPr lang="sv-SE" baseline="0" dirty="0" smtClean="0"/>
          </a:p>
          <a:p>
            <a:r>
              <a:rPr lang="sv-SE" baseline="0" dirty="0" err="1" smtClean="0"/>
              <a:t>Stand</a:t>
            </a:r>
            <a:r>
              <a:rPr lang="sv-SE" baseline="0" dirty="0" smtClean="0"/>
              <a:t> </a:t>
            </a:r>
            <a:r>
              <a:rPr lang="sv-SE" baseline="0" dirty="0" err="1" smtClean="0"/>
              <a:t>alone</a:t>
            </a:r>
            <a:r>
              <a:rPr lang="sv-SE" baseline="0" dirty="0" smtClean="0"/>
              <a:t> = flight mode. Ansluten till luftfartyget? Hur? Ansluten till omvärlden? Hur? EMI etc.</a:t>
            </a:r>
          </a:p>
          <a:p>
            <a:endParaRPr lang="sv-SE" baseline="0" dirty="0" smtClean="0"/>
          </a:p>
          <a:p>
            <a:r>
              <a:rPr lang="sv-SE" baseline="0" dirty="0" smtClean="0"/>
              <a:t>Flight mode? Om ni inte opererar </a:t>
            </a:r>
            <a:r>
              <a:rPr lang="sv-SE" baseline="0" dirty="0" err="1" smtClean="0"/>
              <a:t>low</a:t>
            </a:r>
            <a:r>
              <a:rPr lang="sv-SE" baseline="0" dirty="0" smtClean="0"/>
              <a:t> vis approach (SPA.LVO) och kan ha paddan i flight mode (non-</a:t>
            </a:r>
            <a:r>
              <a:rPr lang="sv-SE" baseline="0" dirty="0" err="1" smtClean="0"/>
              <a:t>intentional</a:t>
            </a:r>
            <a:r>
              <a:rPr lang="sv-SE" baseline="0" dirty="0" smtClean="0"/>
              <a:t> transmitter) behövs inget EMI-test.</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7</a:t>
            </a:fld>
            <a:endParaRPr lang="sv-SE"/>
          </a:p>
        </p:txBody>
      </p:sp>
    </p:spTree>
    <p:extLst>
      <p:ext uri="{BB962C8B-B14F-4D97-AF65-F5344CB8AC3E}">
        <p14:creationId xmlns:p14="http://schemas.microsoft.com/office/powerpoint/2010/main" val="2326385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Tabellen listar olika scenarier och vad som gäller för PED ombord i respektive </a:t>
            </a:r>
            <a:r>
              <a:rPr lang="sv-SE" dirty="0" err="1" smtClean="0"/>
              <a:t>scenarie</a:t>
            </a:r>
            <a:r>
              <a:rPr lang="sv-SE" dirty="0" smtClean="0"/>
              <a:t>.</a:t>
            </a:r>
          </a:p>
          <a:p>
            <a:endParaRPr lang="sv-SE" dirty="0" smtClean="0"/>
          </a:p>
          <a:p>
            <a:r>
              <a:rPr lang="sv-SE" dirty="0" smtClean="0"/>
              <a:t>Det finns instruktioner under tabell 1 för hur man ska</a:t>
            </a:r>
            <a:r>
              <a:rPr lang="sv-SE" baseline="0" dirty="0" smtClean="0"/>
              <a:t> genomföra EMI-test. Hänvisningar till test-standards.</a:t>
            </a:r>
          </a:p>
          <a:p>
            <a:endParaRPr lang="sv-SE" baseline="0" dirty="0" smtClean="0"/>
          </a:p>
          <a:p>
            <a:r>
              <a:rPr lang="sv-SE" baseline="0" dirty="0" smtClean="0"/>
              <a:t>(Det fungerar således inte att ha paddan igång i luftfartyget och se själv vad som händer.)</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8</a:t>
            </a:fld>
            <a:endParaRPr lang="sv-SE"/>
          </a:p>
        </p:txBody>
      </p:sp>
    </p:spTree>
    <p:extLst>
      <p:ext uri="{BB962C8B-B14F-4D97-AF65-F5344CB8AC3E}">
        <p14:creationId xmlns:p14="http://schemas.microsoft.com/office/powerpoint/2010/main" val="201639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Alternativ</a:t>
            </a:r>
            <a:r>
              <a:rPr lang="sv-SE" baseline="0" dirty="0" smtClean="0"/>
              <a:t> nummer 7 i listan tror vi är applicerbart för de flesta av er. Det säger att om ni har EFB i flight mode (alla sändarfunktioner avstängda, kan behöva kontrolleras att även exempelvis </a:t>
            </a:r>
            <a:r>
              <a:rPr lang="sv-SE" baseline="0" dirty="0" err="1" smtClean="0"/>
              <a:t>bluetooth</a:t>
            </a:r>
            <a:r>
              <a:rPr lang="sv-SE" baseline="0" dirty="0" smtClean="0"/>
              <a:t> stängs av) och inte avser genomföra </a:t>
            </a:r>
            <a:r>
              <a:rPr lang="sv-SE" baseline="0" dirty="0" err="1" smtClean="0"/>
              <a:t>low</a:t>
            </a:r>
            <a:r>
              <a:rPr lang="sv-SE" baseline="0" dirty="0" smtClean="0"/>
              <a:t> </a:t>
            </a:r>
            <a:r>
              <a:rPr lang="sv-SE" baseline="0" dirty="0" err="1" smtClean="0"/>
              <a:t>visibility</a:t>
            </a:r>
            <a:r>
              <a:rPr lang="sv-SE" baseline="0" dirty="0" smtClean="0"/>
              <a:t> approach (ILS CAT I är ”ovanför” </a:t>
            </a:r>
            <a:r>
              <a:rPr lang="sv-SE" baseline="0" dirty="0" err="1" smtClean="0"/>
              <a:t>low</a:t>
            </a:r>
            <a:r>
              <a:rPr lang="sv-SE" baseline="0" dirty="0" smtClean="0"/>
              <a:t> vis), så behöver ni inte genomföra EMI-test (och heller inget krav på T-PED tolerans hos luftfartyget).</a:t>
            </a:r>
          </a:p>
          <a:p>
            <a:endParaRPr lang="sv-SE" baseline="0" dirty="0" smtClean="0"/>
          </a:p>
          <a:p>
            <a:r>
              <a:rPr lang="sv-SE" baseline="0" dirty="0" smtClean="0"/>
              <a:t>Punkt nummer 8 i listan handlar om under vilka faser av en flygning som PED får användas oaktat om de sänder avsiktligt eller inte och oaktat vilka åtgärder operatören har vidtagit (EMI test etc.) eller inte.</a:t>
            </a:r>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9</a:t>
            </a:fld>
            <a:endParaRPr lang="sv-SE"/>
          </a:p>
        </p:txBody>
      </p:sp>
    </p:spTree>
    <p:extLst>
      <p:ext uri="{BB962C8B-B14F-4D97-AF65-F5344CB8AC3E}">
        <p14:creationId xmlns:p14="http://schemas.microsoft.com/office/powerpoint/2010/main" val="1563573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AMC1, 2 och 3 CAT.GEN.MPA.141(b)</a:t>
            </a:r>
          </a:p>
          <a:p>
            <a:r>
              <a:rPr lang="sv-SE" dirty="0" smtClean="0"/>
              <a:t>En EFB </a:t>
            </a:r>
            <a:r>
              <a:rPr lang="sv-SE" dirty="0" err="1" smtClean="0"/>
              <a:t>app</a:t>
            </a:r>
            <a:r>
              <a:rPr lang="sv-SE" dirty="0" smtClean="0"/>
              <a:t> är inte en del av det certifierade luftfartyget.</a:t>
            </a:r>
          </a:p>
          <a:p>
            <a:r>
              <a:rPr lang="sv-SE" dirty="0" smtClean="0"/>
              <a:t>Nu ska vi försöka hjälpa er förstå vad som är vilken typ</a:t>
            </a:r>
            <a:r>
              <a:rPr lang="sv-SE" baseline="0" dirty="0" smtClean="0"/>
              <a:t> av applikation.</a:t>
            </a:r>
          </a:p>
          <a:p>
            <a:endParaRPr lang="sv-SE" dirty="0" smtClean="0"/>
          </a:p>
          <a:p>
            <a:r>
              <a:rPr lang="sv-SE" dirty="0" smtClean="0"/>
              <a:t>Typ A ”browsers </a:t>
            </a:r>
            <a:r>
              <a:rPr lang="sv-SE" dirty="0" err="1" smtClean="0"/>
              <a:t>that</a:t>
            </a:r>
            <a:r>
              <a:rPr lang="sv-SE" dirty="0" smtClean="0"/>
              <a:t> display </a:t>
            </a:r>
            <a:r>
              <a:rPr lang="sv-SE" dirty="0" err="1" smtClean="0"/>
              <a:t>certificates</a:t>
            </a:r>
            <a:r>
              <a:rPr lang="sv-SE" dirty="0" smtClean="0"/>
              <a:t>, operations </a:t>
            </a:r>
            <a:r>
              <a:rPr lang="sv-SE" dirty="0" err="1" smtClean="0"/>
              <a:t>specification</a:t>
            </a:r>
            <a:r>
              <a:rPr lang="sv-SE" dirty="0" smtClean="0"/>
              <a:t>, </a:t>
            </a:r>
            <a:r>
              <a:rPr lang="sv-SE" dirty="0" err="1" smtClean="0"/>
              <a:t>airworthiness</a:t>
            </a:r>
            <a:r>
              <a:rPr lang="sv-SE" dirty="0" smtClean="0"/>
              <a:t> </a:t>
            </a:r>
            <a:r>
              <a:rPr lang="sv-SE" dirty="0" err="1" smtClean="0"/>
              <a:t>records</a:t>
            </a:r>
            <a:r>
              <a:rPr lang="sv-SE" dirty="0" smtClean="0"/>
              <a:t> </a:t>
            </a:r>
            <a:r>
              <a:rPr lang="sv-SE" dirty="0" err="1" smtClean="0"/>
              <a:t>including</a:t>
            </a:r>
            <a:r>
              <a:rPr lang="sv-SE" baseline="0" dirty="0" smtClean="0"/>
              <a:t> </a:t>
            </a:r>
            <a:r>
              <a:rPr lang="sv-SE" baseline="0" dirty="0" err="1" smtClean="0"/>
              <a:t>tech</a:t>
            </a:r>
            <a:r>
              <a:rPr lang="sv-SE" baseline="0" dirty="0" smtClean="0"/>
              <a:t> log”, även ”manuals and </a:t>
            </a:r>
            <a:r>
              <a:rPr lang="sv-SE" baseline="0" dirty="0" err="1" smtClean="0"/>
              <a:t>additional</a:t>
            </a:r>
            <a:r>
              <a:rPr lang="sv-SE" baseline="0" dirty="0" smtClean="0"/>
              <a:t> information </a:t>
            </a:r>
            <a:r>
              <a:rPr lang="sv-SE" baseline="0" dirty="0" err="1" smtClean="0"/>
              <a:t>such</a:t>
            </a:r>
            <a:r>
              <a:rPr lang="sv-SE" baseline="0" dirty="0" smtClean="0"/>
              <a:t> as </a:t>
            </a:r>
            <a:r>
              <a:rPr lang="sv-SE" baseline="0" dirty="0" err="1" smtClean="0"/>
              <a:t>passenger</a:t>
            </a:r>
            <a:r>
              <a:rPr lang="sv-SE" baseline="0" dirty="0" smtClean="0"/>
              <a:t> and </a:t>
            </a:r>
            <a:r>
              <a:rPr lang="sv-SE" baseline="0" dirty="0" err="1" smtClean="0"/>
              <a:t>cargo</a:t>
            </a:r>
            <a:r>
              <a:rPr lang="sv-SE" baseline="0" dirty="0" smtClean="0"/>
              <a:t> manifests and </a:t>
            </a:r>
            <a:r>
              <a:rPr lang="sv-SE" baseline="0" dirty="0" err="1" smtClean="0"/>
              <a:t>notification</a:t>
            </a:r>
            <a:r>
              <a:rPr lang="sv-SE" baseline="0" dirty="0" smtClean="0"/>
              <a:t> on </a:t>
            </a:r>
            <a:r>
              <a:rPr lang="sv-SE" baseline="0" dirty="0" err="1" smtClean="0"/>
              <a:t>SCP’s</a:t>
            </a:r>
            <a:r>
              <a:rPr lang="sv-SE" baseline="0" dirty="0" smtClean="0"/>
              <a:t> and special </a:t>
            </a:r>
            <a:r>
              <a:rPr lang="sv-SE" baseline="0" dirty="0" err="1" smtClean="0"/>
              <a:t>load</a:t>
            </a:r>
            <a:r>
              <a:rPr lang="sv-SE" baseline="0" dirty="0" smtClean="0"/>
              <a:t>”, samt ”</a:t>
            </a:r>
            <a:r>
              <a:rPr lang="sv-SE" baseline="0" dirty="0" err="1" smtClean="0"/>
              <a:t>other</a:t>
            </a:r>
            <a:r>
              <a:rPr lang="sv-SE" baseline="0" dirty="0" smtClean="0"/>
              <a:t> information </a:t>
            </a:r>
            <a:r>
              <a:rPr lang="sv-SE" baseline="0" dirty="0" err="1" smtClean="0"/>
              <a:t>such</a:t>
            </a:r>
            <a:r>
              <a:rPr lang="sv-SE" baseline="0" dirty="0" smtClean="0"/>
              <a:t> as </a:t>
            </a:r>
            <a:r>
              <a:rPr lang="sv-SE" baseline="0" dirty="0" err="1" smtClean="0"/>
              <a:t>emergency</a:t>
            </a:r>
            <a:r>
              <a:rPr lang="sv-SE" baseline="0" dirty="0" smtClean="0"/>
              <a:t> </a:t>
            </a:r>
            <a:r>
              <a:rPr lang="sv-SE" baseline="0" dirty="0" err="1" smtClean="0"/>
              <a:t>responce</a:t>
            </a:r>
            <a:r>
              <a:rPr lang="sv-SE" baseline="0" dirty="0" smtClean="0"/>
              <a:t> </a:t>
            </a:r>
            <a:r>
              <a:rPr lang="sv-SE" baseline="0" dirty="0" err="1" smtClean="0"/>
              <a:t>guidance</a:t>
            </a:r>
            <a:r>
              <a:rPr lang="sv-SE" baseline="0" dirty="0" smtClean="0"/>
              <a:t>, </a:t>
            </a:r>
            <a:r>
              <a:rPr lang="sv-SE" baseline="0" dirty="0" err="1" smtClean="0"/>
              <a:t>trip</a:t>
            </a:r>
            <a:r>
              <a:rPr lang="sv-SE" baseline="0" dirty="0" smtClean="0"/>
              <a:t> </a:t>
            </a:r>
            <a:r>
              <a:rPr lang="sv-SE" baseline="0" dirty="0" err="1" smtClean="0"/>
              <a:t>schedulling</a:t>
            </a:r>
            <a:r>
              <a:rPr lang="sv-SE" baseline="0" dirty="0" smtClean="0"/>
              <a:t>, </a:t>
            </a:r>
            <a:r>
              <a:rPr lang="sv-SE" baseline="0" dirty="0" err="1" smtClean="0"/>
              <a:t>passenger</a:t>
            </a:r>
            <a:r>
              <a:rPr lang="sv-SE" baseline="0" dirty="0" smtClean="0"/>
              <a:t> info </a:t>
            </a:r>
            <a:r>
              <a:rPr lang="sv-SE" baseline="0" dirty="0" err="1" smtClean="0"/>
              <a:t>requests</a:t>
            </a:r>
            <a:r>
              <a:rPr lang="sv-SE" baseline="0" dirty="0" smtClean="0"/>
              <a:t> and </a:t>
            </a:r>
            <a:r>
              <a:rPr lang="sv-SE" baseline="0" dirty="0" err="1" smtClean="0"/>
              <a:t>documents</a:t>
            </a:r>
            <a:r>
              <a:rPr lang="sv-SE" baseline="0" dirty="0" smtClean="0"/>
              <a:t> </a:t>
            </a:r>
            <a:r>
              <a:rPr lang="sv-SE" baseline="0" dirty="0" err="1" smtClean="0"/>
              <a:t>regarding</a:t>
            </a:r>
            <a:r>
              <a:rPr lang="sv-SE" baseline="0" dirty="0" smtClean="0"/>
              <a:t> flight </a:t>
            </a:r>
            <a:r>
              <a:rPr lang="sv-SE" baseline="0" dirty="0" err="1" smtClean="0"/>
              <a:t>crew</a:t>
            </a:r>
            <a:r>
              <a:rPr lang="sv-SE" baseline="0" dirty="0" smtClean="0"/>
              <a:t> </a:t>
            </a:r>
            <a:r>
              <a:rPr lang="sv-SE" baseline="0" dirty="0" err="1" smtClean="0"/>
              <a:t>currency</a:t>
            </a:r>
            <a:r>
              <a:rPr lang="sv-SE" baseline="0" dirty="0" smtClean="0"/>
              <a:t>”.</a:t>
            </a:r>
          </a:p>
          <a:p>
            <a:endParaRPr lang="sv-SE" baseline="0" dirty="0" smtClean="0"/>
          </a:p>
          <a:p>
            <a:r>
              <a:rPr lang="sv-SE" baseline="0" dirty="0" smtClean="0"/>
              <a:t>Typ B ”browsers </a:t>
            </a:r>
            <a:r>
              <a:rPr lang="sv-SE" baseline="0" dirty="0" err="1" smtClean="0"/>
              <a:t>that</a:t>
            </a:r>
            <a:r>
              <a:rPr lang="sv-SE" baseline="0" dirty="0" smtClean="0"/>
              <a:t> display operations manual, </a:t>
            </a:r>
            <a:r>
              <a:rPr lang="sv-SE" baseline="0" dirty="0" err="1" smtClean="0"/>
              <a:t>including</a:t>
            </a:r>
            <a:r>
              <a:rPr lang="sv-SE" baseline="0" dirty="0" smtClean="0"/>
              <a:t> MEL, AFM, </a:t>
            </a:r>
            <a:r>
              <a:rPr lang="sv-SE" baseline="0" dirty="0" err="1" smtClean="0"/>
              <a:t>operational</a:t>
            </a:r>
            <a:r>
              <a:rPr lang="sv-SE" baseline="0" dirty="0" smtClean="0"/>
              <a:t> flight plan, grafisk väderpresentation, flygkartor, prestandaberäkning, </a:t>
            </a:r>
            <a:r>
              <a:rPr lang="sv-SE" baseline="0" dirty="0" err="1" smtClean="0"/>
              <a:t>massa&amp;balansberäkning</a:t>
            </a:r>
            <a:r>
              <a:rPr lang="sv-SE" baseline="0" dirty="0" smtClean="0"/>
              <a:t> samt in-flight </a:t>
            </a:r>
            <a:r>
              <a:rPr lang="sv-SE" baseline="0" dirty="0" err="1" smtClean="0"/>
              <a:t>weather</a:t>
            </a:r>
            <a:r>
              <a:rPr lang="sv-SE" baseline="0" dirty="0" smtClean="0"/>
              <a:t> info.”</a:t>
            </a:r>
          </a:p>
          <a:p>
            <a:endParaRPr lang="sv-SE" baseline="0" dirty="0" smtClean="0"/>
          </a:p>
          <a:p>
            <a:r>
              <a:rPr lang="sv-SE" baseline="0" dirty="0" err="1" smtClean="0"/>
              <a:t>Appar</a:t>
            </a:r>
            <a:r>
              <a:rPr lang="sv-SE" baseline="0" dirty="0" smtClean="0"/>
              <a:t> som inte får klassas som A eller B: displayinfo som används taktiskt för att navigera eller för att undvika väder, hinder eller annan trafik.</a:t>
            </a:r>
          </a:p>
          <a:p>
            <a:r>
              <a:rPr lang="sv-SE" baseline="0" dirty="0" smtClean="0"/>
              <a:t>Likaså displayinfo som meddelar status på luftfartygets kritiska eller viktiga system, hjälper med åtgärder efter felfunktion på dessa eller ersätter existerande </a:t>
            </a:r>
            <a:r>
              <a:rPr lang="sv-SE" baseline="0" dirty="0" err="1" smtClean="0"/>
              <a:t>avionik</a:t>
            </a:r>
            <a:r>
              <a:rPr lang="sv-SE" baseline="0" dirty="0" smtClean="0"/>
              <a:t>. Sådant kräver certifiering.</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err="1" smtClean="0"/>
              <a:t>Misc</a:t>
            </a:r>
            <a:r>
              <a:rPr lang="sv-SE" baseline="0" dirty="0" smtClean="0"/>
              <a:t>. Har inte direkt med operationen att göra, kan vara web- och epostprogram, bildprogram och program för markpersonal (kan vara relaterat till underhåll).</a:t>
            </a:r>
          </a:p>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10</a:t>
            </a:fld>
            <a:endParaRPr lang="sv-SE"/>
          </a:p>
        </p:txBody>
      </p:sp>
    </p:spTree>
    <p:extLst>
      <p:ext uri="{BB962C8B-B14F-4D97-AF65-F5344CB8AC3E}">
        <p14:creationId xmlns:p14="http://schemas.microsoft.com/office/powerpoint/2010/main" val="3892882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blå">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2022-12-01</a:t>
            </a:r>
            <a:endParaRPr lang="sv-SE" dirty="0"/>
          </a:p>
        </p:txBody>
      </p:sp>
      <p:sp>
        <p:nvSpPr>
          <p:cNvPr id="9"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7" name="Rubrik 6"/>
          <p:cNvSpPr>
            <a:spLocks noGrp="1"/>
          </p:cNvSpPr>
          <p:nvPr>
            <p:ph type="title"/>
          </p:nvPr>
        </p:nvSpPr>
        <p:spPr/>
        <p:txBody>
          <a:bodyPr/>
          <a:lstStyle/>
          <a:p>
            <a:r>
              <a:rPr lang="sv-SE" smtClean="0"/>
              <a:t>Klicka här för att ändra format</a:t>
            </a:r>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2022-12-01</a:t>
            </a:r>
            <a:endParaRPr lang="sv-SE" dirty="0"/>
          </a:p>
        </p:txBody>
      </p:sp>
      <p:sp>
        <p:nvSpPr>
          <p:cNvPr id="5"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orange">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grön">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Rubrikbild cerise">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9"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6"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r>
              <a:rPr lang="sv-SE" smtClean="0"/>
              <a:t>2022-12-01</a:t>
            </a:r>
            <a:endParaRPr lang="sv-SE" dirty="0"/>
          </a:p>
        </p:txBody>
      </p:sp>
      <p:sp>
        <p:nvSpPr>
          <p:cNvPr id="7"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7" name="Rectangle 7"/>
          <p:cNvSpPr>
            <a:spLocks noGrp="1" noChangeArrowheads="1"/>
          </p:cNvSpPr>
          <p:nvPr>
            <p:ph type="title"/>
          </p:nvPr>
        </p:nvSpPr>
        <p:spPr bwMode="auto">
          <a:xfrm>
            <a:off x="522288" y="546101"/>
            <a:ext cx="8114400"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18" name="Platshållare för text 13"/>
          <p:cNvSpPr>
            <a:spLocks noGrp="1"/>
          </p:cNvSpPr>
          <p:nvPr>
            <p:ph idx="1"/>
          </p:nvPr>
        </p:nvSpPr>
        <p:spPr>
          <a:xfrm>
            <a:off x="523150" y="1195200"/>
            <a:ext cx="8114400" cy="3092400"/>
          </a:xfrm>
          <a:prstGeom prst="rect">
            <a:avLst/>
          </a:prstGeom>
        </p:spPr>
        <p:txBody>
          <a:bodyPr vert="horz" lIns="91440" tIns="45720" rIns="91440" bIns="45720" rtlCol="0">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utan punkter">
    <p:spTree>
      <p:nvGrpSpPr>
        <p:cNvPr id="1" name=""/>
        <p:cNvGrpSpPr/>
        <p:nvPr/>
      </p:nvGrpSpPr>
      <p:grpSpPr>
        <a:xfrm>
          <a:off x="0" y="0"/>
          <a:ext cx="0" cy="0"/>
          <a:chOff x="0" y="0"/>
          <a:chExt cx="0" cy="0"/>
        </a:xfrm>
      </p:grpSpPr>
      <p:sp>
        <p:nvSpPr>
          <p:cNvPr id="14" name="Platshållare för innehåll 2"/>
          <p:cNvSpPr>
            <a:spLocks noGrp="1"/>
          </p:cNvSpPr>
          <p:nvPr>
            <p:ph sz="quarter" idx="10"/>
          </p:nvPr>
        </p:nvSpPr>
        <p:spPr>
          <a:xfrm>
            <a:off x="522288" y="1193800"/>
            <a:ext cx="8113712" cy="3090863"/>
          </a:xfrm>
        </p:spPr>
        <p:txBody>
          <a:bodyPr/>
          <a:lstStyle>
            <a:lvl1pPr marL="0" indent="0">
              <a:buFont typeface="Arial" charset="0"/>
              <a:buNone/>
              <a:defRPr sz="2400"/>
            </a:lvl1pPr>
          </a:lstStyle>
          <a:p>
            <a:pPr lvl="0"/>
            <a:r>
              <a:rPr lang="sv-SE" smtClean="0"/>
              <a:t>Redigera format för bakgrundstext</a:t>
            </a:r>
          </a:p>
        </p:txBody>
      </p:sp>
      <p:sp>
        <p:nvSpPr>
          <p:cNvPr id="16" name="Rectangle 7"/>
          <p:cNvSpPr>
            <a:spLocks noGrp="1" noChangeArrowheads="1"/>
          </p:cNvSpPr>
          <p:nvPr>
            <p:ph type="title"/>
          </p:nvPr>
        </p:nvSpPr>
        <p:spPr bwMode="auto">
          <a:xfrm>
            <a:off x="522288" y="546101"/>
            <a:ext cx="8113712" cy="558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17"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r>
              <a:rPr lang="sv-SE" smtClean="0"/>
              <a:t>2022-12-01</a:t>
            </a:r>
            <a:endParaRPr lang="sv-SE" dirty="0"/>
          </a:p>
        </p:txBody>
      </p:sp>
      <p:sp>
        <p:nvSpPr>
          <p:cNvPr id="18"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2022-12-01</a:t>
            </a: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0" name="Rectangle 7"/>
          <p:cNvSpPr>
            <a:spLocks noGrp="1" noChangeArrowheads="1"/>
          </p:cNvSpPr>
          <p:nvPr>
            <p:ph type="title"/>
          </p:nvPr>
        </p:nvSpPr>
        <p:spPr bwMode="auto">
          <a:xfrm>
            <a:off x="522288" y="546100"/>
            <a:ext cx="811371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8" name="Platshållare för innehåll 4"/>
          <p:cNvSpPr>
            <a:spLocks noGrp="1"/>
          </p:cNvSpPr>
          <p:nvPr>
            <p:ph sz="quarter" idx="14"/>
          </p:nvPr>
        </p:nvSpPr>
        <p:spPr>
          <a:xfrm>
            <a:off x="522288" y="1195200"/>
            <a:ext cx="3996000" cy="30924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innehåll 4"/>
          <p:cNvSpPr>
            <a:spLocks noGrp="1"/>
          </p:cNvSpPr>
          <p:nvPr>
            <p:ph sz="quarter" idx="15"/>
          </p:nvPr>
        </p:nvSpPr>
        <p:spPr>
          <a:xfrm>
            <a:off x="4640000" y="1195200"/>
            <a:ext cx="3996000" cy="30924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9" name="Platshållare för datum 3"/>
          <p:cNvSpPr>
            <a:spLocks noGrp="1"/>
          </p:cNvSpPr>
          <p:nvPr>
            <p:ph type="dt" sz="half" idx="11"/>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2022-12-01</a:t>
            </a:r>
            <a:endParaRPr lang="sv-SE" dirty="0"/>
          </a:p>
        </p:txBody>
      </p:sp>
      <p:sp>
        <p:nvSpPr>
          <p:cNvPr id="15"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2" name="Rectangle 7"/>
          <p:cNvSpPr>
            <a:spLocks noGrp="1" noChangeArrowheads="1"/>
          </p:cNvSpPr>
          <p:nvPr>
            <p:ph type="title"/>
          </p:nvPr>
        </p:nvSpPr>
        <p:spPr bwMode="auto">
          <a:xfrm>
            <a:off x="522288" y="547200"/>
            <a:ext cx="8113186"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200" baseline="0"/>
            </a:lvl1pPr>
          </a:lstStyle>
          <a:p>
            <a:pPr lvl="0"/>
            <a:r>
              <a:rPr lang="sv-SE" smtClean="0"/>
              <a:t>Klicka här för att ändra format</a:t>
            </a:r>
            <a:endParaRPr lang="sv-SE" dirty="0"/>
          </a:p>
        </p:txBody>
      </p:sp>
      <p:sp>
        <p:nvSpPr>
          <p:cNvPr id="13" name="Platshållare för innehåll 4"/>
          <p:cNvSpPr>
            <a:spLocks noGrp="1"/>
          </p:cNvSpPr>
          <p:nvPr>
            <p:ph sz="quarter" idx="12"/>
          </p:nvPr>
        </p:nvSpPr>
        <p:spPr>
          <a:xfrm>
            <a:off x="522288" y="1624879"/>
            <a:ext cx="3996000" cy="26640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4" name="Platshållare för innehåll 4"/>
          <p:cNvSpPr>
            <a:spLocks noGrp="1"/>
          </p:cNvSpPr>
          <p:nvPr>
            <p:ph sz="quarter" idx="13"/>
          </p:nvPr>
        </p:nvSpPr>
        <p:spPr>
          <a:xfrm>
            <a:off x="4640000" y="1624878"/>
            <a:ext cx="3996000" cy="26640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3" name="Platshållare för text 2"/>
          <p:cNvSpPr>
            <a:spLocks noGrp="1"/>
          </p:cNvSpPr>
          <p:nvPr>
            <p:ph type="body" sz="quarter" idx="15" hasCustomPrompt="1"/>
          </p:nvPr>
        </p:nvSpPr>
        <p:spPr>
          <a:xfrm>
            <a:off x="522288" y="1195374"/>
            <a:ext cx="3995737" cy="377550"/>
          </a:xfrm>
        </p:spPr>
        <p:txBody>
          <a:bodyPr/>
          <a:lstStyle>
            <a:lvl1pPr marL="0" indent="0">
              <a:buNone/>
              <a:defRPr sz="2000" b="1" i="0">
                <a:solidFill>
                  <a:schemeClr val="tx1"/>
                </a:solidFill>
                <a:latin typeface="+mj-lt"/>
                <a:ea typeface="Arial" charset="0"/>
                <a:cs typeface="Arial" charset="0"/>
              </a:defRPr>
            </a:lvl1pPr>
          </a:lstStyle>
          <a:p>
            <a:pPr lvl="0"/>
            <a:r>
              <a:rPr lang="sv-SE" dirty="0"/>
              <a:t>Underrubrik</a:t>
            </a:r>
          </a:p>
        </p:txBody>
      </p:sp>
      <p:sp>
        <p:nvSpPr>
          <p:cNvPr id="10" name="Platshållare för text 2"/>
          <p:cNvSpPr>
            <a:spLocks noGrp="1"/>
          </p:cNvSpPr>
          <p:nvPr>
            <p:ph type="body" sz="quarter" idx="16" hasCustomPrompt="1"/>
          </p:nvPr>
        </p:nvSpPr>
        <p:spPr>
          <a:xfrm>
            <a:off x="4639737" y="1195374"/>
            <a:ext cx="3995737" cy="377550"/>
          </a:xfrm>
        </p:spPr>
        <p:txBody>
          <a:bodyPr/>
          <a:lstStyle>
            <a:lvl1pPr marL="0" indent="0">
              <a:buNone/>
              <a:defRPr sz="2000" b="1" i="0">
                <a:solidFill>
                  <a:schemeClr val="tx1"/>
                </a:solidFill>
                <a:latin typeface="+mj-lt"/>
                <a:ea typeface="Arial" charset="0"/>
                <a:cs typeface="Arial" charset="0"/>
              </a:defRPr>
            </a:lvl1pPr>
          </a:lstStyle>
          <a:p>
            <a:pPr lvl="0"/>
            <a:r>
              <a:rPr lang="sv-SE" dirty="0"/>
              <a:t>Underrubrik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och innehåll">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2022-12-01</a:t>
            </a: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2" name="Platshållare för innehåll 4"/>
          <p:cNvSpPr>
            <a:spLocks noGrp="1"/>
          </p:cNvSpPr>
          <p:nvPr>
            <p:ph sz="quarter" idx="13"/>
          </p:nvPr>
        </p:nvSpPr>
        <p:spPr>
          <a:xfrm>
            <a:off x="3213100" y="1195200"/>
            <a:ext cx="5422900" cy="3092400"/>
          </a:xfrm>
        </p:spPr>
        <p:txBody>
          <a:bodyPr/>
          <a:lstStyle>
            <a:lvl1pPr marL="0" indent="0">
              <a:buNone/>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5" name="Rectangle 7"/>
          <p:cNvSpPr>
            <a:spLocks noGrp="1" noChangeArrowheads="1"/>
          </p:cNvSpPr>
          <p:nvPr>
            <p:ph type="title"/>
          </p:nvPr>
        </p:nvSpPr>
        <p:spPr bwMode="auto">
          <a:xfrm>
            <a:off x="522288" y="546100"/>
            <a:ext cx="811371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16" name="Platshållare för text 15"/>
          <p:cNvSpPr>
            <a:spLocks noGrp="1"/>
          </p:cNvSpPr>
          <p:nvPr>
            <p:ph type="body" sz="quarter" idx="14"/>
          </p:nvPr>
        </p:nvSpPr>
        <p:spPr>
          <a:xfrm>
            <a:off x="522287" y="1195200"/>
            <a:ext cx="2574203" cy="3092400"/>
          </a:xfrm>
        </p:spPr>
        <p:txBody>
          <a:bodyPr/>
          <a:lstStyle>
            <a:lvl1pPr marL="0" indent="0">
              <a:buNone/>
              <a:defRPr sz="1400"/>
            </a:lvl1pPr>
          </a:lstStyle>
          <a:p>
            <a:pPr lvl="0"/>
            <a:r>
              <a:rPr lang="sv-SE" smtClean="0"/>
              <a:t>Redigera format för bakgrundstext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bildtext nertill">
    <p:spTree>
      <p:nvGrpSpPr>
        <p:cNvPr id="1" name=""/>
        <p:cNvGrpSpPr/>
        <p:nvPr/>
      </p:nvGrpSpPr>
      <p:grpSpPr>
        <a:xfrm>
          <a:off x="0" y="0"/>
          <a:ext cx="0" cy="0"/>
          <a:chOff x="0" y="0"/>
          <a:chExt cx="0" cy="0"/>
        </a:xfrm>
      </p:grpSpPr>
      <p:sp>
        <p:nvSpPr>
          <p:cNvPr id="16" name="Rectangle 7"/>
          <p:cNvSpPr>
            <a:spLocks noGrp="1" noChangeArrowheads="1"/>
          </p:cNvSpPr>
          <p:nvPr>
            <p:ph type="title"/>
          </p:nvPr>
        </p:nvSpPr>
        <p:spPr bwMode="auto">
          <a:xfrm>
            <a:off x="517525" y="3602580"/>
            <a:ext cx="8113712" cy="35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smtClean="0"/>
              <a:t>Klicka här för att ändra format</a:t>
            </a:r>
            <a:endParaRPr lang="sv-SE" dirty="0"/>
          </a:p>
        </p:txBody>
      </p:sp>
      <p:sp>
        <p:nvSpPr>
          <p:cNvPr id="17"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r>
              <a:rPr lang="sv-SE" smtClean="0"/>
              <a:t>2022-12-01</a:t>
            </a:r>
            <a:endParaRPr lang="sv-SE" dirty="0"/>
          </a:p>
        </p:txBody>
      </p:sp>
      <p:sp>
        <p:nvSpPr>
          <p:cNvPr id="18"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3" name="Platshållare för bild 2"/>
          <p:cNvSpPr>
            <a:spLocks noGrp="1"/>
          </p:cNvSpPr>
          <p:nvPr>
            <p:ph type="pic" sz="quarter" idx="11"/>
          </p:nvPr>
        </p:nvSpPr>
        <p:spPr>
          <a:xfrm>
            <a:off x="517525" y="547200"/>
            <a:ext cx="8113713" cy="3055380"/>
          </a:xfrm>
        </p:spPr>
        <p:txBody>
          <a:bodyPr/>
          <a:lstStyle>
            <a:lvl1pPr>
              <a:buNone/>
              <a:defRPr/>
            </a:lvl1pPr>
          </a:lstStyle>
          <a:p>
            <a:r>
              <a:rPr lang="sv-SE" smtClean="0"/>
              <a:t>Klicka på ikonen för att lägga till en bild</a:t>
            </a:r>
            <a:endParaRPr lang="sv-SE"/>
          </a:p>
        </p:txBody>
      </p:sp>
      <p:sp>
        <p:nvSpPr>
          <p:cNvPr id="5" name="Platshållare för text 4"/>
          <p:cNvSpPr>
            <a:spLocks noGrp="1"/>
          </p:cNvSpPr>
          <p:nvPr>
            <p:ph type="body" sz="quarter" idx="12"/>
          </p:nvPr>
        </p:nvSpPr>
        <p:spPr>
          <a:xfrm>
            <a:off x="517525" y="3960343"/>
            <a:ext cx="8113713" cy="352425"/>
          </a:xfrm>
        </p:spPr>
        <p:txBody>
          <a:bodyPr/>
          <a:lstStyle>
            <a:lvl1pPr marL="0" indent="0">
              <a:buNone/>
              <a:defRPr sz="1400"/>
            </a:lvl1pPr>
          </a:lstStyle>
          <a:p>
            <a:pPr lvl="0"/>
            <a:r>
              <a:rPr lang="sv-SE" smtClean="0"/>
              <a:t>Redigera format för bakgrundstext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ed bildtext till vänste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2022-12-01</a:t>
            </a: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5" name="Rectangle 7"/>
          <p:cNvSpPr>
            <a:spLocks noGrp="1" noChangeArrowheads="1"/>
          </p:cNvSpPr>
          <p:nvPr>
            <p:ph type="title"/>
          </p:nvPr>
        </p:nvSpPr>
        <p:spPr bwMode="auto">
          <a:xfrm>
            <a:off x="522288" y="547200"/>
            <a:ext cx="257420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smtClean="0"/>
              <a:t>Klicka här för att ändra format</a:t>
            </a:r>
            <a:endParaRPr lang="sv-SE" dirty="0"/>
          </a:p>
        </p:txBody>
      </p:sp>
      <p:sp>
        <p:nvSpPr>
          <p:cNvPr id="16" name="Platshållare för text 15"/>
          <p:cNvSpPr>
            <a:spLocks noGrp="1"/>
          </p:cNvSpPr>
          <p:nvPr>
            <p:ph type="body" sz="quarter" idx="14"/>
          </p:nvPr>
        </p:nvSpPr>
        <p:spPr>
          <a:xfrm>
            <a:off x="522287" y="1195200"/>
            <a:ext cx="2574203" cy="3144589"/>
          </a:xfrm>
        </p:spPr>
        <p:txBody>
          <a:bodyPr/>
          <a:lstStyle>
            <a:lvl1pPr marL="0" indent="0">
              <a:buNone/>
              <a:defRPr sz="1400"/>
            </a:lvl1pPr>
          </a:lstStyle>
          <a:p>
            <a:pPr lvl="0"/>
            <a:r>
              <a:rPr lang="sv-SE" smtClean="0"/>
              <a:t>Redigera format för bakgrundstext</a:t>
            </a:r>
          </a:p>
        </p:txBody>
      </p:sp>
      <p:sp>
        <p:nvSpPr>
          <p:cNvPr id="3" name="Platshållare för bild 2"/>
          <p:cNvSpPr>
            <a:spLocks noGrp="1"/>
          </p:cNvSpPr>
          <p:nvPr>
            <p:ph type="pic" sz="quarter" idx="15"/>
          </p:nvPr>
        </p:nvSpPr>
        <p:spPr>
          <a:xfrm>
            <a:off x="3213101" y="547200"/>
            <a:ext cx="5422900" cy="3792537"/>
          </a:xfrm>
        </p:spPr>
        <p:txBody>
          <a:bodyPr/>
          <a:lstStyle/>
          <a:p>
            <a:r>
              <a:rPr lang="sv-SE" smtClean="0"/>
              <a:t>Klicka på ikonen för att lägga till en bild</a:t>
            </a:r>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med bildtext till vänste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2022-12-01</a:t>
            </a: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5" name="Rectangle 7"/>
          <p:cNvSpPr>
            <a:spLocks noGrp="1" noChangeArrowheads="1"/>
          </p:cNvSpPr>
          <p:nvPr>
            <p:ph type="title"/>
          </p:nvPr>
        </p:nvSpPr>
        <p:spPr bwMode="auto">
          <a:xfrm>
            <a:off x="522288" y="547200"/>
            <a:ext cx="257420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smtClean="0"/>
              <a:t>Klicka här för att ändra format</a:t>
            </a:r>
            <a:endParaRPr lang="sv-SE" dirty="0"/>
          </a:p>
        </p:txBody>
      </p:sp>
      <p:sp>
        <p:nvSpPr>
          <p:cNvPr id="16" name="Platshållare för text 15"/>
          <p:cNvSpPr>
            <a:spLocks noGrp="1"/>
          </p:cNvSpPr>
          <p:nvPr>
            <p:ph type="body" sz="quarter" idx="14"/>
          </p:nvPr>
        </p:nvSpPr>
        <p:spPr>
          <a:xfrm>
            <a:off x="522287" y="1195200"/>
            <a:ext cx="2574203" cy="3144589"/>
          </a:xfrm>
        </p:spPr>
        <p:txBody>
          <a:bodyPr/>
          <a:lstStyle>
            <a:lvl1pPr marL="0" indent="0">
              <a:buNone/>
              <a:defRPr sz="1400"/>
            </a:lvl1pPr>
          </a:lstStyle>
          <a:p>
            <a:pPr lvl="0"/>
            <a:r>
              <a:rPr lang="sv-SE" smtClean="0"/>
              <a:t>Redigera format för bakgrundstext</a:t>
            </a:r>
          </a:p>
        </p:txBody>
      </p:sp>
      <p:sp>
        <p:nvSpPr>
          <p:cNvPr id="9" name="Platshållare för innehåll 8"/>
          <p:cNvSpPr>
            <a:spLocks noGrp="1"/>
          </p:cNvSpPr>
          <p:nvPr>
            <p:ph sz="quarter" idx="16"/>
          </p:nvPr>
        </p:nvSpPr>
        <p:spPr>
          <a:xfrm>
            <a:off x="3213100" y="547688"/>
            <a:ext cx="5422900" cy="3792537"/>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r>
              <a:rPr lang="sv-SE" smtClean="0"/>
              <a:t>2022-12-01</a:t>
            </a:r>
            <a:endParaRPr lang="sv-SE" dirty="0"/>
          </a:p>
        </p:txBody>
      </p:sp>
      <p:sp>
        <p:nvSpPr>
          <p:cNvPr id="11" name="Rectangle 7"/>
          <p:cNvSpPr>
            <a:spLocks noGrp="1" noChangeArrowheads="1"/>
          </p:cNvSpPr>
          <p:nvPr>
            <p:ph type="title"/>
          </p:nvPr>
        </p:nvSpPr>
        <p:spPr bwMode="auto">
          <a:xfrm>
            <a:off x="522288" y="546101"/>
            <a:ext cx="8114400"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dirty="0"/>
              <a:t>Klicka här för att ändra format</a:t>
            </a:r>
          </a:p>
        </p:txBody>
      </p:sp>
      <p:pic>
        <p:nvPicPr>
          <p:cNvPr id="13" name="Picture 13" descr="TS_Sv_2V_RGB"/>
          <p:cNvPicPr>
            <a:picLocks noChangeAspect="1" noChangeArrowheads="1"/>
          </p:cNvPicPr>
          <p:nvPr/>
        </p:nvPicPr>
        <p:blipFill>
          <a:blip r:embed="rId16" cstate="print"/>
          <a:srcRect/>
          <a:stretch>
            <a:fillRect/>
          </a:stretch>
        </p:blipFill>
        <p:spPr bwMode="auto">
          <a:xfrm>
            <a:off x="7508047" y="4556887"/>
            <a:ext cx="1331318" cy="300863"/>
          </a:xfrm>
          <a:prstGeom prst="rect">
            <a:avLst/>
          </a:prstGeom>
          <a:noFill/>
          <a:ln w="9525">
            <a:noFill/>
            <a:miter lim="800000"/>
            <a:headEnd/>
            <a:tailEnd/>
          </a:ln>
        </p:spPr>
      </p:pic>
      <p:sp>
        <p:nvSpPr>
          <p:cNvPr id="14" name="Platshållare för text 13"/>
          <p:cNvSpPr>
            <a:spLocks noGrp="1"/>
          </p:cNvSpPr>
          <p:nvPr>
            <p:ph type="body" idx="1"/>
          </p:nvPr>
        </p:nvSpPr>
        <p:spPr>
          <a:xfrm>
            <a:off x="523150" y="1195200"/>
            <a:ext cx="8114400" cy="30924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8" r:id="rId3"/>
    <p:sldLayoutId id="2147483652" r:id="rId4"/>
    <p:sldLayoutId id="2147483670" r:id="rId5"/>
    <p:sldLayoutId id="2147483656" r:id="rId6"/>
    <p:sldLayoutId id="2147483671" r:id="rId7"/>
    <p:sldLayoutId id="2147483672" r:id="rId8"/>
    <p:sldLayoutId id="2147483676" r:id="rId9"/>
    <p:sldLayoutId id="2147483654" r:id="rId10"/>
    <p:sldLayoutId id="2147483655" r:id="rId11"/>
    <p:sldLayoutId id="2147483673" r:id="rId12"/>
    <p:sldLayoutId id="2147483674" r:id="rId13"/>
    <p:sldLayoutId id="2147483675" r:id="rId14"/>
  </p:sldLayoutIdLst>
  <p:hf hdr="0" ftr="0"/>
  <p:txStyles>
    <p:titleStyle>
      <a:lvl1pPr algn="l" defTabSz="914400" rtl="0" eaLnBrk="1" latinLnBrk="0" hangingPunct="1">
        <a:spcBef>
          <a:spcPct val="0"/>
        </a:spcBef>
        <a:buNone/>
        <a:defRPr sz="3200" b="1" kern="1200">
          <a:solidFill>
            <a:schemeClr val="accent2"/>
          </a:solidFill>
          <a:latin typeface="+mj-lt"/>
          <a:ea typeface="+mj-ea"/>
          <a:cs typeface="Arial" pitchFamily="34" charset="0"/>
        </a:defRPr>
      </a:lvl1pPr>
    </p:titleStyle>
    <p:bodyStyle>
      <a:lvl1pPr marL="342000" indent="-342000" algn="l" defTabSz="914400" rtl="0" eaLnBrk="1" latinLnBrk="0" hangingPunct="1">
        <a:lnSpc>
          <a:spcPct val="110000"/>
        </a:lnSpc>
        <a:spcBef>
          <a:spcPct val="20000"/>
        </a:spcBef>
        <a:buClr>
          <a:schemeClr val="accent2"/>
        </a:buClr>
        <a:buSzPct val="85000"/>
        <a:buFont typeface="Arial" pitchFamily="34" charset="0"/>
        <a:buChar char="•"/>
        <a:defRPr sz="2400" kern="1200">
          <a:solidFill>
            <a:schemeClr val="tx1"/>
          </a:solidFill>
          <a:latin typeface="+mj-lt"/>
          <a:ea typeface="+mn-ea"/>
          <a:cs typeface="Arial" pitchFamily="34" charset="0"/>
        </a:defRPr>
      </a:lvl1pPr>
      <a:lvl2pPr marL="622300" indent="-260350" algn="l" defTabSz="914400" rtl="0" eaLnBrk="1" latinLnBrk="0" hangingPunct="1">
        <a:lnSpc>
          <a:spcPct val="110000"/>
        </a:lnSpc>
        <a:spcBef>
          <a:spcPct val="20000"/>
        </a:spcBef>
        <a:buClr>
          <a:schemeClr val="accent2"/>
        </a:buClr>
        <a:buSzPct val="80000"/>
        <a:buFont typeface="Arial" pitchFamily="34" charset="0"/>
        <a:buChar char="–"/>
        <a:defRPr sz="2000" kern="1200">
          <a:solidFill>
            <a:schemeClr val="tx1"/>
          </a:solidFill>
          <a:latin typeface="+mj-lt"/>
          <a:ea typeface="+mn-ea"/>
          <a:cs typeface="Arial" pitchFamily="34" charset="0"/>
        </a:defRPr>
      </a:lvl2pPr>
      <a:lvl3pPr marL="806450" indent="-173038" algn="l" defTabSz="914400" rtl="0" eaLnBrk="1" latinLnBrk="0" hangingPunct="1">
        <a:lnSpc>
          <a:spcPct val="110000"/>
        </a:lnSpc>
        <a:spcBef>
          <a:spcPct val="20000"/>
        </a:spcBef>
        <a:buClr>
          <a:schemeClr val="accent2"/>
        </a:buClr>
        <a:buSzPct val="80000"/>
        <a:buFont typeface="Arial" pitchFamily="34" charset="0"/>
        <a:buChar char="•"/>
        <a:defRPr sz="1800" kern="1200">
          <a:solidFill>
            <a:schemeClr val="tx1"/>
          </a:solidFill>
          <a:latin typeface="+mj-lt"/>
          <a:ea typeface="+mn-ea"/>
          <a:cs typeface="Arial" pitchFamily="34" charset="0"/>
        </a:defRPr>
      </a:lvl3pPr>
      <a:lvl4pPr marL="1079500" indent="-155575" algn="l" defTabSz="914400" rtl="0" eaLnBrk="1" latinLnBrk="0" hangingPunct="1">
        <a:lnSpc>
          <a:spcPct val="110000"/>
        </a:lnSpc>
        <a:spcBef>
          <a:spcPct val="20000"/>
        </a:spcBef>
        <a:buClr>
          <a:schemeClr val="accent2"/>
        </a:buClr>
        <a:buSzPct val="80000"/>
        <a:buFont typeface="Arial" pitchFamily="34" charset="0"/>
        <a:buChar char="–"/>
        <a:defRPr sz="1400" kern="1200">
          <a:solidFill>
            <a:schemeClr val="tx1"/>
          </a:solidFill>
          <a:latin typeface="+mj-lt"/>
          <a:ea typeface="+mn-ea"/>
          <a:cs typeface="Arial" pitchFamily="34" charset="0"/>
        </a:defRPr>
      </a:lvl4pPr>
      <a:lvl5pPr marL="1346200" indent="-169863" algn="l" defTabSz="914400" rtl="0" eaLnBrk="1" latinLnBrk="0" hangingPunct="1">
        <a:lnSpc>
          <a:spcPct val="110000"/>
        </a:lnSpc>
        <a:spcBef>
          <a:spcPct val="20000"/>
        </a:spcBef>
        <a:buClr>
          <a:schemeClr val="accent2"/>
        </a:buClr>
        <a:buSzPct val="90000"/>
        <a:buFont typeface="Arial" pitchFamily="34" charset="0"/>
        <a:buChar char="»"/>
        <a:defRPr sz="11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ransportstyrelsen.se/sv/luftfart/Flygbolag/ansokningar-och-checklisto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Ola.johansson@transportstyrelsen.se" TargetMode="External"/><Relationship Id="rId2" Type="http://schemas.openxmlformats.org/officeDocument/2006/relationships/hyperlink" Target="mailto:Christian.lofur@transportstyrelsen.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p:cNvSpPr>
            <a:spLocks noGrp="1"/>
          </p:cNvSpPr>
          <p:nvPr>
            <p:ph type="ctrTitle"/>
          </p:nvPr>
        </p:nvSpPr>
        <p:spPr/>
        <p:txBody>
          <a:bodyPr/>
          <a:lstStyle/>
          <a:p>
            <a:r>
              <a:rPr lang="sv-SE" dirty="0" smtClean="0"/>
              <a:t>EFB – hur gör man?</a:t>
            </a:r>
            <a:endParaRPr lang="sv-SE" dirty="0"/>
          </a:p>
        </p:txBody>
      </p:sp>
      <p:sp>
        <p:nvSpPr>
          <p:cNvPr id="13" name="Underrubrik 12"/>
          <p:cNvSpPr>
            <a:spLocks noGrp="1"/>
          </p:cNvSpPr>
          <p:nvPr>
            <p:ph type="subTitle" idx="1"/>
          </p:nvPr>
        </p:nvSpPr>
        <p:spPr/>
        <p:txBody>
          <a:bodyPr/>
          <a:lstStyle/>
          <a:p>
            <a:r>
              <a:rPr lang="sv-SE" dirty="0" smtClean="0"/>
              <a:t>Christian Lofur</a:t>
            </a:r>
          </a:p>
          <a:p>
            <a:r>
              <a:rPr lang="sv-SE" dirty="0" smtClean="0"/>
              <a:t>Ola Johansson</a:t>
            </a:r>
            <a:endParaRPr lang="sv-S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10</a:t>
            </a:fld>
            <a:endParaRPr lang="sv-SE" dirty="0"/>
          </a:p>
        </p:txBody>
      </p:sp>
      <p:sp>
        <p:nvSpPr>
          <p:cNvPr id="3" name="Rubrik 2"/>
          <p:cNvSpPr>
            <a:spLocks noGrp="1"/>
          </p:cNvSpPr>
          <p:nvPr>
            <p:ph type="title"/>
          </p:nvPr>
        </p:nvSpPr>
        <p:spPr/>
        <p:txBody>
          <a:bodyPr/>
          <a:lstStyle/>
          <a:p>
            <a:r>
              <a:rPr lang="sv-SE" sz="2800" dirty="0" smtClean="0"/>
              <a:t>Mjukvara - </a:t>
            </a:r>
            <a:r>
              <a:rPr lang="sv-SE" sz="2800" dirty="0" err="1" smtClean="0"/>
              <a:t>appar</a:t>
            </a:r>
            <a:endParaRPr lang="sv-SE" sz="2800" dirty="0"/>
          </a:p>
        </p:txBody>
      </p:sp>
      <p:sp>
        <p:nvSpPr>
          <p:cNvPr id="4" name="Platshållare för innehåll 3"/>
          <p:cNvSpPr>
            <a:spLocks noGrp="1"/>
          </p:cNvSpPr>
          <p:nvPr>
            <p:ph idx="1"/>
          </p:nvPr>
        </p:nvSpPr>
        <p:spPr/>
        <p:txBody>
          <a:bodyPr/>
          <a:lstStyle/>
          <a:p>
            <a:r>
              <a:rPr lang="sv-SE" dirty="0" smtClean="0"/>
              <a:t>Typ A</a:t>
            </a:r>
          </a:p>
          <a:p>
            <a:r>
              <a:rPr lang="sv-SE" dirty="0" smtClean="0"/>
              <a:t>Typ B</a:t>
            </a:r>
          </a:p>
          <a:p>
            <a:r>
              <a:rPr lang="sv-SE" dirty="0" err="1" smtClean="0"/>
              <a:t>Appar</a:t>
            </a:r>
            <a:r>
              <a:rPr lang="sv-SE" dirty="0" smtClean="0"/>
              <a:t> som inte kan klassas som typ A eller B</a:t>
            </a:r>
          </a:p>
          <a:p>
            <a:r>
              <a:rPr lang="sv-SE" dirty="0" smtClean="0"/>
              <a:t>Övriga </a:t>
            </a:r>
            <a:r>
              <a:rPr lang="sv-SE" dirty="0" err="1" smtClean="0"/>
              <a:t>appar</a:t>
            </a:r>
            <a:r>
              <a:rPr lang="sv-SE" dirty="0" smtClean="0"/>
              <a:t> ”</a:t>
            </a:r>
            <a:r>
              <a:rPr lang="sv-SE" dirty="0" err="1" smtClean="0"/>
              <a:t>miscellaneous</a:t>
            </a:r>
            <a:r>
              <a:rPr lang="sv-SE" dirty="0" smtClean="0"/>
              <a:t>”</a:t>
            </a:r>
          </a:p>
          <a:p>
            <a:endParaRPr lang="sv-SE" dirty="0"/>
          </a:p>
        </p:txBody>
      </p:sp>
      <p:sp>
        <p:nvSpPr>
          <p:cNvPr id="5" name="Platshållare för datum 4"/>
          <p:cNvSpPr>
            <a:spLocks noGrp="1"/>
          </p:cNvSpPr>
          <p:nvPr>
            <p:ph type="dt" sz="half" idx="2"/>
          </p:nvPr>
        </p:nvSpPr>
        <p:spPr/>
        <p:txBody>
          <a:bodyPr/>
          <a:lstStyle/>
          <a:p>
            <a:pPr>
              <a:defRPr/>
            </a:pPr>
            <a:r>
              <a:rPr lang="sv-SE" smtClean="0"/>
              <a:t>2022-12-01</a:t>
            </a:r>
            <a:endParaRPr lang="sv-SE" dirty="0"/>
          </a:p>
        </p:txBody>
      </p:sp>
    </p:spTree>
    <p:extLst>
      <p:ext uri="{BB962C8B-B14F-4D97-AF65-F5344CB8AC3E}">
        <p14:creationId xmlns:p14="http://schemas.microsoft.com/office/powerpoint/2010/main" val="381592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11</a:t>
            </a:fld>
            <a:endParaRPr lang="sv-SE" dirty="0"/>
          </a:p>
        </p:txBody>
      </p:sp>
      <p:sp>
        <p:nvSpPr>
          <p:cNvPr id="3" name="Rubrik 2"/>
          <p:cNvSpPr>
            <a:spLocks noGrp="1"/>
          </p:cNvSpPr>
          <p:nvPr>
            <p:ph type="title"/>
          </p:nvPr>
        </p:nvSpPr>
        <p:spPr/>
        <p:txBody>
          <a:bodyPr/>
          <a:lstStyle/>
          <a:p>
            <a:r>
              <a:rPr lang="sv-SE" sz="2800" dirty="0" smtClean="0"/>
              <a:t>Hönan och ägget</a:t>
            </a:r>
            <a:endParaRPr lang="sv-SE" sz="2800" dirty="0"/>
          </a:p>
        </p:txBody>
      </p:sp>
      <p:sp>
        <p:nvSpPr>
          <p:cNvPr id="4" name="Platshållare för innehåll 3"/>
          <p:cNvSpPr>
            <a:spLocks noGrp="1"/>
          </p:cNvSpPr>
          <p:nvPr>
            <p:ph idx="1"/>
          </p:nvPr>
        </p:nvSpPr>
        <p:spPr>
          <a:xfrm>
            <a:off x="523150" y="1195200"/>
            <a:ext cx="8114400" cy="3303648"/>
          </a:xfrm>
        </p:spPr>
        <p:txBody>
          <a:bodyPr/>
          <a:lstStyle/>
          <a:p>
            <a:r>
              <a:rPr lang="sv-SE" sz="2000" dirty="0" smtClean="0"/>
              <a:t>Meddela Transportstyrelsen påbörjan av ”</a:t>
            </a:r>
            <a:r>
              <a:rPr lang="sv-SE" sz="2000" dirty="0" err="1" smtClean="0"/>
              <a:t>Operational</a:t>
            </a:r>
            <a:r>
              <a:rPr lang="sv-SE" sz="2000" dirty="0" smtClean="0"/>
              <a:t> </a:t>
            </a:r>
            <a:r>
              <a:rPr lang="sv-SE" sz="2000" dirty="0" err="1" smtClean="0"/>
              <a:t>Evaluation</a:t>
            </a:r>
            <a:r>
              <a:rPr lang="sv-SE" sz="2000" dirty="0" smtClean="0"/>
              <a:t> Test”. (AOC)</a:t>
            </a:r>
          </a:p>
          <a:p>
            <a:r>
              <a:rPr lang="sv-SE" sz="2000" dirty="0" smtClean="0"/>
              <a:t>Under ovan nämnda provperiod utgör EFB ett extra system ombord, det som EFB ska ersätta måste fungera parallellt och hållas uppdaterat.</a:t>
            </a:r>
          </a:p>
          <a:p>
            <a:r>
              <a:rPr lang="sv-SE" sz="2000" dirty="0" smtClean="0"/>
              <a:t>Avslutat test: skriv rapport, ta med er erfarenheterna, ansök (AOC) om godkännande typ B-</a:t>
            </a:r>
            <a:r>
              <a:rPr lang="sv-SE" sz="2000" dirty="0" err="1" smtClean="0"/>
              <a:t>appar</a:t>
            </a:r>
            <a:r>
              <a:rPr lang="sv-SE" sz="2000" dirty="0" smtClean="0"/>
              <a:t>.</a:t>
            </a:r>
          </a:p>
          <a:p>
            <a:r>
              <a:rPr lang="sv-SE" sz="2000" dirty="0" smtClean="0"/>
              <a:t>Godkännande (AOC) erhållet och alla lärdomar överförda (AOC och SPO); nu kan EFB ersätta tidigare papperslösningar!</a:t>
            </a:r>
            <a:endParaRPr lang="sv-SE" sz="2000" dirty="0"/>
          </a:p>
        </p:txBody>
      </p:sp>
      <p:sp>
        <p:nvSpPr>
          <p:cNvPr id="5" name="Platshållare för datum 4"/>
          <p:cNvSpPr>
            <a:spLocks noGrp="1"/>
          </p:cNvSpPr>
          <p:nvPr>
            <p:ph type="dt" sz="half" idx="2"/>
          </p:nvPr>
        </p:nvSpPr>
        <p:spPr/>
        <p:txBody>
          <a:bodyPr/>
          <a:lstStyle/>
          <a:p>
            <a:pPr>
              <a:defRPr/>
            </a:pPr>
            <a:r>
              <a:rPr lang="sv-SE" smtClean="0"/>
              <a:t>2022-12-01</a:t>
            </a:r>
            <a:endParaRPr lang="sv-SE" dirty="0"/>
          </a:p>
        </p:txBody>
      </p:sp>
    </p:spTree>
    <p:extLst>
      <p:ext uri="{BB962C8B-B14F-4D97-AF65-F5344CB8AC3E}">
        <p14:creationId xmlns:p14="http://schemas.microsoft.com/office/powerpoint/2010/main" val="105893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12</a:t>
            </a:fld>
            <a:endParaRPr lang="sv-SE" dirty="0"/>
          </a:p>
        </p:txBody>
      </p:sp>
      <p:sp>
        <p:nvSpPr>
          <p:cNvPr id="3" name="Rubrik 2"/>
          <p:cNvSpPr>
            <a:spLocks noGrp="1"/>
          </p:cNvSpPr>
          <p:nvPr>
            <p:ph type="title"/>
          </p:nvPr>
        </p:nvSpPr>
        <p:spPr/>
        <p:txBody>
          <a:bodyPr/>
          <a:lstStyle/>
          <a:p>
            <a:r>
              <a:rPr lang="sv-SE" sz="2800" dirty="0" smtClean="0"/>
              <a:t>Vad får man ha?</a:t>
            </a:r>
            <a:endParaRPr lang="sv-SE" sz="2800" dirty="0"/>
          </a:p>
        </p:txBody>
      </p:sp>
      <p:sp>
        <p:nvSpPr>
          <p:cNvPr id="4" name="Platshållare för innehåll 3"/>
          <p:cNvSpPr>
            <a:spLocks noGrp="1"/>
          </p:cNvSpPr>
          <p:nvPr>
            <p:ph idx="1"/>
          </p:nvPr>
        </p:nvSpPr>
        <p:spPr/>
        <p:txBody>
          <a:bodyPr/>
          <a:lstStyle/>
          <a:p>
            <a:r>
              <a:rPr lang="sv-SE" sz="2000" dirty="0" smtClean="0"/>
              <a:t>COTS; Commercial </a:t>
            </a:r>
            <a:r>
              <a:rPr lang="sv-SE" sz="2000" dirty="0" err="1" smtClean="0"/>
              <a:t>of</a:t>
            </a:r>
            <a:r>
              <a:rPr lang="sv-SE" sz="2000" dirty="0" smtClean="0"/>
              <a:t> the </a:t>
            </a:r>
            <a:r>
              <a:rPr lang="sv-SE" sz="2000" dirty="0" err="1" smtClean="0"/>
              <a:t>shelf</a:t>
            </a:r>
            <a:r>
              <a:rPr lang="sv-SE" sz="2000" dirty="0" smtClean="0"/>
              <a:t>, saker man köper i en vanlig affär.</a:t>
            </a:r>
          </a:p>
          <a:p>
            <a:r>
              <a:rPr lang="sv-SE" sz="2000" dirty="0" smtClean="0"/>
              <a:t>På något vis monterad.</a:t>
            </a:r>
          </a:p>
          <a:p>
            <a:r>
              <a:rPr lang="sv-SE" sz="2000" dirty="0" smtClean="0"/>
              <a:t>Strömförsörjning.</a:t>
            </a:r>
          </a:p>
          <a:p>
            <a:r>
              <a:rPr lang="sv-SE" sz="2000" dirty="0" err="1" smtClean="0"/>
              <a:t>Appar</a:t>
            </a:r>
            <a:r>
              <a:rPr lang="sv-SE" sz="2000" dirty="0" smtClean="0"/>
              <a:t>.</a:t>
            </a:r>
            <a:endParaRPr lang="sv-SE" sz="2000" dirty="0"/>
          </a:p>
        </p:txBody>
      </p:sp>
      <p:sp>
        <p:nvSpPr>
          <p:cNvPr id="5" name="Platshållare för datum 4"/>
          <p:cNvSpPr>
            <a:spLocks noGrp="1"/>
          </p:cNvSpPr>
          <p:nvPr>
            <p:ph type="dt" sz="half" idx="2"/>
          </p:nvPr>
        </p:nvSpPr>
        <p:spPr/>
        <p:txBody>
          <a:bodyPr/>
          <a:lstStyle/>
          <a:p>
            <a:pPr>
              <a:defRPr/>
            </a:pPr>
            <a:r>
              <a:rPr lang="sv-SE" smtClean="0"/>
              <a:t>2022-12-01</a:t>
            </a:r>
            <a:endParaRPr lang="sv-SE" dirty="0"/>
          </a:p>
        </p:txBody>
      </p:sp>
    </p:spTree>
    <p:extLst>
      <p:ext uri="{BB962C8B-B14F-4D97-AF65-F5344CB8AC3E}">
        <p14:creationId xmlns:p14="http://schemas.microsoft.com/office/powerpoint/2010/main" val="92296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13</a:t>
            </a:fld>
            <a:endParaRPr lang="sv-SE" dirty="0"/>
          </a:p>
        </p:txBody>
      </p:sp>
      <p:sp>
        <p:nvSpPr>
          <p:cNvPr id="3" name="Rubrik 2"/>
          <p:cNvSpPr>
            <a:spLocks noGrp="1"/>
          </p:cNvSpPr>
          <p:nvPr>
            <p:ph type="title"/>
          </p:nvPr>
        </p:nvSpPr>
        <p:spPr/>
        <p:txBody>
          <a:bodyPr/>
          <a:lstStyle/>
          <a:p>
            <a:r>
              <a:rPr lang="sv-SE" sz="2800" dirty="0" smtClean="0"/>
              <a:t>Hjälp till ansökan</a:t>
            </a:r>
            <a:endParaRPr lang="sv-SE" sz="2800" dirty="0"/>
          </a:p>
        </p:txBody>
      </p:sp>
      <p:sp>
        <p:nvSpPr>
          <p:cNvPr id="4" name="Platshållare för innehåll 3"/>
          <p:cNvSpPr>
            <a:spLocks noGrp="1"/>
          </p:cNvSpPr>
          <p:nvPr>
            <p:ph idx="1"/>
          </p:nvPr>
        </p:nvSpPr>
        <p:spPr/>
        <p:txBody>
          <a:bodyPr/>
          <a:lstStyle/>
          <a:p>
            <a:r>
              <a:rPr lang="sv-SE" sz="2000" dirty="0" smtClean="0"/>
              <a:t>Länkar till notifierings- och ansökningsformulär på </a:t>
            </a:r>
            <a:r>
              <a:rPr lang="sv-SE" sz="2000" dirty="0" smtClean="0">
                <a:hlinkClick r:id="rId3"/>
              </a:rPr>
              <a:t>hemsidan</a:t>
            </a:r>
            <a:r>
              <a:rPr lang="sv-SE" sz="2000" dirty="0" smtClean="0"/>
              <a:t>.</a:t>
            </a:r>
            <a:endParaRPr lang="sv-SE" sz="2000" dirty="0"/>
          </a:p>
        </p:txBody>
      </p:sp>
      <p:sp>
        <p:nvSpPr>
          <p:cNvPr id="5" name="Platshållare för datum 4"/>
          <p:cNvSpPr>
            <a:spLocks noGrp="1"/>
          </p:cNvSpPr>
          <p:nvPr>
            <p:ph type="dt" sz="half" idx="2"/>
          </p:nvPr>
        </p:nvSpPr>
        <p:spPr/>
        <p:txBody>
          <a:bodyPr/>
          <a:lstStyle/>
          <a:p>
            <a:pPr>
              <a:defRPr/>
            </a:pPr>
            <a:r>
              <a:rPr lang="sv-SE" smtClean="0"/>
              <a:t>2022-12-01</a:t>
            </a:r>
            <a:endParaRPr lang="sv-SE" dirty="0"/>
          </a:p>
        </p:txBody>
      </p:sp>
    </p:spTree>
    <p:extLst>
      <p:ext uri="{BB962C8B-B14F-4D97-AF65-F5344CB8AC3E}">
        <p14:creationId xmlns:p14="http://schemas.microsoft.com/office/powerpoint/2010/main" val="4128461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2"/>
          </p:nvPr>
        </p:nvSpPr>
        <p:spPr/>
        <p:txBody>
          <a:bodyPr/>
          <a:lstStyle/>
          <a:p>
            <a:pPr>
              <a:defRPr/>
            </a:pPr>
            <a:r>
              <a:rPr lang="sv-SE" smtClean="0"/>
              <a:t>2022-12-01</a:t>
            </a:r>
            <a:endParaRPr lang="sv-SE" dirty="0"/>
          </a:p>
        </p:txBody>
      </p:sp>
      <p:sp>
        <p:nvSpPr>
          <p:cNvPr id="3" name="Platshållare för bildnummer 2"/>
          <p:cNvSpPr>
            <a:spLocks noGrp="1"/>
          </p:cNvSpPr>
          <p:nvPr>
            <p:ph type="sldNum" sz="quarter" idx="4"/>
          </p:nvPr>
        </p:nvSpPr>
        <p:spPr/>
        <p:txBody>
          <a:bodyPr/>
          <a:lstStyle/>
          <a:p>
            <a:pPr>
              <a:defRPr/>
            </a:pPr>
            <a:fld id="{11F2833E-87A4-43BA-9564-C10860A20FF2}" type="slidenum">
              <a:rPr lang="sv-SE" smtClean="0"/>
              <a:pPr>
                <a:defRPr/>
              </a:pPr>
              <a:t>14</a:t>
            </a:fld>
            <a:endParaRPr lang="sv-SE" dirty="0"/>
          </a:p>
        </p:txBody>
      </p:sp>
      <p:sp>
        <p:nvSpPr>
          <p:cNvPr id="4" name="Rubrik 3"/>
          <p:cNvSpPr>
            <a:spLocks noGrp="1"/>
          </p:cNvSpPr>
          <p:nvPr>
            <p:ph type="title"/>
          </p:nvPr>
        </p:nvSpPr>
        <p:spPr/>
        <p:txBody>
          <a:bodyPr/>
          <a:lstStyle/>
          <a:p>
            <a:r>
              <a:rPr lang="sv-SE" sz="2800" dirty="0" smtClean="0"/>
              <a:t>Vad ska ni göra för arbete?</a:t>
            </a:r>
            <a:endParaRPr lang="sv-SE" sz="2800" dirty="0"/>
          </a:p>
        </p:txBody>
      </p:sp>
      <p:sp>
        <p:nvSpPr>
          <p:cNvPr id="5" name="Platshållare för innehåll 4"/>
          <p:cNvSpPr>
            <a:spLocks noGrp="1"/>
          </p:cNvSpPr>
          <p:nvPr>
            <p:ph idx="1"/>
          </p:nvPr>
        </p:nvSpPr>
        <p:spPr/>
        <p:txBody>
          <a:bodyPr/>
          <a:lstStyle/>
          <a:p>
            <a:r>
              <a:rPr lang="sv-SE" sz="2000" dirty="0" smtClean="0"/>
              <a:t>Utöver att det står i 965 så finns hjälp även i ”Notifiering om påbörjande av operativ evalueringsperiod…”</a:t>
            </a:r>
          </a:p>
          <a:p>
            <a:pPr lvl="1"/>
            <a:r>
              <a:rPr lang="sv-SE" sz="1600" dirty="0" smtClean="0"/>
              <a:t>Genomföra riskanalys (</a:t>
            </a:r>
            <a:r>
              <a:rPr lang="sv-SE" sz="1600" dirty="0" err="1" smtClean="0"/>
              <a:t>MoC</a:t>
            </a:r>
            <a:r>
              <a:rPr lang="sv-SE" sz="1600" dirty="0" smtClean="0"/>
              <a:t> för EFB-implementering)</a:t>
            </a:r>
          </a:p>
          <a:p>
            <a:pPr lvl="1"/>
            <a:r>
              <a:rPr lang="sv-SE" sz="1600" dirty="0" smtClean="0"/>
              <a:t>Ta fram administrativa procedurer</a:t>
            </a:r>
          </a:p>
          <a:p>
            <a:pPr lvl="1"/>
            <a:r>
              <a:rPr lang="sv-SE" sz="1600" dirty="0" smtClean="0"/>
              <a:t>Ta fram beskrivning av systemet som helhet och dess ingående delar</a:t>
            </a:r>
          </a:p>
          <a:p>
            <a:pPr lvl="1"/>
            <a:r>
              <a:rPr lang="sv-SE" sz="1600" dirty="0" smtClean="0"/>
              <a:t>Utbilda besättningsmedlemmarna</a:t>
            </a:r>
          </a:p>
          <a:p>
            <a:pPr lvl="1"/>
            <a:r>
              <a:rPr lang="sv-SE" sz="1600" dirty="0" smtClean="0"/>
              <a:t>Bedöma om hårdvara och mjukvara är lätt att använda, går det att göra fel (och vad kan det få för konsekvenser)</a:t>
            </a:r>
            <a:endParaRPr lang="sv-SE" sz="1600" dirty="0"/>
          </a:p>
        </p:txBody>
      </p:sp>
    </p:spTree>
    <p:extLst>
      <p:ext uri="{BB962C8B-B14F-4D97-AF65-F5344CB8AC3E}">
        <p14:creationId xmlns:p14="http://schemas.microsoft.com/office/powerpoint/2010/main" val="455127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2"/>
          </p:nvPr>
        </p:nvSpPr>
        <p:spPr/>
        <p:txBody>
          <a:bodyPr/>
          <a:lstStyle/>
          <a:p>
            <a:pPr>
              <a:defRPr/>
            </a:pPr>
            <a:r>
              <a:rPr lang="sv-SE" smtClean="0"/>
              <a:t>2022-12-01</a:t>
            </a:r>
            <a:endParaRPr lang="sv-SE" dirty="0"/>
          </a:p>
        </p:txBody>
      </p:sp>
      <p:sp>
        <p:nvSpPr>
          <p:cNvPr id="3" name="Platshållare för bildnummer 2"/>
          <p:cNvSpPr>
            <a:spLocks noGrp="1"/>
          </p:cNvSpPr>
          <p:nvPr>
            <p:ph type="sldNum" sz="quarter" idx="4"/>
          </p:nvPr>
        </p:nvSpPr>
        <p:spPr/>
        <p:txBody>
          <a:bodyPr/>
          <a:lstStyle/>
          <a:p>
            <a:pPr>
              <a:defRPr/>
            </a:pPr>
            <a:fld id="{11F2833E-87A4-43BA-9564-C10860A20FF2}" type="slidenum">
              <a:rPr lang="sv-SE" smtClean="0"/>
              <a:pPr>
                <a:defRPr/>
              </a:pPr>
              <a:t>15</a:t>
            </a:fld>
            <a:endParaRPr lang="sv-SE" dirty="0"/>
          </a:p>
        </p:txBody>
      </p:sp>
      <p:sp>
        <p:nvSpPr>
          <p:cNvPr id="4" name="Rubrik 3"/>
          <p:cNvSpPr>
            <a:spLocks noGrp="1"/>
          </p:cNvSpPr>
          <p:nvPr>
            <p:ph type="title"/>
          </p:nvPr>
        </p:nvSpPr>
        <p:spPr/>
        <p:txBody>
          <a:bodyPr/>
          <a:lstStyle/>
          <a:p>
            <a:r>
              <a:rPr lang="sv-SE" dirty="0" smtClean="0"/>
              <a:t>Lycka till!</a:t>
            </a:r>
            <a:endParaRPr lang="sv-SE" dirty="0"/>
          </a:p>
        </p:txBody>
      </p:sp>
      <p:sp>
        <p:nvSpPr>
          <p:cNvPr id="5" name="Platshållare för innehåll 4"/>
          <p:cNvSpPr>
            <a:spLocks noGrp="1"/>
          </p:cNvSpPr>
          <p:nvPr>
            <p:ph idx="1"/>
          </p:nvPr>
        </p:nvSpPr>
        <p:spPr/>
        <p:txBody>
          <a:bodyPr/>
          <a:lstStyle/>
          <a:p>
            <a:endParaRPr lang="sv-SE" dirty="0" smtClean="0"/>
          </a:p>
          <a:p>
            <a:endParaRPr lang="sv-SE" dirty="0" smtClean="0"/>
          </a:p>
          <a:p>
            <a:pPr algn="ctr"/>
            <a:r>
              <a:rPr lang="sv-SE" sz="3600" dirty="0" smtClean="0"/>
              <a:t>Frågor?</a:t>
            </a:r>
          </a:p>
          <a:p>
            <a:pPr algn="ctr"/>
            <a:endParaRPr lang="sv-SE" sz="1600" dirty="0"/>
          </a:p>
          <a:p>
            <a:pPr algn="ctr"/>
            <a:endParaRPr lang="sv-SE" sz="1600" dirty="0" smtClean="0"/>
          </a:p>
          <a:p>
            <a:pPr algn="ctr"/>
            <a:r>
              <a:rPr lang="sv-SE" sz="1600" dirty="0" smtClean="0">
                <a:hlinkClick r:id="rId2"/>
              </a:rPr>
              <a:t>christian.lofur@transportstyrelsen.se</a:t>
            </a:r>
            <a:endParaRPr lang="sv-SE" sz="1600" dirty="0" smtClean="0"/>
          </a:p>
          <a:p>
            <a:pPr algn="ctr"/>
            <a:r>
              <a:rPr lang="sv-SE" sz="1600" dirty="0" smtClean="0">
                <a:hlinkClick r:id="rId3"/>
              </a:rPr>
              <a:t>ola.johansson@transportstyrelsen.se</a:t>
            </a:r>
            <a:r>
              <a:rPr lang="sv-SE" sz="1600" dirty="0" smtClean="0"/>
              <a:t> </a:t>
            </a:r>
            <a:endParaRPr lang="sv-SE" sz="1600" dirty="0"/>
          </a:p>
        </p:txBody>
      </p:sp>
    </p:spTree>
    <p:extLst>
      <p:ext uri="{BB962C8B-B14F-4D97-AF65-F5344CB8AC3E}">
        <p14:creationId xmlns:p14="http://schemas.microsoft.com/office/powerpoint/2010/main" val="1066837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2</a:t>
            </a:fld>
            <a:endParaRPr lang="sv-SE" dirty="0"/>
          </a:p>
        </p:txBody>
      </p:sp>
      <p:sp>
        <p:nvSpPr>
          <p:cNvPr id="3" name="Rubrik 2"/>
          <p:cNvSpPr>
            <a:spLocks noGrp="1"/>
          </p:cNvSpPr>
          <p:nvPr>
            <p:ph type="title"/>
          </p:nvPr>
        </p:nvSpPr>
        <p:spPr/>
        <p:txBody>
          <a:bodyPr/>
          <a:lstStyle/>
          <a:p>
            <a:endParaRPr lang="sv-SE"/>
          </a:p>
        </p:txBody>
      </p:sp>
      <p:sp>
        <p:nvSpPr>
          <p:cNvPr id="4" name="Platshållare för innehåll 3"/>
          <p:cNvSpPr>
            <a:spLocks noGrp="1"/>
          </p:cNvSpPr>
          <p:nvPr>
            <p:ph idx="1"/>
          </p:nvPr>
        </p:nvSpPr>
        <p:spPr/>
        <p:txBody>
          <a:bodyPr/>
          <a:lstStyle/>
          <a:p>
            <a:r>
              <a:rPr lang="sv-SE" sz="2000" dirty="0" smtClean="0"/>
              <a:t>Vi har försökt förenkla, alla detaljer är inte med.</a:t>
            </a:r>
            <a:endParaRPr lang="sv-SE" sz="2000" dirty="0"/>
          </a:p>
        </p:txBody>
      </p:sp>
      <p:sp>
        <p:nvSpPr>
          <p:cNvPr id="5" name="Platshållare för datum 4"/>
          <p:cNvSpPr>
            <a:spLocks noGrp="1"/>
          </p:cNvSpPr>
          <p:nvPr>
            <p:ph type="dt" sz="half" idx="2"/>
          </p:nvPr>
        </p:nvSpPr>
        <p:spPr/>
        <p:txBody>
          <a:bodyPr/>
          <a:lstStyle/>
          <a:p>
            <a:pPr>
              <a:defRPr/>
            </a:pPr>
            <a:r>
              <a:rPr lang="sv-SE" smtClean="0"/>
              <a:t>2022-12-01</a:t>
            </a:r>
            <a:endParaRPr lang="sv-SE" dirty="0"/>
          </a:p>
        </p:txBody>
      </p:sp>
    </p:spTree>
    <p:extLst>
      <p:ext uri="{BB962C8B-B14F-4D97-AF65-F5344CB8AC3E}">
        <p14:creationId xmlns:p14="http://schemas.microsoft.com/office/powerpoint/2010/main" val="1636977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3</a:t>
            </a:fld>
            <a:endParaRPr lang="sv-SE" dirty="0"/>
          </a:p>
        </p:txBody>
      </p:sp>
      <p:sp>
        <p:nvSpPr>
          <p:cNvPr id="3" name="Rubrik 2"/>
          <p:cNvSpPr>
            <a:spLocks noGrp="1"/>
          </p:cNvSpPr>
          <p:nvPr>
            <p:ph type="title"/>
          </p:nvPr>
        </p:nvSpPr>
        <p:spPr/>
        <p:txBody>
          <a:bodyPr/>
          <a:lstStyle/>
          <a:p>
            <a:r>
              <a:rPr lang="sv-SE" sz="2800" dirty="0" smtClean="0"/>
              <a:t>All portabel elektronik</a:t>
            </a:r>
            <a:endParaRPr lang="sv-SE" sz="2800" dirty="0"/>
          </a:p>
        </p:txBody>
      </p:sp>
      <p:sp>
        <p:nvSpPr>
          <p:cNvPr id="4" name="Platshållare för innehåll 3"/>
          <p:cNvSpPr>
            <a:spLocks noGrp="1"/>
          </p:cNvSpPr>
          <p:nvPr>
            <p:ph idx="1"/>
          </p:nvPr>
        </p:nvSpPr>
        <p:spPr/>
        <p:txBody>
          <a:bodyPr/>
          <a:lstStyle/>
          <a:p>
            <a:r>
              <a:rPr lang="sv-SE" sz="2000" dirty="0" err="1"/>
              <a:t>I</a:t>
            </a:r>
            <a:r>
              <a:rPr lang="sv-SE" sz="2000" dirty="0" err="1" smtClean="0"/>
              <a:t>ntentional</a:t>
            </a:r>
            <a:r>
              <a:rPr lang="sv-SE" sz="2000" dirty="0" smtClean="0"/>
              <a:t> transmitters, och</a:t>
            </a:r>
          </a:p>
          <a:p>
            <a:r>
              <a:rPr lang="sv-SE" sz="2000" dirty="0" smtClean="0"/>
              <a:t>Non-</a:t>
            </a:r>
            <a:r>
              <a:rPr lang="sv-SE" sz="2000" dirty="0" err="1" smtClean="0"/>
              <a:t>intentional</a:t>
            </a:r>
            <a:r>
              <a:rPr lang="sv-SE" sz="2000" dirty="0" smtClean="0"/>
              <a:t> transmitters</a:t>
            </a:r>
          </a:p>
          <a:p>
            <a:endParaRPr lang="sv-SE" sz="2000" dirty="0"/>
          </a:p>
        </p:txBody>
      </p:sp>
      <p:sp>
        <p:nvSpPr>
          <p:cNvPr id="5" name="Platshållare för datum 4"/>
          <p:cNvSpPr>
            <a:spLocks noGrp="1"/>
          </p:cNvSpPr>
          <p:nvPr>
            <p:ph type="dt" sz="half" idx="2"/>
          </p:nvPr>
        </p:nvSpPr>
        <p:spPr/>
        <p:txBody>
          <a:bodyPr/>
          <a:lstStyle/>
          <a:p>
            <a:pPr>
              <a:defRPr/>
            </a:pPr>
            <a:r>
              <a:rPr lang="sv-SE" smtClean="0"/>
              <a:t>2022-12-01</a:t>
            </a:r>
            <a:endParaRPr lang="sv-SE" dirty="0"/>
          </a:p>
        </p:txBody>
      </p:sp>
    </p:spTree>
    <p:extLst>
      <p:ext uri="{BB962C8B-B14F-4D97-AF65-F5344CB8AC3E}">
        <p14:creationId xmlns:p14="http://schemas.microsoft.com/office/powerpoint/2010/main" val="3450376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4</a:t>
            </a:fld>
            <a:endParaRPr lang="sv-SE" dirty="0"/>
          </a:p>
        </p:txBody>
      </p:sp>
      <p:sp>
        <p:nvSpPr>
          <p:cNvPr id="3" name="Rubrik 2"/>
          <p:cNvSpPr>
            <a:spLocks noGrp="1"/>
          </p:cNvSpPr>
          <p:nvPr>
            <p:ph type="title"/>
          </p:nvPr>
        </p:nvSpPr>
        <p:spPr/>
        <p:txBody>
          <a:bodyPr/>
          <a:lstStyle/>
          <a:p>
            <a:r>
              <a:rPr lang="sv-SE" sz="2800" dirty="0" smtClean="0"/>
              <a:t>Luftfartygen</a:t>
            </a:r>
            <a:endParaRPr lang="sv-SE" sz="2800" dirty="0"/>
          </a:p>
        </p:txBody>
      </p:sp>
      <p:sp>
        <p:nvSpPr>
          <p:cNvPr id="4" name="Platshållare för innehåll 3"/>
          <p:cNvSpPr>
            <a:spLocks noGrp="1"/>
          </p:cNvSpPr>
          <p:nvPr>
            <p:ph idx="1"/>
          </p:nvPr>
        </p:nvSpPr>
        <p:spPr/>
        <p:txBody>
          <a:bodyPr/>
          <a:lstStyle/>
          <a:p>
            <a:r>
              <a:rPr lang="sv-SE" sz="2000" dirty="0" smtClean="0"/>
              <a:t>Finns de som är certifierade ”T-PED toleranta”</a:t>
            </a:r>
          </a:p>
          <a:p>
            <a:r>
              <a:rPr lang="sv-SE" sz="2000" dirty="0" smtClean="0"/>
              <a:t>Finns andra som kan vara certifierade för användning av specifik utrustning.</a:t>
            </a:r>
          </a:p>
          <a:p>
            <a:r>
              <a:rPr lang="sv-SE" sz="2000" dirty="0" smtClean="0"/>
              <a:t>Operatören kan låta genomföra EMI-test.</a:t>
            </a:r>
          </a:p>
          <a:p>
            <a:r>
              <a:rPr lang="sv-SE" sz="2000" dirty="0" smtClean="0"/>
              <a:t>Eller man kan låta bli ovanstående.</a:t>
            </a:r>
            <a:endParaRPr lang="sv-SE" sz="2000" dirty="0"/>
          </a:p>
        </p:txBody>
      </p:sp>
      <p:sp>
        <p:nvSpPr>
          <p:cNvPr id="5" name="Platshållare för datum 4"/>
          <p:cNvSpPr>
            <a:spLocks noGrp="1"/>
          </p:cNvSpPr>
          <p:nvPr>
            <p:ph type="dt" sz="half" idx="2"/>
          </p:nvPr>
        </p:nvSpPr>
        <p:spPr/>
        <p:txBody>
          <a:bodyPr/>
          <a:lstStyle/>
          <a:p>
            <a:pPr>
              <a:defRPr/>
            </a:pPr>
            <a:r>
              <a:rPr lang="sv-SE" smtClean="0"/>
              <a:t>2022-12-01</a:t>
            </a:r>
            <a:endParaRPr lang="sv-SE" dirty="0"/>
          </a:p>
        </p:txBody>
      </p:sp>
    </p:spTree>
    <p:extLst>
      <p:ext uri="{BB962C8B-B14F-4D97-AF65-F5344CB8AC3E}">
        <p14:creationId xmlns:p14="http://schemas.microsoft.com/office/powerpoint/2010/main" val="2350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5</a:t>
            </a:fld>
            <a:endParaRPr lang="sv-SE" dirty="0"/>
          </a:p>
        </p:txBody>
      </p:sp>
      <p:sp>
        <p:nvSpPr>
          <p:cNvPr id="3" name="Rubrik 2"/>
          <p:cNvSpPr>
            <a:spLocks noGrp="1"/>
          </p:cNvSpPr>
          <p:nvPr>
            <p:ph type="title"/>
          </p:nvPr>
        </p:nvSpPr>
        <p:spPr/>
        <p:txBody>
          <a:bodyPr/>
          <a:lstStyle/>
          <a:p>
            <a:r>
              <a:rPr lang="sv-SE" sz="2800" dirty="0"/>
              <a:t>All portabel elektronik</a:t>
            </a:r>
          </a:p>
        </p:txBody>
      </p:sp>
      <p:sp>
        <p:nvSpPr>
          <p:cNvPr id="4" name="Platshållare för innehåll 3"/>
          <p:cNvSpPr>
            <a:spLocks noGrp="1"/>
          </p:cNvSpPr>
          <p:nvPr>
            <p:ph idx="1"/>
          </p:nvPr>
        </p:nvSpPr>
        <p:spPr/>
        <p:txBody>
          <a:bodyPr/>
          <a:lstStyle/>
          <a:p>
            <a:r>
              <a:rPr lang="sv-SE" sz="2000" dirty="0"/>
              <a:t>CAT.GEN.MPA.140</a:t>
            </a:r>
          </a:p>
          <a:p>
            <a:r>
              <a:rPr lang="sv-SE" sz="2000" dirty="0"/>
              <a:t>SPO.GEN.130</a:t>
            </a:r>
          </a:p>
          <a:p>
            <a:pPr marL="0" indent="0">
              <a:buNone/>
            </a:pPr>
            <a:endParaRPr lang="sv-SE" sz="2000" dirty="0"/>
          </a:p>
          <a:p>
            <a:endParaRPr lang="sv-SE" dirty="0"/>
          </a:p>
        </p:txBody>
      </p:sp>
      <p:sp>
        <p:nvSpPr>
          <p:cNvPr id="5" name="Platshållare för datum 4"/>
          <p:cNvSpPr>
            <a:spLocks noGrp="1"/>
          </p:cNvSpPr>
          <p:nvPr>
            <p:ph type="dt" sz="half" idx="2"/>
          </p:nvPr>
        </p:nvSpPr>
        <p:spPr/>
        <p:txBody>
          <a:bodyPr/>
          <a:lstStyle/>
          <a:p>
            <a:pPr>
              <a:defRPr/>
            </a:pPr>
            <a:r>
              <a:rPr lang="sv-SE" smtClean="0"/>
              <a:t>2022-12-01</a:t>
            </a:r>
            <a:endParaRPr lang="sv-SE" dirty="0"/>
          </a:p>
        </p:txBody>
      </p:sp>
    </p:spTree>
    <p:extLst>
      <p:ext uri="{BB962C8B-B14F-4D97-AF65-F5344CB8AC3E}">
        <p14:creationId xmlns:p14="http://schemas.microsoft.com/office/powerpoint/2010/main" val="147385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6</a:t>
            </a:fld>
            <a:endParaRPr lang="sv-SE" dirty="0"/>
          </a:p>
        </p:txBody>
      </p:sp>
      <p:sp>
        <p:nvSpPr>
          <p:cNvPr id="3" name="Rubrik 2"/>
          <p:cNvSpPr>
            <a:spLocks noGrp="1"/>
          </p:cNvSpPr>
          <p:nvPr>
            <p:ph type="title"/>
          </p:nvPr>
        </p:nvSpPr>
        <p:spPr/>
        <p:txBody>
          <a:bodyPr/>
          <a:lstStyle/>
          <a:p>
            <a:r>
              <a:rPr lang="sv-SE" sz="2800" dirty="0" smtClean="0"/>
              <a:t>EFB</a:t>
            </a:r>
            <a:endParaRPr lang="sv-SE" sz="2800" dirty="0"/>
          </a:p>
        </p:txBody>
      </p:sp>
      <p:sp>
        <p:nvSpPr>
          <p:cNvPr id="4" name="Platshållare för innehåll 3"/>
          <p:cNvSpPr>
            <a:spLocks noGrp="1"/>
          </p:cNvSpPr>
          <p:nvPr>
            <p:ph idx="1"/>
          </p:nvPr>
        </p:nvSpPr>
        <p:spPr/>
        <p:txBody>
          <a:bodyPr/>
          <a:lstStyle/>
          <a:p>
            <a:r>
              <a:rPr lang="sv-SE" sz="2000" dirty="0" smtClean="0"/>
              <a:t>CAT.GEN.MPA.141</a:t>
            </a:r>
          </a:p>
          <a:p>
            <a:endParaRPr lang="sv-SE" sz="2000" dirty="0" smtClean="0"/>
          </a:p>
          <a:p>
            <a:r>
              <a:rPr lang="sv-SE" sz="2000" dirty="0" smtClean="0"/>
              <a:t>SPO.GEN.131</a:t>
            </a:r>
          </a:p>
          <a:p>
            <a:endParaRPr lang="sv-SE" sz="2000" dirty="0" smtClean="0"/>
          </a:p>
          <a:p>
            <a:r>
              <a:rPr lang="sv-SE" sz="2000" dirty="0" smtClean="0"/>
              <a:t>SpA.EFB.100 (för AOC)</a:t>
            </a:r>
            <a:endParaRPr lang="sv-SE" sz="2000" dirty="0"/>
          </a:p>
        </p:txBody>
      </p:sp>
      <p:sp>
        <p:nvSpPr>
          <p:cNvPr id="5" name="Platshållare för datum 4"/>
          <p:cNvSpPr>
            <a:spLocks noGrp="1"/>
          </p:cNvSpPr>
          <p:nvPr>
            <p:ph type="dt" sz="half" idx="2"/>
          </p:nvPr>
        </p:nvSpPr>
        <p:spPr/>
        <p:txBody>
          <a:bodyPr/>
          <a:lstStyle/>
          <a:p>
            <a:pPr>
              <a:defRPr/>
            </a:pPr>
            <a:r>
              <a:rPr lang="sv-SE" smtClean="0"/>
              <a:t>2022-12-01</a:t>
            </a:r>
            <a:endParaRPr lang="sv-SE" dirty="0"/>
          </a:p>
        </p:txBody>
      </p:sp>
      <p:sp>
        <p:nvSpPr>
          <p:cNvPr id="6" name="textruta 5"/>
          <p:cNvSpPr txBox="1"/>
          <p:nvPr/>
        </p:nvSpPr>
        <p:spPr>
          <a:xfrm>
            <a:off x="2956264" y="1896292"/>
            <a:ext cx="3426781" cy="584775"/>
          </a:xfrm>
          <a:prstGeom prst="rect">
            <a:avLst/>
          </a:prstGeom>
          <a:noFill/>
        </p:spPr>
        <p:txBody>
          <a:bodyPr wrap="square" rtlCol="0">
            <a:spAutoFit/>
          </a:bodyPr>
          <a:lstStyle/>
          <a:p>
            <a:pPr marL="285750" indent="-285750">
              <a:buFontTx/>
              <a:buChar char="-"/>
            </a:pPr>
            <a:r>
              <a:rPr lang="sv-SE" sz="1600" dirty="0" smtClean="0"/>
              <a:t>AMC till CAT.GEN.MPA.141</a:t>
            </a:r>
          </a:p>
          <a:p>
            <a:pPr marL="285750" indent="-285750">
              <a:buFontTx/>
              <a:buChar char="-"/>
            </a:pPr>
            <a:r>
              <a:rPr lang="sv-SE" sz="1600" dirty="0" smtClean="0"/>
              <a:t>AMC till NCO.GEN.125</a:t>
            </a:r>
            <a:endParaRPr lang="sv-SE" sz="1600" dirty="0"/>
          </a:p>
        </p:txBody>
      </p:sp>
    </p:spTree>
    <p:extLst>
      <p:ext uri="{BB962C8B-B14F-4D97-AF65-F5344CB8AC3E}">
        <p14:creationId xmlns:p14="http://schemas.microsoft.com/office/powerpoint/2010/main" val="399048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7</a:t>
            </a:fld>
            <a:endParaRPr lang="sv-SE" dirty="0"/>
          </a:p>
        </p:txBody>
      </p:sp>
      <p:sp>
        <p:nvSpPr>
          <p:cNvPr id="3" name="Rubrik 2"/>
          <p:cNvSpPr>
            <a:spLocks noGrp="1"/>
          </p:cNvSpPr>
          <p:nvPr>
            <p:ph type="title"/>
          </p:nvPr>
        </p:nvSpPr>
        <p:spPr/>
        <p:txBody>
          <a:bodyPr/>
          <a:lstStyle/>
          <a:p>
            <a:r>
              <a:rPr lang="sv-SE" sz="2800" dirty="0" smtClean="0"/>
              <a:t>Bedömning av hårdvarans lämplighet</a:t>
            </a:r>
            <a:endParaRPr lang="sv-SE" sz="2800" dirty="0"/>
          </a:p>
        </p:txBody>
      </p:sp>
      <p:sp>
        <p:nvSpPr>
          <p:cNvPr id="4" name="Platshållare för innehåll 3"/>
          <p:cNvSpPr>
            <a:spLocks noGrp="1"/>
          </p:cNvSpPr>
          <p:nvPr>
            <p:ph idx="1"/>
          </p:nvPr>
        </p:nvSpPr>
        <p:spPr/>
        <p:txBody>
          <a:bodyPr/>
          <a:lstStyle/>
          <a:p>
            <a:r>
              <a:rPr lang="sv-SE" sz="2000" dirty="0" smtClean="0"/>
              <a:t>Hur monteras den?</a:t>
            </a:r>
          </a:p>
          <a:p>
            <a:r>
              <a:rPr lang="sv-SE" sz="2000" dirty="0" smtClean="0"/>
              <a:t>Läsbarhet?</a:t>
            </a:r>
          </a:p>
          <a:p>
            <a:r>
              <a:rPr lang="sv-SE" sz="2000" dirty="0" smtClean="0"/>
              <a:t>Batteritid eller ansluten till laddning?</a:t>
            </a:r>
          </a:p>
          <a:p>
            <a:r>
              <a:rPr lang="sv-SE" sz="2000" dirty="0" err="1" smtClean="0"/>
              <a:t>Stand</a:t>
            </a:r>
            <a:r>
              <a:rPr lang="sv-SE" sz="2000" dirty="0" smtClean="0"/>
              <a:t> </a:t>
            </a:r>
            <a:r>
              <a:rPr lang="sv-SE" sz="2000" dirty="0" err="1" smtClean="0"/>
              <a:t>alone</a:t>
            </a:r>
            <a:r>
              <a:rPr lang="sv-SE" sz="2000" dirty="0" smtClean="0"/>
              <a:t> eller ansluten till annat system?</a:t>
            </a:r>
          </a:p>
          <a:p>
            <a:r>
              <a:rPr lang="sv-SE" sz="2000" dirty="0" smtClean="0"/>
              <a:t>EMI? Eller flight mode? (räcker för de flesta av er)</a:t>
            </a:r>
            <a:endParaRPr lang="sv-SE" sz="2000" dirty="0"/>
          </a:p>
        </p:txBody>
      </p:sp>
      <p:sp>
        <p:nvSpPr>
          <p:cNvPr id="5" name="Platshållare för datum 4"/>
          <p:cNvSpPr>
            <a:spLocks noGrp="1"/>
          </p:cNvSpPr>
          <p:nvPr>
            <p:ph type="dt" sz="half" idx="2"/>
          </p:nvPr>
        </p:nvSpPr>
        <p:spPr/>
        <p:txBody>
          <a:bodyPr/>
          <a:lstStyle/>
          <a:p>
            <a:pPr>
              <a:defRPr/>
            </a:pPr>
            <a:r>
              <a:rPr lang="sv-SE" smtClean="0"/>
              <a:t>2022-12-01</a:t>
            </a:r>
            <a:endParaRPr lang="sv-SE" dirty="0"/>
          </a:p>
        </p:txBody>
      </p:sp>
    </p:spTree>
    <p:extLst>
      <p:ext uri="{BB962C8B-B14F-4D97-AF65-F5344CB8AC3E}">
        <p14:creationId xmlns:p14="http://schemas.microsoft.com/office/powerpoint/2010/main" val="2009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2885" y="897247"/>
            <a:ext cx="4776187" cy="4204233"/>
          </a:xfrm>
        </p:spPr>
      </p:pic>
      <p:sp>
        <p:nvSpPr>
          <p:cNvPr id="2" name="Platshållare för datum 1"/>
          <p:cNvSpPr>
            <a:spLocks noGrp="1"/>
          </p:cNvSpPr>
          <p:nvPr>
            <p:ph type="dt" sz="half" idx="2"/>
          </p:nvPr>
        </p:nvSpPr>
        <p:spPr/>
        <p:txBody>
          <a:bodyPr/>
          <a:lstStyle/>
          <a:p>
            <a:pPr>
              <a:defRPr/>
            </a:pPr>
            <a:r>
              <a:rPr lang="sv-SE" smtClean="0"/>
              <a:t>2022-12-01</a:t>
            </a:r>
            <a:endParaRPr lang="sv-SE" dirty="0"/>
          </a:p>
        </p:txBody>
      </p:sp>
      <p:sp>
        <p:nvSpPr>
          <p:cNvPr id="3" name="Platshållare för bildnummer 2"/>
          <p:cNvSpPr>
            <a:spLocks noGrp="1"/>
          </p:cNvSpPr>
          <p:nvPr>
            <p:ph type="sldNum" sz="quarter" idx="4"/>
          </p:nvPr>
        </p:nvSpPr>
        <p:spPr/>
        <p:txBody>
          <a:bodyPr/>
          <a:lstStyle/>
          <a:p>
            <a:pPr>
              <a:defRPr/>
            </a:pPr>
            <a:fld id="{11F2833E-87A4-43BA-9564-C10860A20FF2}" type="slidenum">
              <a:rPr lang="sv-SE" smtClean="0"/>
              <a:pPr>
                <a:defRPr/>
              </a:pPr>
              <a:t>8</a:t>
            </a:fld>
            <a:endParaRPr lang="sv-SE" dirty="0"/>
          </a:p>
        </p:txBody>
      </p:sp>
      <p:sp>
        <p:nvSpPr>
          <p:cNvPr id="4" name="Rubrik 3"/>
          <p:cNvSpPr>
            <a:spLocks noGrp="1"/>
          </p:cNvSpPr>
          <p:nvPr>
            <p:ph type="title"/>
          </p:nvPr>
        </p:nvSpPr>
        <p:spPr/>
        <p:txBody>
          <a:bodyPr/>
          <a:lstStyle/>
          <a:p>
            <a:r>
              <a:rPr lang="sv-SE" sz="2800" dirty="0" smtClean="0"/>
              <a:t>AMC1 CAT.GEN.MPA.140 Tabell 1</a:t>
            </a:r>
            <a:endParaRPr lang="sv-SE" sz="2800" dirty="0"/>
          </a:p>
        </p:txBody>
      </p:sp>
    </p:spTree>
    <p:extLst>
      <p:ext uri="{BB962C8B-B14F-4D97-AF65-F5344CB8AC3E}">
        <p14:creationId xmlns:p14="http://schemas.microsoft.com/office/powerpoint/2010/main" val="3541626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0831" y="788433"/>
            <a:ext cx="6596112" cy="4062967"/>
          </a:xfrm>
        </p:spPr>
      </p:pic>
      <p:sp>
        <p:nvSpPr>
          <p:cNvPr id="2" name="Platshållare för datum 1"/>
          <p:cNvSpPr>
            <a:spLocks noGrp="1"/>
          </p:cNvSpPr>
          <p:nvPr>
            <p:ph type="dt" sz="half" idx="2"/>
          </p:nvPr>
        </p:nvSpPr>
        <p:spPr/>
        <p:txBody>
          <a:bodyPr/>
          <a:lstStyle/>
          <a:p>
            <a:pPr>
              <a:defRPr/>
            </a:pPr>
            <a:r>
              <a:rPr lang="sv-SE" smtClean="0"/>
              <a:t>2022-12-01</a:t>
            </a:r>
            <a:endParaRPr lang="sv-SE" dirty="0"/>
          </a:p>
        </p:txBody>
      </p:sp>
      <p:sp>
        <p:nvSpPr>
          <p:cNvPr id="3" name="Platshållare för bildnummer 2"/>
          <p:cNvSpPr>
            <a:spLocks noGrp="1"/>
          </p:cNvSpPr>
          <p:nvPr>
            <p:ph type="sldNum" sz="quarter" idx="4"/>
          </p:nvPr>
        </p:nvSpPr>
        <p:spPr/>
        <p:txBody>
          <a:bodyPr/>
          <a:lstStyle/>
          <a:p>
            <a:pPr>
              <a:defRPr/>
            </a:pPr>
            <a:fld id="{11F2833E-87A4-43BA-9564-C10860A20FF2}" type="slidenum">
              <a:rPr lang="sv-SE" smtClean="0"/>
              <a:pPr>
                <a:defRPr/>
              </a:pPr>
              <a:t>9</a:t>
            </a:fld>
            <a:endParaRPr lang="sv-SE" dirty="0"/>
          </a:p>
        </p:txBody>
      </p:sp>
      <p:sp>
        <p:nvSpPr>
          <p:cNvPr id="4" name="Rubrik 3"/>
          <p:cNvSpPr>
            <a:spLocks noGrp="1"/>
          </p:cNvSpPr>
          <p:nvPr>
            <p:ph type="title"/>
          </p:nvPr>
        </p:nvSpPr>
        <p:spPr/>
        <p:txBody>
          <a:bodyPr/>
          <a:lstStyle/>
          <a:p>
            <a:r>
              <a:rPr lang="sv-SE" sz="2800" dirty="0"/>
              <a:t>AMC1 CAT.GEN.MPA.140 Tabell </a:t>
            </a:r>
            <a:r>
              <a:rPr lang="sv-SE" sz="2800" dirty="0" smtClean="0"/>
              <a:t>1, forts.</a:t>
            </a:r>
            <a:endParaRPr lang="sv-SE" sz="2800" dirty="0"/>
          </a:p>
        </p:txBody>
      </p:sp>
    </p:spTree>
    <p:extLst>
      <p:ext uri="{BB962C8B-B14F-4D97-AF65-F5344CB8AC3E}">
        <p14:creationId xmlns:p14="http://schemas.microsoft.com/office/powerpoint/2010/main" val="2225239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S_mall">
  <a:themeElements>
    <a:clrScheme name="Transportstyrelsen">
      <a:dk1>
        <a:srgbClr val="000000"/>
      </a:dk1>
      <a:lt1>
        <a:srgbClr val="FFFFFF"/>
      </a:lt1>
      <a:dk2>
        <a:srgbClr val="1F497D"/>
      </a:dk2>
      <a:lt2>
        <a:srgbClr val="EEECE1"/>
      </a:lt2>
      <a:accent1>
        <a:srgbClr val="005BBB"/>
      </a:accent1>
      <a:accent2>
        <a:srgbClr val="616365"/>
      </a:accent2>
      <a:accent3>
        <a:srgbClr val="00A1DE"/>
      </a:accent3>
      <a:accent4>
        <a:srgbClr val="CF0072"/>
      </a:accent4>
      <a:accent5>
        <a:srgbClr val="E98300"/>
      </a:accent5>
      <a:accent6>
        <a:srgbClr val="B6BF00"/>
      </a:accent6>
      <a:hlink>
        <a:srgbClr val="0000FF"/>
      </a:hlink>
      <a:folHlink>
        <a:srgbClr val="800080"/>
      </a:folHlink>
    </a:clrScheme>
    <a:fontScheme name="T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S_svensk.potx" id="{6C5D5E66-46B5-43EA-89E4-23E4B03F8460}" vid="{CBD8F92C-9B19-468B-9168-2DB8C32743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C35007661211947941A2DCB77E6AF30" ma:contentTypeVersion="19" ma:contentTypeDescription="Skapa ett nytt dokument." ma:contentTypeScope="" ma:versionID="8dd6077bfe77c4bc312c21fb53279868">
  <xsd:schema xmlns:xsd="http://www.w3.org/2001/XMLSchema" xmlns:xs="http://www.w3.org/2001/XMLSchema" xmlns:p="http://schemas.microsoft.com/office/2006/metadata/properties" xmlns:ns1="647ea66a-77ce-420e-a008-8c4d01cfa926" xmlns:ns3="3eb5d5e7-fed5-4d79-a60b-99b6f23d976a" targetNamespace="http://schemas.microsoft.com/office/2006/metadata/properties" ma:root="true" ma:fieldsID="0a5802dc3601109f3b40b3eedc9ca593" ns1:_="" ns3:_="">
    <xsd:import namespace="647ea66a-77ce-420e-a008-8c4d01cfa926"/>
    <xsd:import namespace="3eb5d5e7-fed5-4d79-a60b-99b6f23d976a"/>
    <xsd:element name="properties">
      <xsd:complexType>
        <xsd:sequence>
          <xsd:element name="documentManagement">
            <xsd:complexType>
              <xsd:all>
                <xsd:element ref="ns1:Mallnummer"/>
                <xsd:element ref="ns1:Beskrivning" minOccurs="0"/>
                <xsd:element ref="ns1:_x00c4_gare" minOccurs="0"/>
                <xsd:element ref="ns1:Grundmall" minOccurs="0"/>
                <xsd:element ref="ns1:Publicerad_x0020_av" minOccurs="0"/>
                <xsd:element ref="ns1:Spr_x00e5_k" minOccurs="0"/>
                <xsd:element ref="ns1:Best_x00e4_llare" minOccurs="0"/>
                <xsd:element ref="ns1:Spr_x00e5_kgranskad" minOccurs="0"/>
                <xsd:element ref="ns3:SharedWithUsers" minOccurs="0"/>
                <xsd:element ref="ns1:k83cdd562104425d8b421d9e7a2f3fa7"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ea66a-77ce-420e-a008-8c4d01cfa926" elementFormDefault="qualified">
    <xsd:import namespace="http://schemas.microsoft.com/office/2006/documentManagement/types"/>
    <xsd:import namespace="http://schemas.microsoft.com/office/infopath/2007/PartnerControls"/>
    <xsd:element name="Mallnummer" ma:index="0" ma:displayName="Mallnummer" ma:internalName="Mallnummer" ma:readOnly="false">
      <xsd:simpleType>
        <xsd:restriction base="dms:Text">
          <xsd:maxLength value="255"/>
        </xsd:restriction>
      </xsd:simpleType>
    </xsd:element>
    <xsd:element name="Beskrivning" ma:index="3" nillable="true" ma:displayName="Beskrivning" ma:internalName="Beskrivning" ma:readOnly="false">
      <xsd:simpleType>
        <xsd:restriction base="dms:Note">
          <xsd:maxLength value="255"/>
        </xsd:restriction>
      </xsd:simpleType>
    </xsd:element>
    <xsd:element name="_x00c4_gare" ma:index="4" nillable="true" ma:displayName="Ägare" ma:default="(Ej angivet)" ma:description="Välj avdelning som är ägare av innehållet." ma:format="Dropdown" ma:internalName="_x00c4_gare" ma:readOnly="false">
      <xsd:simpleType>
        <xsd:restriction base="dms:Choice">
          <xsd:enumeration value="(Ej angivet)"/>
          <xsd:enumeration value="Juridik"/>
          <xsd:enumeration value="Ekonomi"/>
          <xsd:enumeration value="Fordonsinformation"/>
          <xsd:enumeration value="It"/>
          <xsd:enumeration value="Kommunikation"/>
          <xsd:enumeration value="Personal"/>
          <xsd:enumeration value="Sjö och luft"/>
          <xsd:enumeration value="Strategisk utveckling och förvaltning"/>
          <xsd:enumeration value="Väg och järnväg"/>
          <xsd:enumeration value="Körkort"/>
          <xsd:enumeration value="Ledningskansliet"/>
        </xsd:restriction>
      </xsd:simpleType>
    </xsd:element>
    <xsd:element name="Grundmall" ma:index="5" nillable="true" ma:displayName="Grundmall" ma:default="(Ej angivet)" ma:description="Ange vilken av uniForms grundmallar som har använts för att skapa mallen eller blanketten" ma:format="Dropdown" ma:internalName="Grundmall" ma:readOnly="false">
      <xsd:simpleType>
        <xsd:restriction base="dms:Choice">
          <xsd:enumeration value="(Ej angivet)"/>
          <xsd:enumeration value="Normal (TS0000)"/>
          <xsd:enumeration value="Brev 1 (utan personliga uppgifter) (TS1500)"/>
          <xsd:enumeration value="Brev 2 (med personliga uppgifter (TS1000)"/>
          <xsd:enumeration value="Worddokument med logotyp (TS2000)"/>
          <xsd:enumeration value="Liggande dokument med logotyp (TS2200L)"/>
          <xsd:enumeration value="PM (TS2500)"/>
          <xsd:enumeration value="Projekt (TS4700)"/>
          <xsd:enumeration value="Telefax (TS3000)"/>
          <xsd:enumeration value="Protokoll (TS3200)"/>
          <xsd:enumeration value="Styrande dokument (TS4000)"/>
          <xsd:enumeration value="Styrande dokument med mottagare (TS4500)"/>
          <xsd:enumeration value="Stödjande dokument (TS4300)"/>
          <xsd:enumeration value="Rapport (TS5000)"/>
          <xsd:enumeration value="Rapport engelsk (TS5000E)"/>
          <xsd:enumeration value="Blankett (TS7000)"/>
          <xsd:enumeration value="Liggande blankett (TS7500)"/>
          <xsd:enumeration value="PowerPoint (TS9000)"/>
          <xsd:enumeration value="PowerPoint engelsk (TS9000E)"/>
          <xsd:enumeration value="PowerPoint stående (TS9300)"/>
          <xsd:enumeration value="PowerPoint engelsk stående (TS9300E)"/>
          <xsd:enumeration value="Excel stående (TS9100)"/>
          <xsd:enumeration value="Excel liggande (TS9200)"/>
          <xsd:enumeration value="Specialmall"/>
          <xsd:enumeration value="Certifikatmall"/>
          <xsd:enumeration value="Grundmall"/>
          <xsd:enumeration value="TR-Mall"/>
          <xsd:enumeration value="Brev med personlig (TS1000)"/>
          <xsd:enumeration value="Liggande dokument med logotyp (TS2000L)"/>
          <xsd:enumeration value="Avtalsmall (TS2700)"/>
          <xsd:enumeration value="Bilaga/Avtal"/>
          <xsd:enumeration value="Grundmall bilaga/avtal"/>
          <xsd:enumeration value="Blankett (dotm) (TS7000)"/>
          <xsd:enumeration value="Blankett dotm (TS7000)"/>
        </xsd:restriction>
      </xsd:simpleType>
    </xsd:element>
    <xsd:element name="Publicerad_x0020_av" ma:index="6" nillable="true" ma:displayName="Publicerad av" ma:default="(Ej angivet)" ma:description="Ange vem som har kontrollerat att mallen eller blanketten uppfyller Transportstyrelsens krav på enhetlig dokumentprofil och publicerat mallen" ma:format="Dropdown" ma:internalName="Publicerad_x0020_av" ma:readOnly="false">
      <xsd:simpleType>
        <xsd:restriction base="dms:Choice">
          <xsd:enumeration value="(Ej angivet)"/>
          <xsd:enumeration value="Bahri Lindström"/>
          <xsd:enumeration value="Pia Karlsson"/>
          <xsd:enumeration value="Eva Hintz Nilsson"/>
          <xsd:enumeration value="Evelina Källholm"/>
          <xsd:enumeration value="Andreas Wallqvist"/>
          <xsd:enumeration value="Johan Ramstedt"/>
          <xsd:enumeration value="Maria Öhman"/>
          <xsd:enumeration value="Johan Wilson"/>
          <xsd:enumeration value="Joakim Pääjärvi"/>
          <xsd:enumeration value="Pierre Thulin"/>
          <xsd:enumeration value="Fredrik Lundgren"/>
        </xsd:restriction>
      </xsd:simpleType>
    </xsd:element>
    <xsd:element name="Spr_x00e5_k" ma:index="7" nillable="true" ma:displayName="Språk" ma:default="Svenska" ma:description="Ange språk" ma:format="Dropdown" ma:internalName="Spr_x00e5_k" ma:readOnly="false">
      <xsd:simpleType>
        <xsd:restriction base="dms:Choice">
          <xsd:enumeration value="Svenska"/>
          <xsd:enumeration value="Engelska"/>
          <xsd:enumeration value="Sv/eng"/>
        </xsd:restriction>
      </xsd:simpleType>
    </xsd:element>
    <xsd:element name="Best_x00e4_llare" ma:index="8" nillable="true" ma:displayName="Beställare" ma:list="UserInfo" ma:SharePointGroup="0" ma:internalName="Best_x00e4_llar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pr_x00e5_kgranskad" ma:index="9" nillable="true" ma:displayName="Språkgranskad" ma:default="(Ej angivet)" ma:description="Ange om mallen är språkgranskad" ma:format="Dropdown" ma:internalName="Spr_x00e5_kgranskad" ma:readOnly="false">
      <xsd:simpleType>
        <xsd:restriction base="dms:Choice">
          <xsd:enumeration value="(Ej angivet)"/>
          <xsd:enumeration value="Ja"/>
          <xsd:enumeration value="Nej"/>
        </xsd:restriction>
      </xsd:simpleType>
    </xsd:element>
    <xsd:element name="k83cdd562104425d8b421d9e7a2f3fa7" ma:index="18" nillable="true" ma:taxonomy="true" ma:internalName="k83cdd562104425d8b421d9e7a2f3fa7" ma:taxonomyFieldName="Klassificering" ma:displayName="Klassificering" ma:default="" ma:fieldId="{483cdd56-2104-425d-8b42-1d9e7a2f3fa7}" ma:sspId="4726fb93-1a83-4a36-87d9-3c95112a9616" ma:termSetId="ad2f0605-e3dd-40a8-b918-3eec1cada2d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b5d5e7-fed5-4d79-a60b-99b6f23d976a" elementFormDefault="qualified">
    <xsd:import namespace="http://schemas.microsoft.com/office/2006/documentManagement/types"/>
    <xsd:import namespace="http://schemas.microsoft.com/office/infopath/2007/PartnerControls"/>
    <xsd:element name="SharedWithUsers" ma:index="16" nillable="true" ma:displayName="Delat med"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9" nillable="true" ma:displayName="Taxonomy Catch All Column" ma:hidden="true" ma:list="{5179d3a2-765a-47d5-8333-dd1890fecbfa}" ma:internalName="TaxCatchAll" ma:showField="CatchAllData" ma:web="3eb5d5e7-fed5-4d79-a60b-99b6f23d97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Innehållstyp"/>
        <xsd:element ref="dc:title" minOccurs="0" maxOccurs="1" ma:index="2"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eskrivning xmlns="647ea66a-77ce-420e-a008-8c4d01cfa926" xsi:nil="true"/>
    <Spr_x00e5_kgranskad xmlns="647ea66a-77ce-420e-a008-8c4d01cfa926">(Ej angivet)</Spr_x00e5_kgranskad>
    <Spr_x00e5_k xmlns="647ea66a-77ce-420e-a008-8c4d01cfa926">Svenska</Spr_x00e5_k>
    <Best_x00e4_llare xmlns="647ea66a-77ce-420e-a008-8c4d01cfa926">
      <UserInfo>
        <DisplayName>SHAREPOINT\system</DisplayName>
        <AccountId>1073741823</AccountId>
        <AccountType/>
      </UserInfo>
    </Best_x00e4_llare>
    <Grundmall xmlns="647ea66a-77ce-420e-a008-8c4d01cfa926">Grundmall</Grundmall>
    <_x00c4_gare xmlns="647ea66a-77ce-420e-a008-8c4d01cfa926">Strategisk utveckling och förvaltning</_x00c4_gare>
    <Mallnummer xmlns="647ea66a-77ce-420e-a008-8c4d01cfa926">TS9000</Mallnummer>
    <k83cdd562104425d8b421d9e7a2f3fa7 xmlns="647ea66a-77ce-420e-a008-8c4d01cfa926">
      <Terms xmlns="http://schemas.microsoft.com/office/infopath/2007/PartnerControls"/>
    </k83cdd562104425d8b421d9e7a2f3fa7>
    <Publicerad_x0020_av xmlns="647ea66a-77ce-420e-a008-8c4d01cfa926">Andreas Wallqvist</Publicerad_x0020_av>
    <TaxCatchAll xmlns="3eb5d5e7-fed5-4d79-a60b-99b6f23d976a"/>
  </documentManagement>
</p:properties>
</file>

<file path=customXml/itemProps1.xml><?xml version="1.0" encoding="utf-8"?>
<ds:datastoreItem xmlns:ds="http://schemas.openxmlformats.org/officeDocument/2006/customXml" ds:itemID="{DD1BD5B9-3875-4C2F-A400-29F2403E83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ea66a-77ce-420e-a008-8c4d01cfa926"/>
    <ds:schemaRef ds:uri="3eb5d5e7-fed5-4d79-a60b-99b6f23d9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577FF0-7567-496B-9F46-9A044BDEAD19}">
  <ds:schemaRefs>
    <ds:schemaRef ds:uri="http://schemas.microsoft.com/sharepoint/v3/contenttype/forms"/>
  </ds:schemaRefs>
</ds:datastoreItem>
</file>

<file path=customXml/itemProps3.xml><?xml version="1.0" encoding="utf-8"?>
<ds:datastoreItem xmlns:ds="http://schemas.openxmlformats.org/officeDocument/2006/customXml" ds:itemID="{17A30943-2A02-4FA6-AD58-1A32EE049A1F}">
  <ds:schemaRefs>
    <ds:schemaRef ds:uri="http://purl.org/dc/dcmitype/"/>
    <ds:schemaRef ds:uri="http://schemas.microsoft.com/office/infopath/2007/PartnerControls"/>
    <ds:schemaRef ds:uri="http://purl.org/dc/elements/1.1/"/>
    <ds:schemaRef ds:uri="http://schemas.microsoft.com/office/2006/metadata/properties"/>
    <ds:schemaRef ds:uri="647ea66a-77ce-420e-a008-8c4d01cfa926"/>
    <ds:schemaRef ds:uri="http://schemas.microsoft.com/office/2006/documentManagement/types"/>
    <ds:schemaRef ds:uri="http://purl.org/dc/terms/"/>
    <ds:schemaRef ds:uri="http://schemas.openxmlformats.org/package/2006/metadata/core-properties"/>
    <ds:schemaRef ds:uri="3eb5d5e7-fed5-4d79-a60b-99b6f23d976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TS_svensk</Template>
  <TotalTime>5533</TotalTime>
  <Words>1554</Words>
  <Application>Microsoft Office PowerPoint</Application>
  <PresentationFormat>Bildspel på skärmen (16:9)</PresentationFormat>
  <Paragraphs>178</Paragraphs>
  <Slides>15</Slides>
  <Notes>13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ＭＳ Ｐゴシック</vt:lpstr>
      <vt:lpstr>Arial</vt:lpstr>
      <vt:lpstr>Calibri</vt:lpstr>
      <vt:lpstr>Times New Roman</vt:lpstr>
      <vt:lpstr>TS_mall</vt:lpstr>
      <vt:lpstr>EFB – hur gör man?</vt:lpstr>
      <vt:lpstr>PowerPoint-presentation</vt:lpstr>
      <vt:lpstr>All portabel elektronik</vt:lpstr>
      <vt:lpstr>Luftfartygen</vt:lpstr>
      <vt:lpstr>All portabel elektronik</vt:lpstr>
      <vt:lpstr>EFB</vt:lpstr>
      <vt:lpstr>Bedömning av hårdvarans lämplighet</vt:lpstr>
      <vt:lpstr>AMC1 CAT.GEN.MPA.140 Tabell 1</vt:lpstr>
      <vt:lpstr>AMC1 CAT.GEN.MPA.140 Tabell 1, forts.</vt:lpstr>
      <vt:lpstr>Mjukvara - appar</vt:lpstr>
      <vt:lpstr>Hönan och ägget</vt:lpstr>
      <vt:lpstr>Vad får man ha?</vt:lpstr>
      <vt:lpstr>Hjälp till ansökan</vt:lpstr>
      <vt:lpstr>Vad ska ni göra för arbete?</vt:lpstr>
      <vt:lpstr>Lycka till!</vt:lpstr>
    </vt:vector>
  </TitlesOfParts>
  <Company>Transportstyrelsen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EFB – hur gör man?</dc:title>
  <dc:creator>Lofur Christian</dc:creator>
  <dc:description>TS9000, v2.0, 2017-01-04</dc:description>
  <cp:lastModifiedBy>Lofur Christian</cp:lastModifiedBy>
  <cp:revision>30</cp:revision>
  <dcterms:created xsi:type="dcterms:W3CDTF">2021-11-19T15:03:48Z</dcterms:created>
  <dcterms:modified xsi:type="dcterms:W3CDTF">2023-01-09T14:55:56Z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0x0101004C35007661211947941A2DCB77E6AF30</vt:lpwstr>
  </property>
  <property fmtid="{D5CDD505-2E9C-101B-9397-08002B2CF9AE}" pid="3" name="_dlc_DocIdItemGuid">
    <vt:lpwstr>bd3a24f8-4f6d-437e-8e62-cbf5cec8e52f</vt:lpwstr>
  </property>
  <property fmtid="{D5CDD505-2E9C-101B-9397-08002B2CF9AE}" pid="4" name="Version av Word/uniForm">
    <vt:lpwstr>Office 2016</vt:lpwstr>
  </property>
  <property fmtid="{D5CDD505-2E9C-101B-9397-08002B2CF9AE}" pid="5" name="Migrerad av">
    <vt:lpwstr>4203;#AB Consensis</vt:lpwstr>
  </property>
  <property fmtid="{D5CDD505-2E9C-101B-9397-08002B2CF9AE}" pid="6" name="Klassificering">
    <vt:lpwstr/>
  </property>
  <property fmtid="{D5CDD505-2E9C-101B-9397-08002B2CF9AE}" pid="7" name="Orginal ändrat av">
    <vt:lpwstr>Lindström Bahri</vt:lpwstr>
  </property>
  <property fmtid="{D5CDD505-2E9C-101B-9397-08002B2CF9AE}" pid="8" name="Orginal skapat av">
    <vt:lpwstr>Eriksson Katarina</vt:lpwstr>
  </property>
</Properties>
</file>