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88" r:id="rId5"/>
    <p:sldId id="267" r:id="rId6"/>
    <p:sldId id="284" r:id="rId7"/>
    <p:sldId id="291" r:id="rId8"/>
    <p:sldId id="290" r:id="rId9"/>
    <p:sldId id="289" r:id="rId10"/>
    <p:sldId id="261" r:id="rId11"/>
    <p:sldId id="262" r:id="rId12"/>
    <p:sldId id="264" r:id="rId13"/>
    <p:sldId id="268" r:id="rId14"/>
    <p:sldId id="269" r:id="rId15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414"/>
  </p:normalViewPr>
  <p:slideViewPr>
    <p:cSldViewPr snapToGrid="0" snapToObjects="1">
      <p:cViewPr varScale="1">
        <p:scale>
          <a:sx n="84" d="100"/>
          <a:sy n="84" d="100"/>
        </p:scale>
        <p:origin x="354" y="72"/>
      </p:cViewPr>
      <p:guideLst>
        <p:guide orient="horz" pos="3239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1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59F6-7F70-433C-9ABE-651529C4482F}" type="datetimeFigureOut">
              <a:rPr lang="sv-SE" smtClean="0"/>
              <a:pPr/>
              <a:t>2018-10-03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E2D6-8713-4E27-B8C3-DAAE5B89C1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Sjö och luftfartsavdelningen organisation.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ce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9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8" name="Platshållare för text 13"/>
          <p:cNvSpPr>
            <a:spLocks noGrp="1"/>
          </p:cNvSpPr>
          <p:nvPr>
            <p:ph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522288" y="1193800"/>
            <a:ext cx="8113712" cy="3090863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3712" cy="5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8" name="Platshållare för innehåll 4"/>
          <p:cNvSpPr>
            <a:spLocks noGrp="1"/>
          </p:cNvSpPr>
          <p:nvPr>
            <p:ph sz="quarter" idx="14"/>
          </p:nvPr>
        </p:nvSpPr>
        <p:spPr>
          <a:xfrm>
            <a:off x="522288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4640000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8113186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baseline="0"/>
            </a:lvl1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3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522288" y="1624879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4640000" y="1624878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639737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3213100" y="1195200"/>
            <a:ext cx="5422900" cy="3092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092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ner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3602580"/>
            <a:ext cx="8113712" cy="3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517525" y="547200"/>
            <a:ext cx="8113713" cy="305538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517525" y="3960343"/>
            <a:ext cx="8113713" cy="35242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3213101" y="547200"/>
            <a:ext cx="5422900" cy="3792537"/>
          </a:xfrm>
        </p:spPr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2016-12-06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 smtClean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6"/>
          </p:nvPr>
        </p:nvSpPr>
        <p:spPr>
          <a:xfrm>
            <a:off x="3213100" y="547688"/>
            <a:ext cx="5422900" cy="37925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pic>
        <p:nvPicPr>
          <p:cNvPr id="13" name="Picture 13" descr="TS_Sv_2V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8047" y="4556887"/>
            <a:ext cx="1331318" cy="3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2" r:id="rId4"/>
    <p:sldLayoutId id="2147483670" r:id="rId5"/>
    <p:sldLayoutId id="2147483656" r:id="rId6"/>
    <p:sldLayoutId id="2147483671" r:id="rId7"/>
    <p:sldLayoutId id="2147483672" r:id="rId8"/>
    <p:sldLayoutId id="2147483676" r:id="rId9"/>
    <p:sldLayoutId id="2147483654" r:id="rId10"/>
    <p:sldLayoutId id="2147483655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342000" indent="-3420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06450" indent="-173038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079500" indent="-155575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346200" indent="-169863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90000"/>
        <a:buFont typeface="Arial" pitchFamily="34" charset="0"/>
        <a:buChar char="»"/>
        <a:defRPr sz="11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Bilaga%204_FM_TS_181003.pptx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Bilaga%206_Info%20FL95+.pptx" TargetMode="External"/><Relationship Id="rId2" Type="http://schemas.openxmlformats.org/officeDocument/2006/relationships/hyperlink" Target="Bilaga%205_Luftrumsf&#246;r&#228;ndringar%20FL95-%20181003.pptx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Bilaga%207_2018%2010%2003%20LFV%20info%20om%20regeringsuppdrag%20luftrum.pptx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Bilaga%208_Dr&#246;nare%20statistik%20och%20regelutveckling%20samt%20UTM%20Luftrumsanv&#228;ndare.pptx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&#246;rra%20m&#246;tet/Protokoll%20Seminarium%20f&#246;r%20luftrumsanv&#228;ndare%202018-04-18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ilaga%203_PBN%20Implementering%20i%20Sverige.pptx" TargetMode="External"/><Relationship Id="rId2" Type="http://schemas.openxmlformats.org/officeDocument/2006/relationships/hyperlink" Target="Bilaga%202_Luftrumsm&#246;te%20FPD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Seminarium för luftrumsanvändare</a:t>
            </a:r>
            <a:endParaRPr lang="sv-SE" dirty="0"/>
          </a:p>
        </p:txBody>
      </p:sp>
      <p:sp>
        <p:nvSpPr>
          <p:cNvPr id="13" name="Underrubrik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Transportstyrelsen</a:t>
            </a:r>
          </a:p>
          <a:p>
            <a:r>
              <a:rPr lang="sv-SE" dirty="0" smtClean="0"/>
              <a:t>2018-10-03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Försvarsmakten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hlinkClick r:id="rId2" action="ppaction://hlinkpres?slideindex=1&amp;slidetitle="/>
              </a:rPr>
              <a:t>Planerade övningar 2018-2020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Luftrumsförändringar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hlinkClick r:id="rId2" action="ppaction://hlinkpres?slideindex=1&amp;slidetitle="/>
              </a:rPr>
              <a:t>Bilaga 5_Luftrumsförändringar FL95-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>
                <a:hlinkClick r:id="rId3" action="ppaction://hlinkpres?slideindex=1&amp;slidetitle="/>
              </a:rPr>
              <a:t>Bilaga </a:t>
            </a:r>
            <a:r>
              <a:rPr lang="sv-SE" dirty="0">
                <a:hlinkClick r:id="rId3" action="ppaction://hlinkpres?slideindex=1&amp;slidetitle="/>
              </a:rPr>
              <a:t>6</a:t>
            </a:r>
            <a:r>
              <a:rPr lang="sv-SE" dirty="0" smtClean="0">
                <a:hlinkClick r:id="rId3" action="ppaction://hlinkpres?slideindex=1&amp;slidetitle="/>
              </a:rPr>
              <a:t>_Info FL95+</a:t>
            </a:r>
            <a:endParaRPr lang="sv-SE" dirty="0" smtClean="0"/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Info från flygbolag, intresseorganisationer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Niklas Wiklander – </a:t>
            </a:r>
            <a:r>
              <a:rPr lang="sv-SE" smtClean="0">
                <a:hlinkClick r:id="rId2" action="ppaction://hlinkpres?slideindex=1&amp;slidetitle="/>
              </a:rPr>
              <a:t>LFV regeringsuppdrag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Övrigt</a:t>
            </a:r>
            <a:endParaRPr lang="sv-SE" dirty="0"/>
          </a:p>
        </p:txBody>
      </p:sp>
      <p:sp>
        <p:nvSpPr>
          <p:cNvPr id="4" name="Underrubrik 1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>
                <a:hlinkClick r:id="rId2" action="ppaction://hlinkpres?slideindex=1&amp;slidetitle="/>
              </a:rPr>
              <a:t>Drönare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752597"/>
            <a:ext cx="7772400" cy="850121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Nästa möte </a:t>
            </a:r>
            <a:r>
              <a:rPr lang="sv-SE" smtClean="0"/>
              <a:t>onsdag 10 </a:t>
            </a:r>
            <a:r>
              <a:rPr lang="sv-SE" dirty="0" smtClean="0"/>
              <a:t>april 2019</a:t>
            </a:r>
            <a:br>
              <a:rPr lang="sv-SE" dirty="0" smtClean="0"/>
            </a:br>
            <a:r>
              <a:rPr lang="sv-SE" dirty="0" smtClean="0"/>
              <a:t>Norrköping, kl 10-15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Agenda 10:00-15:00 (lunch 12:00-13:00)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859278" y="1195200"/>
            <a:ext cx="8114400" cy="3092400"/>
          </a:xfrm>
        </p:spPr>
        <p:txBody>
          <a:bodyPr/>
          <a:lstStyle/>
          <a:p>
            <a:pPr>
              <a:buNone/>
            </a:pPr>
            <a:r>
              <a:rPr lang="sv-SE" sz="1600" dirty="0" smtClean="0"/>
              <a:t>1. Inledning - presentation av deltagare			 </a:t>
            </a:r>
          </a:p>
          <a:p>
            <a:pPr>
              <a:buNone/>
            </a:pPr>
            <a:r>
              <a:rPr lang="sv-SE" sz="1600" dirty="0" smtClean="0"/>
              <a:t>2. Föregående protokoll		</a:t>
            </a:r>
          </a:p>
          <a:p>
            <a:pPr>
              <a:buNone/>
            </a:pPr>
            <a:r>
              <a:rPr lang="sv-SE" sz="1600" dirty="0" smtClean="0"/>
              <a:t>3. Information från Transportstyrelsen	</a:t>
            </a:r>
          </a:p>
          <a:p>
            <a:pPr>
              <a:buNone/>
            </a:pPr>
            <a:r>
              <a:rPr lang="sv-SE" sz="1600" dirty="0" smtClean="0"/>
              <a:t>4</a:t>
            </a:r>
            <a:r>
              <a:rPr lang="sv-SE" sz="1600" dirty="0"/>
              <a:t>. Planerade militära övningar - Försvarsmakten</a:t>
            </a:r>
          </a:p>
          <a:p>
            <a:pPr>
              <a:buNone/>
            </a:pPr>
            <a:r>
              <a:rPr lang="sv-SE" sz="1600" dirty="0" smtClean="0"/>
              <a:t>5. </a:t>
            </a:r>
            <a:r>
              <a:rPr lang="sv-SE" sz="1600" dirty="0"/>
              <a:t>Luftrumsförändringar </a:t>
            </a:r>
            <a:r>
              <a:rPr lang="sv-SE" sz="1600" dirty="0" smtClean="0"/>
              <a:t>FL95-</a:t>
            </a:r>
          </a:p>
          <a:p>
            <a:pPr>
              <a:buNone/>
            </a:pPr>
            <a:r>
              <a:rPr lang="sv-SE" sz="1600" dirty="0" smtClean="0"/>
              <a:t>LUNCH</a:t>
            </a:r>
          </a:p>
          <a:p>
            <a:pPr>
              <a:buNone/>
            </a:pPr>
            <a:r>
              <a:rPr lang="sv-SE" sz="1600" dirty="0" smtClean="0"/>
              <a:t>6. Luftrumsförändringar FL95+</a:t>
            </a:r>
          </a:p>
          <a:p>
            <a:pPr>
              <a:buNone/>
            </a:pPr>
            <a:r>
              <a:rPr lang="sv-SE" sz="1600" dirty="0" smtClean="0"/>
              <a:t>7. Info från flygbolag, intresseorganisationer</a:t>
            </a:r>
          </a:p>
          <a:p>
            <a:pPr>
              <a:buNone/>
            </a:pPr>
            <a:r>
              <a:rPr lang="en-GB" sz="1600" dirty="0"/>
              <a:t>8</a:t>
            </a:r>
            <a:r>
              <a:rPr lang="en-GB" sz="1600" dirty="0" smtClean="0"/>
              <a:t>. </a:t>
            </a:r>
            <a:r>
              <a:rPr lang="en-GB" sz="1600" dirty="0" err="1" smtClean="0"/>
              <a:t>Föranmälda</a:t>
            </a:r>
            <a:r>
              <a:rPr lang="en-GB" sz="1600" dirty="0" smtClean="0"/>
              <a:t> </a:t>
            </a:r>
            <a:r>
              <a:rPr lang="en-GB" sz="1600" dirty="0" err="1" smtClean="0"/>
              <a:t>frågor</a:t>
            </a:r>
            <a:endParaRPr lang="en-GB" sz="1600" dirty="0" smtClean="0"/>
          </a:p>
          <a:p>
            <a:pPr>
              <a:buNone/>
            </a:pPr>
            <a:r>
              <a:rPr lang="en-GB" sz="1600" dirty="0"/>
              <a:t>9</a:t>
            </a:r>
            <a:r>
              <a:rPr lang="en-GB" sz="1600" dirty="0" smtClean="0"/>
              <a:t>. </a:t>
            </a:r>
            <a:r>
              <a:rPr lang="en-GB" sz="1600" dirty="0" err="1" smtClean="0"/>
              <a:t>Övrigt</a:t>
            </a:r>
            <a:r>
              <a:rPr lang="en-GB" sz="1600" dirty="0" smtClean="0"/>
              <a:t>	</a:t>
            </a:r>
            <a:endParaRPr lang="sv-SE" sz="1600" dirty="0" smtClean="0"/>
          </a:p>
          <a:p>
            <a:pPr>
              <a:buNone/>
            </a:pPr>
            <a:r>
              <a:rPr lang="sv-SE" sz="1600" dirty="0" smtClean="0"/>
              <a:t>10. Nästa möte 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  <a:latin typeface="Arial" pitchFamily="34" charset="0"/>
              </a:rPr>
              <a:t>Föregående protokoll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873965" y="2034073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j-lt"/>
                <a:hlinkClick r:id="rId2" action="ppaction://hlinkfile"/>
              </a:rPr>
              <a:t>Protokoll Luftrumsmöte för brukare 2018-04-18</a:t>
            </a:r>
            <a:endParaRPr lang="sv-SE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Syfte med Luftrumsmöte för brukare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sz="1400" b="1" dirty="0" smtClean="0"/>
              <a:t>KOMMISSIONENS FÖRORDNING (EG) nr 2150/2005</a:t>
            </a:r>
          </a:p>
          <a:p>
            <a:pPr>
              <a:buNone/>
            </a:pPr>
            <a:r>
              <a:rPr lang="sv-SE" sz="1400" b="1" dirty="0" smtClean="0"/>
              <a:t>av den 23 december 2005</a:t>
            </a:r>
          </a:p>
          <a:p>
            <a:pPr>
              <a:buNone/>
            </a:pPr>
            <a:r>
              <a:rPr lang="sv-SE" sz="1400" b="1" dirty="0" smtClean="0"/>
              <a:t>om gemensamma regler för en flexibel användning av luftrummet </a:t>
            </a:r>
            <a:r>
              <a:rPr lang="sv-SE" sz="1400" dirty="0" smtClean="0"/>
              <a:t>(</a:t>
            </a:r>
            <a:r>
              <a:rPr lang="sv-SE" sz="1400" dirty="0" err="1" smtClean="0"/>
              <a:t>FUA-förordningen</a:t>
            </a:r>
            <a:r>
              <a:rPr lang="sv-SE" sz="1400" dirty="0" smtClean="0"/>
              <a:t>)</a:t>
            </a:r>
          </a:p>
          <a:p>
            <a:pPr>
              <a:buNone/>
            </a:pPr>
            <a:endParaRPr lang="sv-SE" sz="1400" b="1" dirty="0" smtClean="0"/>
          </a:p>
          <a:p>
            <a:pPr>
              <a:buNone/>
            </a:pPr>
            <a:r>
              <a:rPr lang="sv-SE" sz="1400" i="1" dirty="0" smtClean="0"/>
              <a:t>Artikel 4</a:t>
            </a:r>
          </a:p>
          <a:p>
            <a:pPr>
              <a:buNone/>
            </a:pPr>
            <a:r>
              <a:rPr lang="sv-SE" sz="1400" b="1" dirty="0" smtClean="0"/>
              <a:t>Nivån för strategisk luftrumsplanering (nivå 1)</a:t>
            </a:r>
          </a:p>
          <a:p>
            <a:pPr>
              <a:buNone/>
            </a:pPr>
            <a:r>
              <a:rPr lang="sv-SE" sz="1400" dirty="0" smtClean="0"/>
              <a:t>1. Medlemsstaterna skall utföra följande uppgifter:</a:t>
            </a:r>
          </a:p>
          <a:p>
            <a:pPr>
              <a:buNone/>
            </a:pPr>
            <a:r>
              <a:rPr lang="sv-SE" sz="1400" dirty="0" smtClean="0"/>
              <a:t>…,</a:t>
            </a:r>
          </a:p>
          <a:p>
            <a:pPr>
              <a:buNone/>
            </a:pPr>
            <a:r>
              <a:rPr lang="sv-SE" sz="1400" dirty="0" smtClean="0"/>
              <a:t>b) regelbundet se över användarnas behov,</a:t>
            </a:r>
          </a:p>
          <a:p>
            <a:pPr>
              <a:buNone/>
            </a:pPr>
            <a:r>
              <a:rPr lang="sv-SE" sz="1400" dirty="0" smtClean="0"/>
              <a:t>…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Information från Transportstyrelsen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Kommunikationsavdelningen\01. Gemensamt\Arbetsyta\Administration\Organisationsschema TS\Transportstyrelsen 2017\PNG\orgschema_SL_2017-10-01.jpg"/>
          <p:cNvPicPr>
            <a:picLocks noChangeAspect="1" noChangeArrowheads="1"/>
          </p:cNvPicPr>
          <p:nvPr/>
        </p:nvPicPr>
        <p:blipFill>
          <a:blip r:embed="rId3" cstate="print"/>
          <a:srcRect t="3059" b="4333"/>
          <a:stretch>
            <a:fillRect/>
          </a:stretch>
        </p:blipFill>
        <p:spPr bwMode="auto">
          <a:xfrm>
            <a:off x="485350" y="213409"/>
            <a:ext cx="8658650" cy="4787307"/>
          </a:xfrm>
          <a:prstGeom prst="rect">
            <a:avLst/>
          </a:prstGeom>
          <a:noFill/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02311" y="53549"/>
            <a:ext cx="4188960" cy="679825"/>
          </a:xfrm>
        </p:spPr>
        <p:txBody>
          <a:bodyPr/>
          <a:lstStyle/>
          <a:p>
            <a:r>
              <a:rPr lang="sv-SE" sz="2800" dirty="0" smtClean="0"/>
              <a:t>Sjö- och luftfartsavdelningen</a:t>
            </a:r>
            <a:endParaRPr lang="sv-S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073"/>
            <a:ext cx="9144000" cy="446814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8149" y="141480"/>
            <a:ext cx="8935851" cy="496602"/>
          </a:xfr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sv-SE" sz="3600" dirty="0">
                <a:latin typeface="+mj-lt"/>
              </a:rPr>
              <a:t>Sektionen för luftrum och flygplatser</a:t>
            </a:r>
          </a:p>
        </p:txBody>
      </p:sp>
      <p:pic>
        <p:nvPicPr>
          <p:cNvPr id="37" name="Picture 1" descr="\\ts-netapp1.tsnet.se\Users\robu01\Dokument\Mina bilder\Jan Jardmar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3220" y="4242624"/>
            <a:ext cx="861091" cy="8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" descr="\\ts-netapp1.tsnet.se\Users\robu01\Dokument\Mina bilder\Lenita Korsström Larsson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790" y="3524660"/>
            <a:ext cx="720080" cy="702078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ektangel 40"/>
          <p:cNvSpPr/>
          <p:nvPr/>
        </p:nvSpPr>
        <p:spPr bwMode="auto">
          <a:xfrm>
            <a:off x="5807833" y="4387700"/>
            <a:ext cx="706831" cy="7020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chemeClr val="accent1">
                <a:alpha val="40000"/>
              </a:schemeClr>
            </a:glow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65" charset="-128"/>
              </a:rPr>
              <a:t>AGA 1</a:t>
            </a:r>
            <a:endParaRPr kumimoji="0" lang="sv-S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pic>
        <p:nvPicPr>
          <p:cNvPr id="43" name="Picture 2" descr="\\ts-netapp1.tsnet.se\Users\robu01\Dokument\Mina bilder\Robert Jangf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4314" y="4226738"/>
            <a:ext cx="706014" cy="801104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6" descr="\\ts-netapp1.tsnet.se\Users\robu01\Dokument\Mina bilder\Linnéa Ekström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2399" y="3722763"/>
            <a:ext cx="806490" cy="817127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ildobjekt 23" descr="qwe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5964" y="4064050"/>
            <a:ext cx="761580" cy="79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 descr="http://srv6007.tsnet.se/engine_retrieve.wsc?session=806f70aa330443b35857f4246d51365f&amp;id=701&amp;default=img/empty_photo.gif&amp;s_id=39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96270" y="1476293"/>
            <a:ext cx="718849" cy="702000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6" descr="http://srv6007.tsnet.se/engine_retrieve.wsc?session=806f70aa330443b35857f4246d51365f&amp;id=701&amp;default=img/empty_photo.gif&amp;s_id=36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092" y="941741"/>
            <a:ext cx="718848" cy="702000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8" descr="http://srv6007.tsnet.se/engine_retrieve.wsc?session=806f70aa330443b35857f4246d51365f&amp;id=701&amp;default=img/empty_photo.gif&amp;s_id=3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72" y="1864987"/>
            <a:ext cx="718849" cy="702000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6" descr="http://srv6007.tsnet.se/engine_retrieve.wsc?session=84d902d369228701b586c288f249578c&amp;id=701&amp;default=img/empty_photo.gif&amp;s_id=320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84203" y="1327426"/>
            <a:ext cx="719112" cy="7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2" descr="image00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4166" y="868915"/>
            <a:ext cx="732589" cy="79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1" descr="H:\Helens\20-06-2017-12-25-58-14258 foto OL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5857" y="959696"/>
            <a:ext cx="771476" cy="867597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13" y="868915"/>
            <a:ext cx="716304" cy="92080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52" y="824279"/>
            <a:ext cx="728839" cy="93692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14"/>
          <a:stretch/>
        </p:blipFill>
        <p:spPr>
          <a:xfrm>
            <a:off x="4927489" y="4298656"/>
            <a:ext cx="610187" cy="79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ktangel 20"/>
          <p:cNvSpPr/>
          <p:nvPr/>
        </p:nvSpPr>
        <p:spPr bwMode="auto">
          <a:xfrm>
            <a:off x="8160150" y="2976340"/>
            <a:ext cx="706831" cy="7020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chemeClr val="accent1">
                <a:alpha val="40000"/>
              </a:schemeClr>
            </a:glow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65" charset="-128"/>
              </a:rPr>
              <a:t>NIS 2</a:t>
            </a:r>
            <a:endParaRPr kumimoji="0" lang="sv-S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5" name="Rektangel 24"/>
          <p:cNvSpPr/>
          <p:nvPr/>
        </p:nvSpPr>
        <p:spPr bwMode="auto">
          <a:xfrm>
            <a:off x="7097658" y="2674527"/>
            <a:ext cx="706831" cy="7020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chemeClr val="accent1">
                <a:alpha val="40000"/>
              </a:schemeClr>
            </a:glow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65" charset="-128"/>
              </a:rPr>
              <a:t>Jimmy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>
              <a:latin typeface="Arial" charset="0"/>
              <a:ea typeface="ＭＳ Ｐゴシック" pitchFamily="-65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5" charset="-128"/>
              </a:rPr>
              <a:t>NIS</a:t>
            </a:r>
            <a:endParaRPr kumimoji="0" lang="sv-S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6" name="Rektangel 25"/>
          <p:cNvSpPr/>
          <p:nvPr/>
        </p:nvSpPr>
        <p:spPr bwMode="auto">
          <a:xfrm>
            <a:off x="6113808" y="2416676"/>
            <a:ext cx="706831" cy="7020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chemeClr val="accent1">
                <a:alpha val="40000"/>
              </a:schemeClr>
            </a:glow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65" charset="-128"/>
              </a:rPr>
              <a:t>Martin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000" dirty="0">
              <a:latin typeface="Arial" charset="0"/>
              <a:ea typeface="ＭＳ Ｐゴシック" pitchFamily="-65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000" dirty="0" smtClean="0">
                <a:latin typeface="Arial" charset="0"/>
                <a:ea typeface="ＭＳ Ｐゴシック" pitchFamily="-65" charset="-128"/>
              </a:rPr>
              <a:t>SÄK</a:t>
            </a:r>
            <a:endParaRPr lang="sv-SE" sz="1000" dirty="0">
              <a:latin typeface="Arial" charset="0"/>
              <a:ea typeface="ＭＳ Ｐゴシック" pitchFamily="-6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7" name="Rektangel 26"/>
          <p:cNvSpPr/>
          <p:nvPr/>
        </p:nvSpPr>
        <p:spPr bwMode="auto">
          <a:xfrm>
            <a:off x="5084226" y="2240628"/>
            <a:ext cx="706831" cy="7020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chemeClr val="accent1">
                <a:alpha val="40000"/>
              </a:schemeClr>
            </a:glow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65" charset="-128"/>
              </a:rPr>
              <a:t>Jenny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>
              <a:latin typeface="Arial" charset="0"/>
              <a:ea typeface="ＭＳ Ｐゴシック" pitchFamily="-65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5" charset="-128"/>
              </a:rPr>
              <a:t>SÄK</a:t>
            </a:r>
            <a:endParaRPr kumimoji="0" lang="sv-S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8" name="Rektangel 27"/>
          <p:cNvSpPr/>
          <p:nvPr/>
        </p:nvSpPr>
        <p:spPr bwMode="auto">
          <a:xfrm>
            <a:off x="7097657" y="4441422"/>
            <a:ext cx="706831" cy="7020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chemeClr val="accent1">
                <a:alpha val="40000"/>
              </a:schemeClr>
            </a:glow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65" charset="-128"/>
              </a:rPr>
              <a:t>AGA 2</a:t>
            </a:r>
            <a:endParaRPr kumimoji="0" lang="sv-S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1" name="Rektangel 30"/>
          <p:cNvSpPr/>
          <p:nvPr/>
        </p:nvSpPr>
        <p:spPr bwMode="auto">
          <a:xfrm>
            <a:off x="6484591" y="998567"/>
            <a:ext cx="706831" cy="7020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50800">
              <a:schemeClr val="accent1">
                <a:alpha val="40000"/>
              </a:schemeClr>
            </a:glow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65" charset="-128"/>
              </a:rPr>
              <a:t>MIL 1</a:t>
            </a:r>
            <a:endParaRPr kumimoji="0" lang="sv-S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724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>
          <a:xfrm>
            <a:off x="531840" y="1327537"/>
            <a:ext cx="7772400" cy="850121"/>
          </a:xfrm>
        </p:spPr>
        <p:txBody>
          <a:bodyPr/>
          <a:lstStyle/>
          <a:p>
            <a:r>
              <a:rPr lang="sv-SE" dirty="0" smtClean="0"/>
              <a:t>Pågående projekt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516388" y="1093680"/>
            <a:ext cx="8114400" cy="3364020"/>
          </a:xfrm>
        </p:spPr>
        <p:txBody>
          <a:bodyPr/>
          <a:lstStyle/>
          <a:p>
            <a:r>
              <a:rPr lang="sv-SE" dirty="0" smtClean="0"/>
              <a:t>Översyn av Transportstyrelsens föreskrifter och allmänna råd (TSFS 2015:1) om användning och utformning av luftrum och flygprocedurer.</a:t>
            </a:r>
          </a:p>
          <a:p>
            <a:r>
              <a:rPr lang="sv-SE" dirty="0" smtClean="0"/>
              <a:t>Översyn av </a:t>
            </a:r>
            <a:r>
              <a:rPr lang="sv-SE" dirty="0"/>
              <a:t>föreskrifterna (TSFS 2013:46) om radiotelefoni och </a:t>
            </a:r>
            <a:r>
              <a:rPr lang="sv-SE" dirty="0" smtClean="0"/>
              <a:t>fraseologi, externremiss okt 2018.</a:t>
            </a:r>
          </a:p>
          <a:p>
            <a:r>
              <a:rPr lang="sv-SE" dirty="0"/>
              <a:t>Förordning (EU) 2017/373 </a:t>
            </a:r>
            <a:r>
              <a:rPr lang="sv-SE" dirty="0" smtClean="0"/>
              <a:t>(bland annat </a:t>
            </a:r>
            <a:r>
              <a:rPr lang="sv-SE" dirty="0" smtClean="0">
                <a:hlinkClick r:id="rId2" action="ppaction://hlinkpres?slideindex=1&amp;slidetitle="/>
              </a:rPr>
              <a:t>FPD</a:t>
            </a:r>
            <a:r>
              <a:rPr lang="sv-SE" dirty="0" smtClean="0"/>
              <a:t>)</a:t>
            </a:r>
          </a:p>
          <a:p>
            <a:r>
              <a:rPr lang="sv-SE" dirty="0">
                <a:hlinkClick r:id="rId3" action="ppaction://hlinkpres?slideindex=1&amp;slidetitle="/>
              </a:rPr>
              <a:t>PBN Implementering i Sverige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_mall">
  <a:themeElements>
    <a:clrScheme name="Transportstyrels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BBB"/>
      </a:accent1>
      <a:accent2>
        <a:srgbClr val="616365"/>
      </a:accent2>
      <a:accent3>
        <a:srgbClr val="00A1DE"/>
      </a:accent3>
      <a:accent4>
        <a:srgbClr val="CF0072"/>
      </a:accent4>
      <a:accent5>
        <a:srgbClr val="E98300"/>
      </a:accent5>
      <a:accent6>
        <a:srgbClr val="B6BF00"/>
      </a:accent6>
      <a:hlink>
        <a:srgbClr val="0000FF"/>
      </a:hlink>
      <a:folHlink>
        <a:srgbClr val="800080"/>
      </a:folHlink>
    </a:clrScheme>
    <a:fontScheme name="T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3404</TotalTime>
  <Words>195</Words>
  <Application>Microsoft Office PowerPoint</Application>
  <PresentationFormat>Bildspel på skärmen (16:9)</PresentationFormat>
  <Paragraphs>68</Paragraphs>
  <Slides>14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TS_mall</vt:lpstr>
      <vt:lpstr>Seminarium för luftrumsanvändare</vt:lpstr>
      <vt:lpstr>Agenda 10:00-15:00 (lunch 12:00-13:00)</vt:lpstr>
      <vt:lpstr>Föregående protokoll</vt:lpstr>
      <vt:lpstr>Syfte med Luftrumsmöte för brukare</vt:lpstr>
      <vt:lpstr>Information från Transportstyrelsen</vt:lpstr>
      <vt:lpstr>Sjö- och luftfartsavdelningen</vt:lpstr>
      <vt:lpstr>Sektionen för luftrum och flygplatser</vt:lpstr>
      <vt:lpstr>Pågående projekt</vt:lpstr>
      <vt:lpstr>PowerPoint-presentation</vt:lpstr>
      <vt:lpstr>Försvarsmakten</vt:lpstr>
      <vt:lpstr>Luftrumsförändringar</vt:lpstr>
      <vt:lpstr>Info från flygbolag, intresseorganisationer</vt:lpstr>
      <vt:lpstr>Övrigt</vt:lpstr>
      <vt:lpstr> Nästa möte onsdag 10 april 2019 Norrköping, kl 10-15</vt:lpstr>
    </vt:vector>
  </TitlesOfParts>
  <Company>Transportstyrelsen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Montecinos Christopher</dc:creator>
  <dc:description>TS9000, v1.1, 2016-12-06</dc:description>
  <cp:lastModifiedBy>Montecinos Christopher</cp:lastModifiedBy>
  <cp:revision>276</cp:revision>
  <dcterms:created xsi:type="dcterms:W3CDTF">2011-10-04T12:25:33Z</dcterms:created>
  <dcterms:modified xsi:type="dcterms:W3CDTF">2018-10-03T12:50:39Z</dcterms:modified>
</cp:coreProperties>
</file>