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8" r:id="rId6"/>
  </p:sldMasterIdLst>
  <p:notesMasterIdLst>
    <p:notesMasterId r:id="rId67"/>
  </p:notesMasterIdLst>
  <p:sldIdLst>
    <p:sldId id="309" r:id="rId7"/>
    <p:sldId id="343" r:id="rId8"/>
    <p:sldId id="337" r:id="rId9"/>
    <p:sldId id="258" r:id="rId10"/>
    <p:sldId id="261" r:id="rId11"/>
    <p:sldId id="338" r:id="rId12"/>
    <p:sldId id="340" r:id="rId13"/>
    <p:sldId id="370" r:id="rId14"/>
    <p:sldId id="262" r:id="rId15"/>
    <p:sldId id="268" r:id="rId16"/>
    <p:sldId id="269" r:id="rId17"/>
    <p:sldId id="312" r:id="rId18"/>
    <p:sldId id="335" r:id="rId19"/>
    <p:sldId id="272" r:id="rId20"/>
    <p:sldId id="276" r:id="rId21"/>
    <p:sldId id="314" r:id="rId22"/>
    <p:sldId id="278" r:id="rId23"/>
    <p:sldId id="279" r:id="rId24"/>
    <p:sldId id="280" r:id="rId25"/>
    <p:sldId id="281" r:id="rId26"/>
    <p:sldId id="282" r:id="rId27"/>
    <p:sldId id="283" r:id="rId28"/>
    <p:sldId id="285" r:id="rId29"/>
    <p:sldId id="286" r:id="rId30"/>
    <p:sldId id="287" r:id="rId31"/>
    <p:sldId id="315" r:id="rId32"/>
    <p:sldId id="364" r:id="rId33"/>
    <p:sldId id="365" r:id="rId34"/>
    <p:sldId id="366" r:id="rId35"/>
    <p:sldId id="339" r:id="rId36"/>
    <p:sldId id="323" r:id="rId37"/>
    <p:sldId id="344" r:id="rId38"/>
    <p:sldId id="345" r:id="rId39"/>
    <p:sldId id="347" r:id="rId40"/>
    <p:sldId id="348" r:id="rId41"/>
    <p:sldId id="372" r:id="rId42"/>
    <p:sldId id="349" r:id="rId43"/>
    <p:sldId id="350" r:id="rId44"/>
    <p:sldId id="351" r:id="rId45"/>
    <p:sldId id="373" r:id="rId46"/>
    <p:sldId id="359" r:id="rId47"/>
    <p:sldId id="353" r:id="rId48"/>
    <p:sldId id="354" r:id="rId49"/>
    <p:sldId id="356" r:id="rId50"/>
    <p:sldId id="357" r:id="rId51"/>
    <p:sldId id="355" r:id="rId52"/>
    <p:sldId id="358" r:id="rId53"/>
    <p:sldId id="371" r:id="rId54"/>
    <p:sldId id="336" r:id="rId55"/>
    <p:sldId id="367" r:id="rId56"/>
    <p:sldId id="368" r:id="rId57"/>
    <p:sldId id="369" r:id="rId58"/>
    <p:sldId id="326" r:id="rId59"/>
    <p:sldId id="301" r:id="rId60"/>
    <p:sldId id="328" r:id="rId61"/>
    <p:sldId id="329" r:id="rId62"/>
    <p:sldId id="330" r:id="rId63"/>
    <p:sldId id="331" r:id="rId64"/>
    <p:sldId id="332" r:id="rId65"/>
    <p:sldId id="363" r:id="rId66"/>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3" autoAdjust="0"/>
    <p:restoredTop sz="70985" autoAdjust="0"/>
  </p:normalViewPr>
  <p:slideViewPr>
    <p:cSldViewPr snapToGrid="0" snapToObjects="1">
      <p:cViewPr varScale="1">
        <p:scale>
          <a:sx n="104" d="100"/>
          <a:sy n="104" d="100"/>
        </p:scale>
        <p:origin x="1482" y="102"/>
      </p:cViewPr>
      <p:guideLst>
        <p:guide orient="horz" pos="3239"/>
        <p:guide pos="3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510459F6-7F70-433C-9ABE-651529C4482F}" type="datetimeFigureOut">
              <a:rPr lang="sv-SE" smtClean="0"/>
              <a:pPr/>
              <a:t>2024-06-03</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 utbildningsmaterial</a:t>
            </a:r>
            <a:r>
              <a:rPr lang="sv-SE" baseline="0" dirty="0" smtClean="0"/>
              <a:t> är framtaget för att ge säkerhetsansvariga grundläggande kunskaper inom luftfartsskydd och en förståelse för det ansvar den säkerhetsansvarige har för att upprätthålla en bra nivå på luftfartsskyddet på arbetsplatsen.</a:t>
            </a:r>
          </a:p>
          <a:p>
            <a:endParaRPr lang="sv-SE" baseline="0" dirty="0" smtClean="0"/>
          </a:p>
          <a:p>
            <a:r>
              <a:rPr lang="sv-SE" dirty="0" smtClean="0">
                <a:ea typeface="ＭＳ Ｐゴシック" pitchFamily="34" charset="-128"/>
              </a:rPr>
              <a:t>Kraven på en säkerhetsansvarig finns i Transportstyrelsens föreskrifter (TSFS 2020:80) om luftfartsskydd. </a:t>
            </a:r>
          </a:p>
          <a:p>
            <a:endParaRPr lang="sv-SE" dirty="0" smtClean="0">
              <a:ea typeface="ＭＳ Ｐゴシック" pitchFamily="34" charset="-128"/>
            </a:endParaRPr>
          </a:p>
          <a:p>
            <a:r>
              <a:rPr lang="sv-SE" dirty="0" smtClean="0">
                <a:ea typeface="ＭＳ Ｐゴシック" pitchFamily="34" charset="-128"/>
              </a:rPr>
              <a:t>Kom ihåg att dokumentera genomförd utbildning</a:t>
            </a:r>
            <a:r>
              <a:rPr lang="sv-SE" baseline="0" dirty="0" smtClean="0">
                <a:ea typeface="ＭＳ Ｐゴシック" pitchFamily="-65" charset="-128"/>
              </a:rPr>
              <a:t>. </a:t>
            </a:r>
            <a:r>
              <a:rPr lang="sv-SE" baseline="0" dirty="0" smtClean="0">
                <a:solidFill>
                  <a:srgbClr val="FF0000"/>
                </a:solidFill>
                <a:ea typeface="ＭＳ Ｐゴシック" pitchFamily="-65" charset="-128"/>
              </a:rPr>
              <a:t>Man ska i efterhand kunna se vem som har gått utbildningen och när.</a:t>
            </a:r>
            <a:endParaRPr lang="sv-SE" dirty="0" smtClean="0">
              <a:solidFill>
                <a:srgbClr val="FF0000"/>
              </a:solidFill>
              <a:ea typeface="ＭＳ Ｐゴシック" pitchFamily="34" charset="-128"/>
            </a:endParaRPr>
          </a:p>
          <a:p>
            <a:endParaRPr lang="sv-SE" dirty="0" smtClean="0">
              <a:ea typeface="ＭＳ Ｐゴシック" pitchFamily="34" charset="-128"/>
            </a:endParaRPr>
          </a:p>
          <a:p>
            <a:r>
              <a:rPr lang="sv-SE" dirty="0" smtClean="0">
                <a:ea typeface="ＭＳ Ｐゴシック" pitchFamily="34" charset="-128"/>
              </a:rPr>
              <a:t>Förutom den här utbildningen så ska också den säkerhetsansvarige</a:t>
            </a:r>
            <a:r>
              <a:rPr lang="sv-SE" baseline="0" dirty="0" smtClean="0">
                <a:ea typeface="ＭＳ Ｐゴシック" pitchFamily="34" charset="-128"/>
              </a:rPr>
              <a:t> fortlöpande ska hålla sig uppdaterad om förändringar inom sitt ansvarsområde., tex. genom att delta i Transportstyrelsens informationsträffar samt ta del av den information som publiceras på Extrawebben.</a:t>
            </a:r>
          </a:p>
          <a:p>
            <a:endParaRPr lang="sv-SE" baseline="0" dirty="0" smtClean="0">
              <a:ea typeface="ＭＳ Ｐゴシック" pitchFamily="34" charset="-128"/>
            </a:endParaRPr>
          </a:p>
          <a:p>
            <a:r>
              <a:rPr lang="sv-SE" baseline="0" dirty="0" smtClean="0">
                <a:ea typeface="ＭＳ Ｐゴシック" pitchFamily="34" charset="-128"/>
              </a:rPr>
              <a:t>Utbildningen omfattar kraven enligt Transportstyrelsens föreskrifter (TSFS 2020:80) om luftfartsskydd 5 kap 20 § och delar av 17 §. I 17 § regleras särskild utbildning för säkerhetsansvariga och det här PowerPointmaterialet täcker punkterna a, b och d (11.2.5)</a:t>
            </a:r>
            <a:endParaRPr lang="sv-SE" dirty="0" smtClean="0">
              <a:ea typeface="ＭＳ Ｐゴシック" pitchFamily="34" charset="-128"/>
            </a:endParaRPr>
          </a:p>
          <a:p>
            <a:endParaRPr lang="sv-SE" baseline="0" dirty="0" smtClean="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a:t>
            </a:fld>
            <a:endParaRPr lang="sv-SE" dirty="0"/>
          </a:p>
        </p:txBody>
      </p:sp>
    </p:spTree>
    <p:extLst>
      <p:ext uri="{BB962C8B-B14F-4D97-AF65-F5344CB8AC3E}">
        <p14:creationId xmlns:p14="http://schemas.microsoft.com/office/powerpoint/2010/main" val="38392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ni ett exempel på hur det kan se ut i handboken.</a:t>
            </a:r>
          </a:p>
          <a:p>
            <a:endParaRPr lang="sv-SE" dirty="0" smtClean="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11</a:t>
            </a:fld>
            <a:endParaRPr lang="sv-SE"/>
          </a:p>
        </p:txBody>
      </p:sp>
    </p:spTree>
    <p:extLst>
      <p:ext uri="{BB962C8B-B14F-4D97-AF65-F5344CB8AC3E}">
        <p14:creationId xmlns:p14="http://schemas.microsoft.com/office/powerpoint/2010/main" val="44072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ea typeface="ＭＳ Ｐゴシック" pitchFamily="34" charset="-128"/>
              </a:rPr>
              <a:t>Kommande bilder beskriver Transportstyrelsens olika uppgifter</a:t>
            </a:r>
          </a:p>
          <a:p>
            <a:endParaRPr lang="sv-SE" dirty="0" smtClean="0">
              <a:ea typeface="ＭＳ Ｐゴシック" pitchFamily="34" charset="-128"/>
            </a:endParaRPr>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12</a:t>
            </a:fld>
            <a:endParaRPr lang="sv-SE"/>
          </a:p>
        </p:txBody>
      </p:sp>
    </p:spTree>
    <p:extLst>
      <p:ext uri="{BB962C8B-B14F-4D97-AF65-F5344CB8AC3E}">
        <p14:creationId xmlns:p14="http://schemas.microsoft.com/office/powerpoint/2010/main" val="281825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sz="1200" dirty="0" smtClean="0">
                <a:solidFill>
                  <a:srgbClr val="006AB2"/>
                </a:solidFill>
              </a:rPr>
              <a:t>Transportstyrelsen är av regeringen utsedd till den myndighet som bland annat har till uppgift att utveckla det nationella säkerhetsprogrammet och se till att det genomförs och vidmakthålls. </a:t>
            </a:r>
          </a:p>
          <a:p>
            <a:pPr>
              <a:spcBef>
                <a:spcPct val="0"/>
              </a:spcBef>
            </a:pPr>
            <a:endParaRPr lang="sv-SE" sz="1200" dirty="0" smtClean="0">
              <a:solidFill>
                <a:srgbClr val="006AB2"/>
              </a:solidFill>
              <a:ea typeface="ＭＳ Ｐゴシック" pitchFamily="34" charset="-128"/>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13</a:t>
            </a:fld>
            <a:endParaRPr lang="sv-SE"/>
          </a:p>
        </p:txBody>
      </p:sp>
    </p:spTree>
    <p:extLst>
      <p:ext uri="{BB962C8B-B14F-4D97-AF65-F5344CB8AC3E}">
        <p14:creationId xmlns:p14="http://schemas.microsoft.com/office/powerpoint/2010/main" val="182020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xfrm>
            <a:off x="673631" y="5121785"/>
            <a:ext cx="5392193" cy="4849403"/>
          </a:xfrm>
          <a:noFill/>
        </p:spPr>
        <p:txBody>
          <a:bodyPr/>
          <a:lstStyle/>
          <a:p>
            <a:pPr>
              <a:buFont typeface="Arial" charset="0"/>
              <a:buNone/>
            </a:pPr>
            <a:r>
              <a:rPr lang="sv-SE" sz="1200" b="1" dirty="0" smtClean="0">
                <a:solidFill>
                  <a:srgbClr val="006AB2"/>
                </a:solidFill>
              </a:rPr>
              <a:t>Transportstyrelsens tillsynsverksamhet</a:t>
            </a:r>
          </a:p>
          <a:p>
            <a:pPr>
              <a:buFont typeface="Arial" charset="0"/>
              <a:buNone/>
            </a:pPr>
            <a:endParaRPr lang="sv-SE" b="1" dirty="0" smtClean="0">
              <a:solidFill>
                <a:srgbClr val="006AB2"/>
              </a:solidFill>
            </a:endParaRPr>
          </a:p>
          <a:p>
            <a:r>
              <a:rPr lang="sv-SE" sz="1200" dirty="0" smtClean="0">
                <a:solidFill>
                  <a:srgbClr val="006AB2"/>
                </a:solidFill>
              </a:rPr>
              <a:t>Genom</a:t>
            </a:r>
            <a:r>
              <a:rPr lang="sv-SE" sz="1200" baseline="0" dirty="0" smtClean="0">
                <a:solidFill>
                  <a:srgbClr val="006AB2"/>
                </a:solidFill>
              </a:rPr>
              <a:t> tillsynsverksamheten k</a:t>
            </a:r>
            <a:r>
              <a:rPr lang="sv-SE" sz="1200" dirty="0" smtClean="0">
                <a:solidFill>
                  <a:srgbClr val="006AB2"/>
                </a:solidFill>
              </a:rPr>
              <a:t>ontrollerar Transportstyrelsen (TS) att </a:t>
            </a:r>
            <a:r>
              <a:rPr lang="sv-SE" sz="1200" dirty="0" smtClean="0">
                <a:solidFill>
                  <a:srgbClr val="005BBB"/>
                </a:solidFill>
              </a:rPr>
              <a:t>regelverket uppfylls.</a:t>
            </a:r>
          </a:p>
          <a:p>
            <a:r>
              <a:rPr lang="sv-SE" sz="1200" dirty="0" smtClean="0">
                <a:solidFill>
                  <a:srgbClr val="006AB2"/>
                </a:solidFill>
              </a:rPr>
              <a:t>Frekvensen och omfattningen av TS verksamhetskontroller styrs av antingen förordningskrav eller är grundat på riskbedömning</a:t>
            </a:r>
          </a:p>
          <a:p>
            <a:pPr>
              <a:lnSpc>
                <a:spcPct val="150000"/>
              </a:lnSpc>
            </a:pPr>
            <a:r>
              <a:rPr lang="sv-SE" sz="1200" dirty="0" smtClean="0">
                <a:solidFill>
                  <a:srgbClr val="006AB2"/>
                </a:solidFill>
              </a:rPr>
              <a:t>Tillsyn</a:t>
            </a:r>
            <a:r>
              <a:rPr lang="sv-SE" sz="1200" baseline="0" dirty="0" smtClean="0">
                <a:solidFill>
                  <a:srgbClr val="006AB2"/>
                </a:solidFill>
              </a:rPr>
              <a:t> k</a:t>
            </a:r>
            <a:r>
              <a:rPr lang="sv-SE" sz="1200" dirty="0" smtClean="0">
                <a:solidFill>
                  <a:srgbClr val="006AB2"/>
                </a:solidFill>
              </a:rPr>
              <a:t>an ske både som en föranmäld eller oanmäld inspektion.</a:t>
            </a:r>
          </a:p>
          <a:p>
            <a:r>
              <a:rPr lang="sv-SE" sz="1200" dirty="0" smtClean="0">
                <a:solidFill>
                  <a:srgbClr val="006AB2"/>
                </a:solidFill>
              </a:rPr>
              <a:t>Efter genomförd</a:t>
            </a:r>
            <a:r>
              <a:rPr lang="sv-SE" sz="1200" baseline="0" dirty="0" smtClean="0">
                <a:solidFill>
                  <a:srgbClr val="006AB2"/>
                </a:solidFill>
              </a:rPr>
              <a:t> tillsyn skickar Transportstyrelsen en r</a:t>
            </a:r>
            <a:r>
              <a:rPr lang="sv-SE" sz="1200" dirty="0" smtClean="0">
                <a:solidFill>
                  <a:srgbClr val="006AB2"/>
                </a:solidFill>
              </a:rPr>
              <a:t>apport till företaget där resultatet från tillsynen presenteras med åtgärdstider som bestäms i samråd med den som är utsedd som säkerhetsansvarig och med hänsyn till eventuella bristers säkerhetspåverkan.</a:t>
            </a:r>
            <a:endParaRPr lang="sv-SE" baseline="0" dirty="0" smtClean="0">
              <a:ea typeface="ＭＳ Ｐゴシック" pitchFamily="34" charset="-128"/>
            </a:endParaRPr>
          </a:p>
          <a:p>
            <a:r>
              <a:rPr lang="sv-SE" baseline="0" dirty="0" smtClean="0">
                <a:ea typeface="ＭＳ Ｐゴシック" pitchFamily="34" charset="-128"/>
              </a:rPr>
              <a:t>Transportstyrelsen granskas i sin tur av Kommissionen som genomför tillsyn hos medlemsstaternas behöriga myndigheter.</a:t>
            </a:r>
            <a:endParaRPr lang="sv-SE" dirty="0" smtClean="0">
              <a:ea typeface="ＭＳ Ｐゴシック" pitchFamily="34" charset="-128"/>
            </a:endParaRPr>
          </a:p>
        </p:txBody>
      </p:sp>
      <p:sp>
        <p:nvSpPr>
          <p:cNvPr id="78852" name="Platshållare för datum 4"/>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2011-11-08</a:t>
            </a:r>
          </a:p>
        </p:txBody>
      </p:sp>
    </p:spTree>
    <p:extLst>
      <p:ext uri="{BB962C8B-B14F-4D97-AF65-F5344CB8AC3E}">
        <p14:creationId xmlns:p14="http://schemas.microsoft.com/office/powerpoint/2010/main" val="65418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15</a:t>
            </a:fld>
            <a:endParaRPr lang="sv-SE"/>
          </a:p>
        </p:txBody>
      </p:sp>
    </p:spTree>
    <p:extLst>
      <p:ext uri="{BB962C8B-B14F-4D97-AF65-F5344CB8AC3E}">
        <p14:creationId xmlns:p14="http://schemas.microsoft.com/office/powerpoint/2010/main" val="103229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220663" y="809625"/>
            <a:ext cx="7181851" cy="4040188"/>
          </a:xfrm>
          <a:noFill/>
          <a:ln>
            <a:solidFill>
              <a:srgbClr val="000000"/>
            </a:solidFill>
            <a:miter lim="800000"/>
            <a:headEnd/>
            <a:tailEnd/>
          </a:ln>
        </p:spPr>
      </p:sp>
      <p:sp>
        <p:nvSpPr>
          <p:cNvPr id="86019" name="Rectangle 3"/>
          <p:cNvSpPr>
            <a:spLocks noGrp="1"/>
          </p:cNvSpPr>
          <p:nvPr>
            <p:ph type="body" idx="1"/>
          </p:nvPr>
        </p:nvSpPr>
        <p:spPr bwMode="auto">
          <a:xfrm>
            <a:off x="898699" y="5121785"/>
            <a:ext cx="4942057" cy="4849403"/>
          </a:xfrm>
          <a:noFill/>
        </p:spPr>
        <p:txBody>
          <a:bodyPr>
            <a:normAutofit/>
          </a:bodyPr>
          <a:lstStyle/>
          <a:p>
            <a:pPr marL="0" indent="0">
              <a:defRPr/>
            </a:pPr>
            <a:r>
              <a:rPr lang="sv-SE" sz="1200" dirty="0" smtClean="0">
                <a:solidFill>
                  <a:srgbClr val="006AB2"/>
                </a:solidFill>
              </a:rPr>
              <a:t>För att bli godkänt åkeri </a:t>
            </a:r>
            <a:r>
              <a:rPr lang="sv-SE" sz="1200" baseline="0" dirty="0" smtClean="0">
                <a:solidFill>
                  <a:srgbClr val="006AB2"/>
                </a:solidFill>
              </a:rPr>
              <a:t>av</a:t>
            </a:r>
            <a:r>
              <a:rPr lang="sv-SE" sz="1200" dirty="0" smtClean="0">
                <a:solidFill>
                  <a:srgbClr val="006AB2"/>
                </a:solidFill>
              </a:rPr>
              <a:t> Transportstyrelsen måste följande uppfyllas:</a:t>
            </a:r>
          </a:p>
          <a:p>
            <a:pPr marL="0" indent="0">
              <a:defRPr/>
            </a:pPr>
            <a:endParaRPr lang="sv-SE" sz="1200" dirty="0" smtClean="0">
              <a:solidFill>
                <a:srgbClr val="006AB2"/>
              </a:solidFill>
            </a:endParaRPr>
          </a:p>
          <a:p>
            <a:pPr marL="171450" indent="-171450">
              <a:buFont typeface="Arial" panose="020B0604020202020204" pitchFamily="34" charset="0"/>
              <a:buChar char="•"/>
              <a:defRPr/>
            </a:pPr>
            <a:r>
              <a:rPr lang="sv-SE" sz="1200" dirty="0" smtClean="0">
                <a:solidFill>
                  <a:srgbClr val="006AB2"/>
                </a:solidFill>
              </a:rPr>
              <a:t>Utse säkerhetsansvarig person (krav på utbildning och säkerhetsprövning)</a:t>
            </a:r>
          </a:p>
          <a:p>
            <a:pPr marL="171450" indent="-171450">
              <a:buFont typeface="Arial" panose="020B0604020202020204" pitchFamily="34" charset="0"/>
              <a:buChar char="•"/>
              <a:defRPr/>
            </a:pPr>
            <a:r>
              <a:rPr lang="sv-SE" sz="1200" dirty="0" smtClean="0">
                <a:solidFill>
                  <a:srgbClr val="006AB2"/>
                </a:solidFill>
              </a:rPr>
              <a:t>Ta fram ett säkerhetsprogram som beskriver de metoder och </a:t>
            </a:r>
            <a:r>
              <a:rPr lang="sv-SE" sz="1200" dirty="0" smtClean="0">
                <a:solidFill>
                  <a:srgbClr val="006AB2"/>
                </a:solidFill>
              </a:rPr>
              <a:t>förfaranden </a:t>
            </a:r>
            <a:r>
              <a:rPr lang="sv-SE" sz="1200" dirty="0" smtClean="0">
                <a:solidFill>
                  <a:srgbClr val="006AB2"/>
                </a:solidFill>
              </a:rPr>
              <a:t>som åkeriet tillämpar i syfte att följa </a:t>
            </a:r>
            <a:r>
              <a:rPr lang="sv-SE" sz="1200" dirty="0" smtClean="0">
                <a:solidFill>
                  <a:srgbClr val="006AB2"/>
                </a:solidFill>
              </a:rPr>
              <a:t>regelverket. OBS! Modellprogrammet i föreskrifterna måste</a:t>
            </a:r>
            <a:r>
              <a:rPr lang="sv-SE" sz="1200" baseline="0" dirty="0" smtClean="0">
                <a:solidFill>
                  <a:srgbClr val="006AB2"/>
                </a:solidFill>
              </a:rPr>
              <a:t> användas.</a:t>
            </a:r>
            <a:endParaRPr lang="sv-SE" sz="1200" dirty="0" smtClean="0">
              <a:solidFill>
                <a:srgbClr val="006AB2"/>
              </a:solidFill>
            </a:endParaRPr>
          </a:p>
          <a:p>
            <a:pPr marL="179388" indent="-179388">
              <a:buFont typeface="Arial" panose="020B0604020202020204" pitchFamily="34" charset="0"/>
              <a:buChar char="•"/>
              <a:defRPr/>
            </a:pPr>
            <a:r>
              <a:rPr lang="sv-SE" sz="1200" dirty="0" smtClean="0">
                <a:solidFill>
                  <a:srgbClr val="006AB2"/>
                </a:solidFill>
              </a:rPr>
              <a:t>All personal som kommer i kontakt med identifierbar flygfrakt ska rekryteras, utbildas och </a:t>
            </a:r>
            <a:r>
              <a:rPr lang="sv-SE" sz="1200" dirty="0" err="1" smtClean="0">
                <a:solidFill>
                  <a:srgbClr val="006AB2"/>
                </a:solidFill>
              </a:rPr>
              <a:t>säkerhetsprövas</a:t>
            </a:r>
            <a:r>
              <a:rPr lang="sv-SE" sz="1200" dirty="0" smtClean="0">
                <a:solidFill>
                  <a:srgbClr val="006AB2"/>
                </a:solidFill>
              </a:rPr>
              <a:t> enligt kraven</a:t>
            </a:r>
          </a:p>
          <a:p>
            <a:pPr marL="179388" indent="-179388">
              <a:buFont typeface="Arial" panose="020B0604020202020204" pitchFamily="34" charset="0"/>
              <a:buChar char="•"/>
              <a:defRPr/>
            </a:pPr>
            <a:r>
              <a:rPr lang="sv-SE" sz="1200" dirty="0" smtClean="0">
                <a:solidFill>
                  <a:srgbClr val="006AB2"/>
                </a:solidFill>
              </a:rPr>
              <a:t>Skydda identifierbar flygfrakt från obehörig åtkomst</a:t>
            </a:r>
            <a:r>
              <a:rPr lang="sv-SE" sz="1100" b="1" dirty="0" smtClean="0">
                <a:solidFill>
                  <a:srgbClr val="006AB2"/>
                </a:solidFill>
              </a:rPr>
              <a:t> </a:t>
            </a:r>
            <a:r>
              <a:rPr lang="sv-SE" sz="1200" dirty="0" smtClean="0">
                <a:solidFill>
                  <a:srgbClr val="006AB2"/>
                </a:solidFill>
              </a:rPr>
              <a:t>eller manipulation under transport och begränsad</a:t>
            </a:r>
            <a:r>
              <a:rPr lang="sv-SE" sz="1200" baseline="0" dirty="0" smtClean="0">
                <a:solidFill>
                  <a:srgbClr val="006AB2"/>
                </a:solidFill>
              </a:rPr>
              <a:t> lagring</a:t>
            </a:r>
            <a:endParaRPr lang="sv-SE" sz="1200" dirty="0" smtClean="0">
              <a:solidFill>
                <a:srgbClr val="006AB2"/>
              </a:solidFill>
            </a:endParaRPr>
          </a:p>
          <a:p>
            <a:pPr marL="179388" indent="-179388">
              <a:buFont typeface="Arial" panose="020B0604020202020204" pitchFamily="34" charset="0"/>
              <a:buChar char="•"/>
              <a:defRPr/>
            </a:pPr>
            <a:r>
              <a:rPr lang="sv-SE" sz="1200" dirty="0" smtClean="0">
                <a:solidFill>
                  <a:srgbClr val="006AB2"/>
                </a:solidFill>
              </a:rPr>
              <a:t>Om säkerhetsåtgärder inte följs ska detta tydligt anges för den säkerhetsgodkända fraktagenten (speditören alt. fraktterminalen</a:t>
            </a:r>
            <a:r>
              <a:rPr lang="sv-SE" sz="1200" dirty="0" smtClean="0">
                <a:solidFill>
                  <a:srgbClr val="006AB2"/>
                </a:solidFill>
              </a:rPr>
              <a:t>)</a:t>
            </a:r>
          </a:p>
          <a:p>
            <a:pPr marL="179388" indent="-179388">
              <a:buFont typeface="Arial" panose="020B0604020202020204" pitchFamily="34" charset="0"/>
              <a:buChar char="•"/>
              <a:defRPr/>
            </a:pPr>
            <a:endParaRPr lang="sv-SE" sz="1200" dirty="0" smtClean="0">
              <a:solidFill>
                <a:srgbClr val="006AB2"/>
              </a:solidFill>
            </a:endParaRPr>
          </a:p>
          <a:p>
            <a:pPr marL="0" indent="0">
              <a:buFont typeface="Arial" panose="020B0604020202020204" pitchFamily="34" charset="0"/>
              <a:buNone/>
              <a:defRPr/>
            </a:pPr>
            <a:r>
              <a:rPr lang="sv-SE" sz="1200" dirty="0" smtClean="0">
                <a:solidFill>
                  <a:srgbClr val="006AB2"/>
                </a:solidFill>
              </a:rPr>
              <a:t>OBS ”Genomgått en säkerhetsåtgärd”</a:t>
            </a:r>
            <a:r>
              <a:rPr lang="sv-SE" sz="1200" baseline="0" dirty="0" smtClean="0">
                <a:solidFill>
                  <a:srgbClr val="006AB2"/>
                </a:solidFill>
              </a:rPr>
              <a:t> är t.ex. om frakten hämtas hos en känd avsändare eller på en terminal där frakten har säkerhetskontrollerats.</a:t>
            </a:r>
            <a:endParaRPr lang="sv-SE" sz="1200" dirty="0" smtClean="0">
              <a:solidFill>
                <a:srgbClr val="006AB2"/>
              </a:solidFill>
            </a:endParaRPr>
          </a:p>
          <a:p>
            <a:pPr marL="0" indent="0">
              <a:spcBef>
                <a:spcPct val="0"/>
              </a:spcBef>
              <a:buFont typeface="Arial" panose="020B0604020202020204" pitchFamily="34" charset="0"/>
              <a:buNone/>
            </a:pPr>
            <a:endParaRPr lang="sv-SE" noProof="0" dirty="0" smtClean="0">
              <a:ea typeface="ＭＳ Ｐゴシック" pitchFamily="34" charset="-128"/>
            </a:endParaRPr>
          </a:p>
        </p:txBody>
      </p:sp>
      <p:sp>
        <p:nvSpPr>
          <p:cNvPr id="86020" name="Platshållare för datum 4"/>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2011-11-08</a:t>
            </a:r>
          </a:p>
        </p:txBody>
      </p:sp>
    </p:spTree>
    <p:extLst>
      <p:ext uri="{BB962C8B-B14F-4D97-AF65-F5344CB8AC3E}">
        <p14:creationId xmlns:p14="http://schemas.microsoft.com/office/powerpoint/2010/main" val="293011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17</a:t>
            </a:fld>
            <a:endParaRPr lang="sv-SE"/>
          </a:p>
        </p:txBody>
      </p:sp>
    </p:spTree>
    <p:extLst>
      <p:ext uri="{BB962C8B-B14F-4D97-AF65-F5344CB8AC3E}">
        <p14:creationId xmlns:p14="http://schemas.microsoft.com/office/powerpoint/2010/main" val="271362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Den</a:t>
            </a:r>
            <a:r>
              <a:rPr lang="sv-SE" baseline="0" dirty="0" smtClean="0"/>
              <a:t> säkerhetsansvarige är en nyckelperson inom verksamheten, det är den person som ska driva luftfartsskyddsfrågorna inom verksamheten. Det ställer krav på att kunna motivera och skapa förståelse hos så väl ledning som medarbetare för varför rutiner ska följas, händelser rapporteras och skyddsåtgärder vidtas. Personen är också Transportstyrelsens kontaktperson i företaget.</a:t>
            </a:r>
          </a:p>
          <a:p>
            <a:endParaRPr lang="sv-SE"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t>I rollen som säkerhetsansvarig ska du kunna uppfatta och till viss del också bedöma risker,</a:t>
            </a:r>
            <a:r>
              <a:rPr lang="sv-SE" baseline="0" dirty="0" smtClean="0"/>
              <a:t> dvs. ha en riskmedvetenhet. Du ska kunna berätta vad det är ni behöver göra för att minska risken för att det oönskade ska inträffa. Du måste motivera ledning, kunder, personal och arbetskamrater att genomföra säkerhetsåtgärder enligt era rutiner samt skapa en förståelse för varför dessa genomförs men också visa på vilka följderna kan bli om man underlåter sig att följa fastslagna rutiner och istället tar genvägar eller gör avsteg.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v-SE" baseline="0" dirty="0" smtClean="0"/>
              <a:t>Som säkerhetsansvarig ska du bedöma vad som ska skyddas, hur det ska skyddas, vilken teknik, kompetens och personal som ska nyttjas. Allt detta ska naturligtvis också </a:t>
            </a:r>
            <a:r>
              <a:rPr lang="sv-SE" b="0" baseline="0" dirty="0" smtClean="0"/>
              <a:t>stå i samklang med </a:t>
            </a:r>
            <a:r>
              <a:rPr lang="sv-SE" baseline="0" dirty="0" smtClean="0"/>
              <a:t>regelverket inom luftfartsskyddet.</a:t>
            </a:r>
            <a:endParaRPr lang="sv-S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smtClean="0"/>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18</a:t>
            </a:fld>
            <a:endParaRPr lang="sv-SE"/>
          </a:p>
        </p:txBody>
      </p:sp>
    </p:spTree>
    <p:extLst>
      <p:ext uri="{BB962C8B-B14F-4D97-AF65-F5344CB8AC3E}">
        <p14:creationId xmlns:p14="http://schemas.microsoft.com/office/powerpoint/2010/main" val="327162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sv-SE" baseline="0" dirty="0" smtClean="0"/>
              <a:t>Den säkerhetsansvarige har en stor påverkan att genom sitt sätt att agera, visa på vilket allvar man tar luftfartsskyddet i organisationen. Att föregå med gott exempel och prioritera luftfartsskyddet är nödvändigt för att skapa en god säkerhetskultur i verksamheten.</a:t>
            </a:r>
          </a:p>
          <a:p>
            <a:pPr>
              <a:buFont typeface="Arial" pitchFamily="34" charset="0"/>
              <a:buChar char="−"/>
            </a:pPr>
            <a:endParaRPr lang="sv-SE" sz="1200" dirty="0" smtClean="0">
              <a:solidFill>
                <a:srgbClr val="006AB2"/>
              </a:solidFill>
            </a:endParaRPr>
          </a:p>
          <a:p>
            <a:pPr>
              <a:buFont typeface="Arial" pitchFamily="34" charset="0"/>
              <a:buNone/>
            </a:pPr>
            <a:r>
              <a:rPr lang="sv-SE" sz="1200" dirty="0" smtClean="0">
                <a:solidFill>
                  <a:srgbClr val="006AB2"/>
                </a:solidFill>
              </a:rPr>
              <a:t>Att vara säkerhetsansvarig är ett arbete som kräver att man har </a:t>
            </a:r>
            <a:r>
              <a:rPr lang="sv-SE" sz="1200" u="none" dirty="0" smtClean="0">
                <a:solidFill>
                  <a:srgbClr val="006AB2"/>
                </a:solidFill>
              </a:rPr>
              <a:t>integritet och förmåga </a:t>
            </a:r>
            <a:r>
              <a:rPr lang="sv-SE" sz="1200" dirty="0" smtClean="0">
                <a:solidFill>
                  <a:srgbClr val="006AB2"/>
                </a:solidFill>
              </a:rPr>
              <a:t>att genomföra sitt arbete på ett professionellt sätt</a:t>
            </a:r>
          </a:p>
          <a:p>
            <a:pPr marL="0" indent="0">
              <a:buNone/>
            </a:pPr>
            <a:endParaRPr lang="sv-SE" sz="1200" dirty="0" smtClean="0">
              <a:solidFill>
                <a:srgbClr val="006AB2"/>
              </a:solidFill>
            </a:endParaRPr>
          </a:p>
          <a:p>
            <a:pPr>
              <a:buFont typeface="Arial" pitchFamily="34" charset="0"/>
              <a:buNone/>
            </a:pPr>
            <a:r>
              <a:rPr lang="sv-SE" sz="1200" dirty="0" smtClean="0">
                <a:solidFill>
                  <a:srgbClr val="006AB2"/>
                </a:solidFill>
              </a:rPr>
              <a:t>I rollen som säkerhetsansvarig möter man både ledning och medarbetare i så väl med- som i motgång och det ställer krav på din </a:t>
            </a:r>
            <a:r>
              <a:rPr lang="sv-SE" sz="1200" u="none" dirty="0" smtClean="0">
                <a:solidFill>
                  <a:srgbClr val="006AB2"/>
                </a:solidFill>
              </a:rPr>
              <a:t>förmåga att motivera </a:t>
            </a:r>
            <a:r>
              <a:rPr lang="sv-SE" sz="1200" dirty="0" smtClean="0">
                <a:solidFill>
                  <a:srgbClr val="006AB2"/>
                </a:solidFill>
              </a:rPr>
              <a:t>andra att genomföra nödvändiga åtgärder</a:t>
            </a:r>
            <a:r>
              <a:rPr lang="sv-SE" sz="1200" baseline="0" dirty="0" smtClean="0">
                <a:solidFill>
                  <a:srgbClr val="006AB2"/>
                </a:solidFill>
              </a:rPr>
              <a:t>. Det innebär att du måste ha</a:t>
            </a:r>
            <a:r>
              <a:rPr lang="sv-SE" dirty="0" smtClean="0">
                <a:ea typeface="ＭＳ Ｐゴシック" pitchFamily="34" charset="-128"/>
              </a:rPr>
              <a:t> förmåga att motivera och skapa förståelse för de säkerhetsåtgärder som har (eller kommer att) införas inom luftfartsskyddet.</a:t>
            </a:r>
          </a:p>
          <a:p>
            <a:pPr>
              <a:buFont typeface="Arial" pitchFamily="34" charset="0"/>
              <a:buChar char="−"/>
            </a:pPr>
            <a:endParaRPr lang="sv-SE" dirty="0" smtClean="0">
              <a:ea typeface="ＭＳ Ｐゴシック" pitchFamily="34" charset="-128"/>
            </a:endParaRPr>
          </a:p>
          <a:p>
            <a:r>
              <a:rPr lang="sv-SE" dirty="0" smtClean="0">
                <a:solidFill>
                  <a:srgbClr val="FF0000"/>
                </a:solidFill>
                <a:ea typeface="ＭＳ Ｐゴシック" pitchFamily="34" charset="-128"/>
              </a:rPr>
              <a:t>Att vara säkerhetsansvarig kan ibland vara en roll utan chefsbefogenheter</a:t>
            </a:r>
            <a:r>
              <a:rPr lang="sv-SE" baseline="0" dirty="0" smtClean="0">
                <a:solidFill>
                  <a:srgbClr val="FF0000"/>
                </a:solidFill>
                <a:ea typeface="ＭＳ Ｐゴシック" pitchFamily="34" charset="-128"/>
              </a:rPr>
              <a:t> och det ställer extra stora krav att kunna motivera medarbetare utan att ha ”formell makt” som en chef har.</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19</a:t>
            </a:fld>
            <a:endParaRPr lang="sv-SE"/>
          </a:p>
        </p:txBody>
      </p:sp>
    </p:spTree>
    <p:extLst>
      <p:ext uri="{BB962C8B-B14F-4D97-AF65-F5344CB8AC3E}">
        <p14:creationId xmlns:p14="http://schemas.microsoft.com/office/powerpoint/2010/main" val="226027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mn-lt"/>
                <a:ea typeface="ＭＳ Ｐゴシック" pitchFamily="-65" charset="-128"/>
                <a:cs typeface="+mn-cs"/>
              </a:rPr>
              <a:t>Att motivera är inte alltid lätt, här kommer några tips på hur man kan gå tillväga</a:t>
            </a:r>
          </a:p>
          <a:p>
            <a:endParaRPr lang="sv-SE" sz="1200" b="1" kern="1200" dirty="0" smtClean="0">
              <a:solidFill>
                <a:schemeClr val="tx1"/>
              </a:solidFill>
              <a:effectLst/>
              <a:latin typeface="+mn-lt"/>
              <a:ea typeface="ＭＳ Ｐゴシック" pitchFamily="-65" charset="-128"/>
              <a:cs typeface="+mn-cs"/>
            </a:endParaRPr>
          </a:p>
          <a:p>
            <a:r>
              <a:rPr lang="sv-SE" sz="1200" b="1" kern="1200" dirty="0" smtClean="0">
                <a:solidFill>
                  <a:schemeClr val="tx1"/>
                </a:solidFill>
                <a:effectLst/>
                <a:latin typeface="+mn-lt"/>
                <a:ea typeface="ＭＳ Ｐゴシック" pitchFamily="-65" charset="-128"/>
                <a:cs typeface="+mn-cs"/>
              </a:rPr>
              <a:t>Fråga</a:t>
            </a:r>
            <a:r>
              <a:rPr lang="sv-SE" sz="1200" kern="1200" dirty="0" smtClean="0">
                <a:solidFill>
                  <a:schemeClr val="tx1"/>
                </a:solidFill>
                <a:effectLst/>
                <a:latin typeface="+mn-lt"/>
                <a:ea typeface="ＭＳ Ｐゴシック" pitchFamily="-65" charset="-128"/>
                <a:cs typeface="+mn-cs"/>
              </a:rPr>
              <a:t> – ställ frågor, gärna coachande </a:t>
            </a:r>
            <a:r>
              <a:rPr lang="sv-SE" sz="1200" kern="1200" dirty="0" smtClean="0">
                <a:solidFill>
                  <a:srgbClr val="006AB2"/>
                </a:solidFill>
                <a:latin typeface="+mn-lt"/>
                <a:ea typeface="ＭＳ Ｐゴシック" pitchFamily="-65" charset="-128"/>
                <a:cs typeface="+mn-cs"/>
              </a:rPr>
              <a:t>– ställ frågor för att förstå andras tankebanor </a:t>
            </a:r>
            <a:r>
              <a:rPr lang="sv-SE" sz="1200" kern="1200" dirty="0" smtClean="0">
                <a:solidFill>
                  <a:schemeClr val="tx1"/>
                </a:solidFill>
                <a:effectLst/>
                <a:latin typeface="+mn-lt"/>
                <a:ea typeface="ＭＳ Ｐゴシック" pitchFamily="-65" charset="-128"/>
                <a:cs typeface="+mn-cs"/>
              </a:rPr>
              <a:t>och varför de gör som de gör för att på så sätt motivera dom att gå åt ”rätt” håll i säkerhetsarbetet.</a:t>
            </a:r>
          </a:p>
          <a:p>
            <a:r>
              <a:rPr lang="sv-SE" sz="1200" b="1" kern="1200" dirty="0" smtClean="0">
                <a:solidFill>
                  <a:schemeClr val="tx1"/>
                </a:solidFill>
                <a:effectLst/>
                <a:latin typeface="+mn-lt"/>
                <a:ea typeface="ＭＳ Ｐゴシック" pitchFamily="-65" charset="-128"/>
                <a:cs typeface="+mn-cs"/>
              </a:rPr>
              <a:t>Var ett föredöme </a:t>
            </a:r>
            <a:r>
              <a:rPr lang="sv-SE" sz="1200" kern="1200" dirty="0" smtClean="0">
                <a:solidFill>
                  <a:schemeClr val="tx1"/>
                </a:solidFill>
                <a:effectLst/>
                <a:latin typeface="+mn-lt"/>
                <a:ea typeface="ＭＳ Ｐゴシック" pitchFamily="-65" charset="-128"/>
                <a:cs typeface="+mn-cs"/>
              </a:rPr>
              <a:t>- andra gör inte vad du säger utan gör som du gör</a:t>
            </a:r>
          </a:p>
          <a:p>
            <a:r>
              <a:rPr lang="sv-SE" sz="1200" b="1" kern="1200" dirty="0" smtClean="0">
                <a:solidFill>
                  <a:schemeClr val="tx1"/>
                </a:solidFill>
                <a:effectLst/>
                <a:latin typeface="+mn-lt"/>
                <a:ea typeface="ＭＳ Ｐゴシック" pitchFamily="-65" charset="-128"/>
                <a:cs typeface="+mn-cs"/>
              </a:rPr>
              <a:t>Bekräfta</a:t>
            </a:r>
            <a:r>
              <a:rPr lang="sv-SE" sz="1200" kern="1200" dirty="0" smtClean="0">
                <a:solidFill>
                  <a:schemeClr val="tx1"/>
                </a:solidFill>
                <a:effectLst/>
                <a:latin typeface="+mn-lt"/>
                <a:ea typeface="ＭＳ Ｐゴシック" pitchFamily="-65" charset="-128"/>
                <a:cs typeface="+mn-cs"/>
              </a:rPr>
              <a:t> – bekräfta personer som gör ”rätt”, bekräfta när du ser exempel på bra beteenden, bra rutiner osv. </a:t>
            </a:r>
          </a:p>
          <a:p>
            <a:r>
              <a:rPr lang="sv-SE" sz="1200" b="1" kern="1200" dirty="0" smtClean="0">
                <a:solidFill>
                  <a:schemeClr val="tx1"/>
                </a:solidFill>
                <a:effectLst/>
                <a:latin typeface="+mn-lt"/>
                <a:ea typeface="ＭＳ Ｐゴシック" pitchFamily="-65" charset="-128"/>
                <a:cs typeface="+mn-cs"/>
              </a:rPr>
              <a:t>Berätta</a:t>
            </a:r>
            <a:r>
              <a:rPr lang="sv-SE" sz="1200" kern="1200" dirty="0" smtClean="0">
                <a:solidFill>
                  <a:schemeClr val="tx1"/>
                </a:solidFill>
                <a:effectLst/>
                <a:latin typeface="+mn-lt"/>
                <a:ea typeface="ＭＳ Ｐゴシック" pitchFamily="-65" charset="-128"/>
                <a:cs typeface="+mn-cs"/>
              </a:rPr>
              <a:t> – om egna upplevelser som påvisar varför det du ska motivera till är bra. Att själv ha upplevt något istället för att berätta om något annat ökar din trovärdighet.</a:t>
            </a:r>
          </a:p>
          <a:p>
            <a:r>
              <a:rPr lang="sv-SE" sz="1200" b="1" kern="1200" dirty="0" smtClean="0">
                <a:solidFill>
                  <a:schemeClr val="tx1"/>
                </a:solidFill>
                <a:effectLst/>
                <a:latin typeface="+mn-lt"/>
                <a:ea typeface="ＭＳ Ｐゴシック" pitchFamily="-65" charset="-128"/>
                <a:cs typeface="+mn-cs"/>
              </a:rPr>
              <a:t>Underlätta - </a:t>
            </a:r>
            <a:r>
              <a:rPr lang="sv-SE" sz="1200" kern="1200" dirty="0" smtClean="0">
                <a:solidFill>
                  <a:schemeClr val="tx1"/>
                </a:solidFill>
                <a:effectLst/>
                <a:latin typeface="+mn-lt"/>
                <a:ea typeface="ＭＳ Ｐゴシック" pitchFamily="-65" charset="-128"/>
                <a:cs typeface="+mn-cs"/>
              </a:rPr>
              <a:t>ta bort hinder och/eller lägg till förutsättningar. Det ska vara lätt att göra rätt och det är roligare att göra rätt än att göra fel. </a:t>
            </a:r>
          </a:p>
          <a:p>
            <a:r>
              <a:rPr lang="sv-SE" sz="1200" b="1" kern="1200" dirty="0" smtClean="0">
                <a:solidFill>
                  <a:schemeClr val="tx1"/>
                </a:solidFill>
                <a:effectLst/>
                <a:latin typeface="+mn-lt"/>
                <a:ea typeface="ＭＳ Ｐゴシック" pitchFamily="-65" charset="-128"/>
                <a:cs typeface="+mn-cs"/>
              </a:rPr>
              <a:t>Visa </a:t>
            </a:r>
            <a:r>
              <a:rPr lang="sv-SE" sz="1200" kern="1200" dirty="0" smtClean="0">
                <a:solidFill>
                  <a:schemeClr val="tx1"/>
                </a:solidFill>
                <a:effectLst/>
                <a:latin typeface="+mn-lt"/>
                <a:ea typeface="ＭＳ Ｐゴシック" pitchFamily="-65" charset="-128"/>
                <a:cs typeface="+mn-cs"/>
              </a:rPr>
              <a:t>– synliggör framgångar i säkerhetsarbetet ofta, så fort de inträffar</a:t>
            </a:r>
          </a:p>
          <a:p>
            <a:r>
              <a:rPr lang="sv-SE" sz="1200" b="1" kern="1200" dirty="0" smtClean="0">
                <a:solidFill>
                  <a:schemeClr val="tx1"/>
                </a:solidFill>
                <a:effectLst/>
                <a:latin typeface="+mn-lt"/>
                <a:ea typeface="ＭＳ Ｐゴシック" pitchFamily="-65" charset="-128"/>
                <a:cs typeface="+mn-cs"/>
              </a:rPr>
              <a:t>Var positiv</a:t>
            </a:r>
            <a:r>
              <a:rPr lang="sv-SE" sz="1200" kern="1200" dirty="0" smtClean="0">
                <a:solidFill>
                  <a:schemeClr val="tx1"/>
                </a:solidFill>
                <a:effectLst/>
                <a:latin typeface="+mn-lt"/>
                <a:ea typeface="ＭＳ Ｐゴシック" pitchFamily="-65" charset="-128"/>
                <a:cs typeface="+mn-cs"/>
              </a:rPr>
              <a:t> - Fokusera på det positiva som du vill se mer av i stället för det folk inte får göra.</a:t>
            </a: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effectLst/>
              <a:latin typeface="+mn-lt"/>
              <a:ea typeface="ＭＳ Ｐゴシック" pitchFamily="-65" charset="-128"/>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20</a:t>
            </a:fld>
            <a:endParaRPr lang="sv-SE"/>
          </a:p>
        </p:txBody>
      </p:sp>
    </p:spTree>
    <p:extLst>
      <p:ext uri="{BB962C8B-B14F-4D97-AF65-F5344CB8AC3E}">
        <p14:creationId xmlns:p14="http://schemas.microsoft.com/office/powerpoint/2010/main" val="391251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Innan vi börjar utbildningen är det några begrepp som du behöver ha koll på. Luftfartsskydd: det är ju vad hela utbildningen handlar om, och det är alltså olika åtgärder som syftar till att förhindra kriminella och olagliga handlingar riktade mot den civila luftfarten. Vi kommer in mer på begreppet Luftfartsskydd alldeles strax…</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När vi använder</a:t>
            </a:r>
            <a:r>
              <a:rPr lang="sv-SE" baseline="0" dirty="0" smtClean="0"/>
              <a:t> ordet frakt under den här utbildningen avser vi</a:t>
            </a:r>
            <a:r>
              <a:rPr lang="sv-SE"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latin typeface="+mn-lt"/>
                <a:ea typeface="+mn-ea"/>
                <a:cs typeface="+mn-cs"/>
              </a:rPr>
              <a:t>Den sammanlagda tid som är absolut nödvändig för att ett godkänt åkeri ska kunna lasta om frakt</a:t>
            </a:r>
            <a:r>
              <a:rPr lang="sv-SE" sz="1200" b="0" kern="1200" baseline="0" dirty="0" smtClean="0">
                <a:solidFill>
                  <a:schemeClr val="tx1"/>
                </a:solidFill>
                <a:latin typeface="+mn-lt"/>
                <a:ea typeface="+mn-ea"/>
                <a:cs typeface="+mn-cs"/>
              </a:rPr>
              <a:t> och post från ett transportmedel till det transportmedel som ska användas för den efterföljande delen av marktransporten av sändningen.</a:t>
            </a:r>
            <a:endParaRPr lang="sv-SE" sz="1200" b="0" kern="120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dirty="0" smtClean="0">
                <a:solidFill>
                  <a:schemeClr val="tx1"/>
                </a:solidFill>
                <a:latin typeface="+mn-lt"/>
                <a:ea typeface="+mn-ea"/>
                <a:cs typeface="+mn-cs"/>
              </a:rPr>
              <a:t>Känd avsändare 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latin typeface="+mn-lt"/>
                <a:ea typeface="+mn-ea"/>
                <a:cs typeface="+mn-cs"/>
              </a:rPr>
              <a:t>En avsändare av frakt </a:t>
            </a:r>
            <a:r>
              <a:rPr lang="sv-SE" sz="1200" b="0" kern="1200" baseline="0" dirty="0" smtClean="0">
                <a:solidFill>
                  <a:schemeClr val="tx1"/>
                </a:solidFill>
                <a:latin typeface="+mn-lt"/>
                <a:ea typeface="+mn-ea"/>
                <a:cs typeface="+mn-cs"/>
              </a:rPr>
              <a:t>som är godkänd av Transportstyrelsen och vars frakt kan fraktas både ombord på passagerarluftfartyg och ett fraktluftfartyg</a:t>
            </a:r>
            <a:r>
              <a:rPr lang="sv-SE" sz="1200" b="0" kern="120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dirty="0" smtClean="0">
                <a:solidFill>
                  <a:schemeClr val="tx1"/>
                </a:solidFill>
                <a:latin typeface="+mn-lt"/>
                <a:ea typeface="+mn-ea"/>
                <a:cs typeface="+mn-cs"/>
              </a:rPr>
              <a:t>KSDA-databasen 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latin typeface="+mn-lt"/>
                <a:ea typeface="+mn-ea"/>
                <a:cs typeface="+mn-cs"/>
              </a:rPr>
              <a:t>En </a:t>
            </a:r>
            <a:r>
              <a:rPr lang="sv-SE" sz="1200" b="0" kern="1200" baseline="0" dirty="0" smtClean="0">
                <a:solidFill>
                  <a:schemeClr val="dk1"/>
                </a:solidFill>
                <a:latin typeface="+mn-lt"/>
                <a:ea typeface="+mn-ea"/>
                <a:cs typeface="+mn-cs"/>
              </a:rPr>
              <a:t>EU-databas där alla medlemsländers godkända fraktagenter, kända avsändare och godkända åkerier finns registrerade och sökbara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baseline="0" dirty="0" smtClean="0">
                <a:solidFill>
                  <a:schemeClr val="dk1"/>
                </a:solidFill>
                <a:latin typeface="+mn-lt"/>
                <a:ea typeface="+mn-ea"/>
                <a:cs typeface="+mn-cs"/>
              </a:rPr>
              <a:t>Identifierbar flygfrakt 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smtClean="0">
                <a:solidFill>
                  <a:schemeClr val="dk1"/>
                </a:solidFill>
                <a:latin typeface="+mn-lt"/>
                <a:ea typeface="+mn-ea"/>
                <a:cs typeface="+mn-cs"/>
              </a:rPr>
              <a:t>När det med rimlig säkerhet går att </a:t>
            </a:r>
            <a:r>
              <a:rPr lang="sv-SE" sz="1200" b="0" u="sng" kern="1200" baseline="0" dirty="0" smtClean="0">
                <a:solidFill>
                  <a:srgbClr val="FF0000"/>
                </a:solidFill>
                <a:latin typeface="+mn-lt"/>
                <a:ea typeface="+mn-ea"/>
                <a:cs typeface="+mn-cs"/>
              </a:rPr>
              <a:t>utläsa</a:t>
            </a:r>
            <a:r>
              <a:rPr lang="sv-SE" sz="1200" b="0" kern="1200" baseline="0" dirty="0" smtClean="0">
                <a:solidFill>
                  <a:srgbClr val="FF0000"/>
                </a:solidFill>
                <a:latin typeface="+mn-lt"/>
                <a:ea typeface="+mn-ea"/>
                <a:cs typeface="+mn-cs"/>
              </a:rPr>
              <a:t> </a:t>
            </a:r>
            <a:r>
              <a:rPr lang="sv-SE" sz="1200" b="0" kern="1200" baseline="0" dirty="0" smtClean="0">
                <a:solidFill>
                  <a:schemeClr val="dk1"/>
                </a:solidFill>
                <a:latin typeface="+mn-lt"/>
                <a:ea typeface="+mn-ea"/>
                <a:cs typeface="+mn-cs"/>
              </a:rPr>
              <a:t>att frakten avses att transporteras med flyg. Detta kan ske genom märkning, hantering eller lagring.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dirty="0" smtClean="0">
                <a:solidFill>
                  <a:schemeClr val="tx1"/>
                </a:solidFill>
                <a:latin typeface="+mn-lt"/>
                <a:ea typeface="+mn-ea"/>
                <a:cs typeface="+mn-cs"/>
              </a:rPr>
              <a:t>Säkerhetsåtgärd 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smtClean="0">
                <a:solidFill>
                  <a:schemeClr val="dk1"/>
                </a:solidFill>
                <a:latin typeface="+mn-lt"/>
                <a:ea typeface="+mn-ea"/>
                <a:cs typeface="+mn-cs"/>
              </a:rPr>
              <a:t>Tillämpning av åtgärder som kan hålla fraktkedjan intakt dvs. förhindra att förbjudna föremål förs in i flygfraktförsändelser.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kern="1200" baseline="0" dirty="0" smtClean="0">
              <a:solidFill>
                <a:schemeClr val="dk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1E2D6-8713-4E27-B8C3-DAAE5B89C14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12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ea typeface="ＭＳ Ｐゴシック" pitchFamily="34" charset="-128"/>
              </a:rPr>
              <a:t>Ledningens engagemang</a:t>
            </a:r>
          </a:p>
          <a:p>
            <a:r>
              <a:rPr lang="sv-SE" dirty="0" smtClean="0">
                <a:ea typeface="ＭＳ Ｐゴシック" pitchFamily="34" charset="-128"/>
              </a:rPr>
              <a:t>Tar ledningen ansvar för</a:t>
            </a:r>
            <a:r>
              <a:rPr lang="sv-SE" baseline="0" dirty="0" smtClean="0">
                <a:ea typeface="ＭＳ Ｐゴシック" pitchFamily="34" charset="-128"/>
              </a:rPr>
              <a:t> säkerhetsarbetet och prioriterar det har man en bra grund för en god säkerhetskultur. En ledning som tar ansvar, avsätter tillräckligt med resurser, är intresserad av frågan och ger stöd till den säkerhetsansvarige både vid uppstart och över tid.</a:t>
            </a:r>
          </a:p>
          <a:p>
            <a:endParaRPr lang="sv-SE" dirty="0" smtClean="0"/>
          </a:p>
          <a:p>
            <a:r>
              <a:rPr lang="sv-SE" dirty="0" smtClean="0"/>
              <a:t>Rekrytering:</a:t>
            </a:r>
          </a:p>
          <a:p>
            <a:r>
              <a:rPr lang="sv-SE" dirty="0" smtClean="0"/>
              <a:t>För att kunna möta </a:t>
            </a:r>
            <a:r>
              <a:rPr lang="sv-SE" baseline="0" dirty="0" smtClean="0"/>
              <a:t>de risker och hot som luftfarten står inför är en grundförutsättning att verksamheten rekryterar pålitliga och lojala medarbetare som får den utbildning och de förutsättningar som behövs för att kunna utföra sina tilldelade arbetsuppgifter. </a:t>
            </a:r>
          </a:p>
          <a:p>
            <a:endParaRPr lang="sv-SE" baseline="0" dirty="0" smtClean="0">
              <a:ea typeface="ＭＳ Ｐゴシック" pitchFamily="34" charset="-128"/>
            </a:endParaRPr>
          </a:p>
          <a:p>
            <a:r>
              <a:rPr lang="sv-SE" baseline="0" dirty="0" smtClean="0">
                <a:ea typeface="ＭＳ Ｐゴシック" pitchFamily="34" charset="-128"/>
              </a:rPr>
              <a:t>Utbildning behövs för att kunna utföra sin uppgifter på ett bra sätt, detta gäller alla personalkategorier inom verksamheten.</a:t>
            </a:r>
          </a:p>
          <a:p>
            <a:endParaRPr lang="sv-SE" baseline="0" dirty="0" smtClean="0"/>
          </a:p>
          <a:p>
            <a:r>
              <a:rPr lang="sv-SE" baseline="0" dirty="0" smtClean="0"/>
              <a:t>Kom ihåg att säkerhetsprogrammet ska innehålla en intern strategi och åtgärder för att öka personalens medvetenhet och främja en god säkerhetskultur.</a:t>
            </a:r>
          </a:p>
          <a:p>
            <a:endParaRPr lang="sv-SE" baseline="0" dirty="0" smtClean="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21</a:t>
            </a:fld>
            <a:endParaRPr lang="sv-SE"/>
          </a:p>
        </p:txBody>
      </p:sp>
    </p:spTree>
    <p:extLst>
      <p:ext uri="{BB962C8B-B14F-4D97-AF65-F5344CB8AC3E}">
        <p14:creationId xmlns:p14="http://schemas.microsoft.com/office/powerpoint/2010/main" val="276595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200" dirty="0" smtClean="0">
                <a:solidFill>
                  <a:srgbClr val="0070C0"/>
                </a:solidFill>
              </a:rPr>
              <a:t>Som</a:t>
            </a:r>
            <a:r>
              <a:rPr lang="sv-SE" sz="1200" b="1" dirty="0" smtClean="0">
                <a:solidFill>
                  <a:srgbClr val="0070C0"/>
                </a:solidFill>
              </a:rPr>
              <a:t> säkerhetsansvarig </a:t>
            </a:r>
            <a:r>
              <a:rPr lang="sv-SE" sz="1200" dirty="0" smtClean="0">
                <a:solidFill>
                  <a:srgbClr val="0070C0"/>
                </a:solidFill>
              </a:rPr>
              <a:t>ska du bland annat ha kunskap om tidigare olagliga</a:t>
            </a:r>
            <a:r>
              <a:rPr lang="sv-SE" sz="1200" baseline="0" dirty="0" smtClean="0">
                <a:solidFill>
                  <a:srgbClr val="0070C0"/>
                </a:solidFill>
              </a:rPr>
              <a:t> </a:t>
            </a:r>
            <a:r>
              <a:rPr lang="sv-SE" sz="1200" dirty="0" smtClean="0">
                <a:solidFill>
                  <a:srgbClr val="0070C0"/>
                </a:solidFill>
              </a:rPr>
              <a:t>handlingar riktade mot den civila luftfarten, terroristattacker och</a:t>
            </a:r>
            <a:r>
              <a:rPr lang="sv-SE" sz="1200" baseline="0" dirty="0" smtClean="0">
                <a:solidFill>
                  <a:srgbClr val="0070C0"/>
                </a:solidFill>
              </a:rPr>
              <a:t> </a:t>
            </a:r>
            <a:r>
              <a:rPr lang="sv-SE" sz="1200" dirty="0" smtClean="0">
                <a:solidFill>
                  <a:srgbClr val="0070C0"/>
                </a:solidFill>
              </a:rPr>
              <a:t>aktuella hot. </a:t>
            </a:r>
          </a:p>
          <a:p>
            <a:pPr>
              <a:buNone/>
            </a:pPr>
            <a:endParaRPr lang="sv-SE" sz="1200" dirty="0" smtClean="0"/>
          </a:p>
          <a:p>
            <a:pPr>
              <a:buNone/>
            </a:pPr>
            <a:r>
              <a:rPr lang="sv-SE" sz="1200" dirty="0" smtClean="0">
                <a:solidFill>
                  <a:srgbClr val="0070C0"/>
                </a:solidFill>
              </a:rPr>
              <a:t>Detta omfattar olika typer av inträffade händelser,</a:t>
            </a:r>
            <a:r>
              <a:rPr lang="sv-SE" sz="1200" baseline="0" dirty="0" smtClean="0">
                <a:solidFill>
                  <a:srgbClr val="0070C0"/>
                </a:solidFill>
              </a:rPr>
              <a:t> </a:t>
            </a:r>
            <a:r>
              <a:rPr lang="sv-SE" sz="1200" dirty="0" smtClean="0">
                <a:solidFill>
                  <a:srgbClr val="0070C0"/>
                </a:solidFill>
              </a:rPr>
              <a:t>tillvägagångssätt, metoder och exempel på gärningsmän. En</a:t>
            </a:r>
            <a:r>
              <a:rPr lang="sv-SE" sz="1200" baseline="0" dirty="0" smtClean="0">
                <a:solidFill>
                  <a:srgbClr val="0070C0"/>
                </a:solidFill>
              </a:rPr>
              <a:t> </a:t>
            </a:r>
            <a:r>
              <a:rPr lang="sv-SE" sz="1200" dirty="0" smtClean="0">
                <a:solidFill>
                  <a:srgbClr val="0070C0"/>
                </a:solidFill>
              </a:rPr>
              <a:t>koppling mellan händelser som har inträffat, olika åtgärder som</a:t>
            </a:r>
            <a:r>
              <a:rPr lang="sv-SE" sz="1200" baseline="0" dirty="0" smtClean="0">
                <a:solidFill>
                  <a:srgbClr val="0070C0"/>
                </a:solidFill>
              </a:rPr>
              <a:t> </a:t>
            </a:r>
            <a:r>
              <a:rPr lang="sv-SE" sz="1200" dirty="0" smtClean="0">
                <a:solidFill>
                  <a:srgbClr val="0070C0"/>
                </a:solidFill>
              </a:rPr>
              <a:t>vidtagits och hur regelverket utvecklats är</a:t>
            </a:r>
            <a:r>
              <a:rPr lang="sv-SE" sz="1200" baseline="0" dirty="0" smtClean="0">
                <a:solidFill>
                  <a:srgbClr val="0070C0"/>
                </a:solidFill>
              </a:rPr>
              <a:t> </a:t>
            </a:r>
            <a:r>
              <a:rPr lang="sv-SE" sz="1200" dirty="0" smtClean="0">
                <a:solidFill>
                  <a:srgbClr val="0070C0"/>
                </a:solidFill>
              </a:rPr>
              <a:t>grundläggande för att</a:t>
            </a:r>
            <a:r>
              <a:rPr lang="sv-SE" sz="1200" baseline="0" dirty="0" smtClean="0">
                <a:solidFill>
                  <a:srgbClr val="0070C0"/>
                </a:solidFill>
              </a:rPr>
              <a:t> </a:t>
            </a:r>
            <a:r>
              <a:rPr lang="sv-SE" sz="1200" dirty="0" smtClean="0">
                <a:solidFill>
                  <a:srgbClr val="0070C0"/>
                </a:solidFill>
              </a:rPr>
              <a:t>förstå de åtgärder som vidtas och bakgrunden till att de införs.</a:t>
            </a:r>
          </a:p>
          <a:p>
            <a:pPr>
              <a:buNone/>
            </a:pPr>
            <a:endParaRPr lang="sv-SE" sz="1200" dirty="0" smtClean="0">
              <a:solidFill>
                <a:srgbClr val="0070C0"/>
              </a:solidFill>
            </a:endParaRPr>
          </a:p>
          <a:p>
            <a:pPr>
              <a:buNone/>
            </a:pPr>
            <a:r>
              <a:rPr lang="sv-SE" sz="1200" dirty="0" smtClean="0">
                <a:solidFill>
                  <a:srgbClr val="0070C0"/>
                </a:solidFill>
              </a:rPr>
              <a:t>I kommande</a:t>
            </a:r>
            <a:r>
              <a:rPr lang="sv-SE" sz="1200" baseline="0" dirty="0" smtClean="0">
                <a:solidFill>
                  <a:srgbClr val="0070C0"/>
                </a:solidFill>
              </a:rPr>
              <a:t> bilder går vi igenom några exempel på inträffade händelser och deras påverkan på luftfartsskyddet.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22</a:t>
            </a:fld>
            <a:endParaRPr lang="sv-SE"/>
          </a:p>
        </p:txBody>
      </p:sp>
    </p:spTree>
    <p:extLst>
      <p:ext uri="{BB962C8B-B14F-4D97-AF65-F5344CB8AC3E}">
        <p14:creationId xmlns:p14="http://schemas.microsoft.com/office/powerpoint/2010/main" val="34668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Pan </a:t>
            </a:r>
            <a:r>
              <a:rPr lang="sv-SE" sz="1200" dirty="0" err="1" smtClean="0"/>
              <a:t>Am’s</a:t>
            </a:r>
            <a:r>
              <a:rPr lang="sv-SE" sz="1200" dirty="0" smtClean="0"/>
              <a:t> flight 103 sprängdes över det skotska samhället Lockerbie 1988. Totalt omkom 270 människor.</a:t>
            </a:r>
          </a:p>
          <a:p>
            <a:r>
              <a:rPr lang="sv-SE" sz="1200" dirty="0" smtClean="0"/>
              <a:t>Orsaken</a:t>
            </a:r>
            <a:r>
              <a:rPr lang="sv-SE" sz="1200" baseline="0" dirty="0" smtClean="0"/>
              <a:t> var e</a:t>
            </a:r>
            <a:r>
              <a:rPr lang="sv-SE" sz="1200" dirty="0" smtClean="0"/>
              <a:t>n sprängladdning dold i en transistorradio som placerats i ett lastrumsbagaget.</a:t>
            </a:r>
          </a:p>
          <a:p>
            <a:pPr marL="0" indent="0">
              <a:buNone/>
            </a:pPr>
            <a:endParaRPr lang="sv-SE" sz="1200" dirty="0" smtClean="0"/>
          </a:p>
          <a:p>
            <a:pPr marL="0" indent="0">
              <a:buNone/>
            </a:pPr>
            <a:r>
              <a:rPr lang="sv-SE" sz="1200" b="1" dirty="0" smtClean="0"/>
              <a:t>Påverkan på luftfartsskyddet:</a:t>
            </a:r>
          </a:p>
          <a:p>
            <a:pPr marL="0" indent="0">
              <a:buNone/>
            </a:pPr>
            <a:r>
              <a:rPr lang="sv-SE" sz="1200" dirty="0" smtClean="0"/>
              <a:t>Krav på att bagaget har anknytning till passagerare. Säkerhetskontroll av lastrumsbagage. Det tog cirka 10 år av teknisk utveckling innan det var möjligt att </a:t>
            </a:r>
            <a:r>
              <a:rPr lang="sv-SE" sz="1200" dirty="0" err="1" smtClean="0"/>
              <a:t>säkerhetskontrollera</a:t>
            </a:r>
            <a:r>
              <a:rPr lang="sv-SE" sz="1200" dirty="0" smtClean="0"/>
              <a:t> allt lastrumsbagage och frakt som ska ombord.</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23</a:t>
            </a:fld>
            <a:endParaRPr lang="sv-SE"/>
          </a:p>
        </p:txBody>
      </p:sp>
    </p:spTree>
    <p:extLst>
      <p:ext uri="{BB962C8B-B14F-4D97-AF65-F5344CB8AC3E}">
        <p14:creationId xmlns:p14="http://schemas.microsoft.com/office/powerpoint/2010/main" val="314718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Den 11:e september 2001 kapade 19 män fyra inrikesflygplan i USA. Två av flygplanen flögs in i WTC, ett vid försvarshögkvarteret Pentagon och ett kraschade utanför Pittsburgh, Pennsylvania. Drygt tretusen människor omkom.</a:t>
            </a:r>
          </a:p>
          <a:p>
            <a:r>
              <a:rPr lang="sv-SE" sz="1200" dirty="0" smtClean="0"/>
              <a:t>Al </a:t>
            </a:r>
            <a:r>
              <a:rPr lang="sv-SE" sz="1200" dirty="0" err="1" smtClean="0"/>
              <a:t>Qaida</a:t>
            </a:r>
            <a:r>
              <a:rPr lang="sv-SE" sz="1200" dirty="0" smtClean="0"/>
              <a:t> tog på sig ansvaret och kapningarna kunde ske med hjälp av mindre knivar. Flygpersonal dödades och kaparna kunde ta sig in på </a:t>
            </a:r>
            <a:r>
              <a:rPr lang="sv-SE" sz="1200" dirty="0" err="1" smtClean="0"/>
              <a:t>flightdeck</a:t>
            </a:r>
            <a:r>
              <a:rPr lang="sv-SE" sz="1200" dirty="0" smtClean="0"/>
              <a:t>. Flera av kaparna hade flygcertifikat för småflyg.</a:t>
            </a:r>
          </a:p>
          <a:p>
            <a:endParaRPr lang="sv-SE" sz="1200" dirty="0" smtClean="0"/>
          </a:p>
          <a:p>
            <a:pPr marL="0" indent="0">
              <a:buNone/>
            </a:pPr>
            <a:r>
              <a:rPr lang="sv-SE" sz="1200" b="1" dirty="0" smtClean="0"/>
              <a:t>Påverkan på luftfartsskyddet:</a:t>
            </a:r>
          </a:p>
          <a:p>
            <a:pPr marL="0" indent="0">
              <a:buNone/>
            </a:pPr>
            <a:r>
              <a:rPr lang="sv-SE" sz="1200" dirty="0" smtClean="0"/>
              <a:t>Lista på förbjudna föremål togs fram. Förstärkta dörrar till </a:t>
            </a:r>
            <a:r>
              <a:rPr lang="sv-SE" sz="1200" dirty="0" err="1" smtClean="0"/>
              <a:t>flightdeck</a:t>
            </a:r>
            <a:r>
              <a:rPr lang="sv-SE" sz="1200" dirty="0" smtClean="0"/>
              <a:t>. Säkerhetskontroll av personal infördes och en internationell samordning av regelverket kring luftfartsskydd påbörjades.</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24</a:t>
            </a:fld>
            <a:endParaRPr lang="sv-SE"/>
          </a:p>
        </p:txBody>
      </p:sp>
    </p:spTree>
    <p:extLst>
      <p:ext uri="{BB962C8B-B14F-4D97-AF65-F5344CB8AC3E}">
        <p14:creationId xmlns:p14="http://schemas.microsoft.com/office/powerpoint/2010/main" val="53987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2006 greps ett flertal personer i London för att ha planerat en samordnad attack på flera flighter mellan England och USA.</a:t>
            </a:r>
          </a:p>
          <a:p>
            <a:r>
              <a:rPr lang="sv-SE" sz="1200" dirty="0" smtClean="0"/>
              <a:t>Planen bestod i att tillverka </a:t>
            </a:r>
            <a:r>
              <a:rPr lang="sv-SE" sz="1200" dirty="0" err="1" smtClean="0"/>
              <a:t>IED:er</a:t>
            </a:r>
            <a:r>
              <a:rPr lang="sv-SE" sz="1200" dirty="0" smtClean="0"/>
              <a:t> (</a:t>
            </a:r>
            <a:r>
              <a:rPr lang="sv-SE" sz="1200" dirty="0" err="1" smtClean="0"/>
              <a:t>Improvised</a:t>
            </a:r>
            <a:r>
              <a:rPr lang="sv-SE" sz="1200" dirty="0" smtClean="0"/>
              <a:t> Explosive </a:t>
            </a:r>
            <a:r>
              <a:rPr lang="sv-SE" sz="1200" dirty="0" err="1" smtClean="0"/>
              <a:t>Devices</a:t>
            </a:r>
            <a:r>
              <a:rPr lang="sv-SE" sz="1200" dirty="0" smtClean="0"/>
              <a:t>) med flytande sprängmedel. Planen avslöjades av polis innan den sattes i verket och de misstänkta personerna dömdes senare till långa fängelsestraff.</a:t>
            </a:r>
          </a:p>
          <a:p>
            <a:endParaRPr lang="sv-SE" sz="1200" dirty="0" smtClean="0"/>
          </a:p>
          <a:p>
            <a:pPr marL="0" indent="0">
              <a:buNone/>
            </a:pPr>
            <a:r>
              <a:rPr lang="sv-SE" sz="1200" b="1" dirty="0" smtClean="0"/>
              <a:t>Påverkan på luftfartsskyddet:</a:t>
            </a:r>
          </a:p>
          <a:p>
            <a:pPr marL="0" indent="0">
              <a:buNone/>
            </a:pPr>
            <a:r>
              <a:rPr lang="sv-SE" sz="1200" dirty="0" smtClean="0"/>
              <a:t>Mängden vätska som får föras om ombord i handbagaget begränsas.</a:t>
            </a:r>
          </a:p>
          <a:p>
            <a:pPr marL="0" indent="0">
              <a:buNone/>
            </a:pPr>
            <a:r>
              <a:rPr lang="sv-SE" sz="1200" dirty="0" smtClean="0"/>
              <a:t>Teknisk utrustning för analys av vätska utvecklas.</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25</a:t>
            </a:fld>
            <a:endParaRPr lang="sv-SE"/>
          </a:p>
        </p:txBody>
      </p:sp>
    </p:spTree>
    <p:extLst>
      <p:ext uri="{BB962C8B-B14F-4D97-AF65-F5344CB8AC3E}">
        <p14:creationId xmlns:p14="http://schemas.microsoft.com/office/powerpoint/2010/main" val="1752892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Genom underrättelsearbete upptäcktes två sprängladdningar ombord på två olika fraktflygplan. Bomberna var dolda i skrivarnas färgpatroner och mycket svåra att upptäcka. De kunde inte upptäckas när paketen röntgades.</a:t>
            </a:r>
          </a:p>
          <a:p>
            <a:r>
              <a:rPr lang="sv-SE" sz="1200" dirty="0" smtClean="0"/>
              <a:t>Avsikten var troligen att spränga flygplanen när de var i luften på väg till eller i USA.</a:t>
            </a:r>
          </a:p>
          <a:p>
            <a:endParaRPr lang="sv-SE" sz="1200" dirty="0" smtClean="0"/>
          </a:p>
          <a:p>
            <a:pPr marL="0" indent="0">
              <a:buNone/>
            </a:pPr>
            <a:r>
              <a:rPr lang="sv-SE" sz="1200" b="1" dirty="0" smtClean="0"/>
              <a:t>Påverkan på luftfartsskyddet:</a:t>
            </a:r>
          </a:p>
          <a:p>
            <a:pPr marL="0" indent="0">
              <a:buNone/>
            </a:pPr>
            <a:r>
              <a:rPr lang="sv-SE" sz="1200" dirty="0" smtClean="0"/>
              <a:t>Åtstramningar gällande frakt från länder utanför EU (tredjeland). Regelbundet arbete med återkommande riskbedömning för frakt från tredje land.</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26</a:t>
            </a:fld>
            <a:endParaRPr lang="sv-SE"/>
          </a:p>
        </p:txBody>
      </p:sp>
    </p:spTree>
    <p:extLst>
      <p:ext uri="{BB962C8B-B14F-4D97-AF65-F5344CB8AC3E}">
        <p14:creationId xmlns:p14="http://schemas.microsoft.com/office/powerpoint/2010/main" val="2112324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ＭＳ Ｐゴシック" pitchFamily="-65" charset="-128"/>
                <a:cs typeface="+mn-cs"/>
              </a:rPr>
              <a:t>Koranbränningarna i kombination med den desinformation</a:t>
            </a:r>
            <a:r>
              <a:rPr lang="sv-SE" sz="1200" kern="1200" baseline="0" dirty="0" smtClean="0">
                <a:solidFill>
                  <a:schemeClr val="tx1"/>
                </a:solidFill>
                <a:effectLst/>
                <a:latin typeface="+mn-lt"/>
                <a:ea typeface="ＭＳ Ｐゴシック" pitchFamily="-65" charset="-128"/>
                <a:cs typeface="+mn-cs"/>
              </a:rPr>
              <a:t> som sprids där Sverige utmålas som islamfientligt har lett till ett högre och mer komplext hot. Sverige har hamnat i fokus för våldsbejakande islamistisk extremism som Säkerhetspolisen inte sett tidigare. I augusti 2023 höjdes terrorhotnivån till ett högt hot. Attentatshotet bedöms fortsatt främst komma från ensamagerande gärningsmän eller en mindre grupp och med enkla medel som skjut- och stickvapen. Säkerhetspolisen har också sett en viss ökning av försök till vägledd attentatsplanering från utlandet. Teknikens utveckling och aktörers ökade säkerhetsmedvetenhet bidrar också till en ökad komplexitet i säkerhetspolisens ärenden. Sverige pekas också ut mera specifikt i den våldsbejakande propagandan än tidigare och uppmaningar att gå till handling har kommit mer frekvent.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ＭＳ Ｐゴシック" pitchFamily="-65"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ＭＳ Ｐゴシック" pitchFamily="-65" charset="-128"/>
                <a:cs typeface="+mn-cs"/>
              </a:rPr>
              <a:t>Attentatshotet</a:t>
            </a:r>
            <a:r>
              <a:rPr lang="sv-SE" sz="1200" kern="1200" baseline="0" dirty="0" smtClean="0">
                <a:solidFill>
                  <a:schemeClr val="tx1"/>
                </a:solidFill>
                <a:effectLst/>
                <a:latin typeface="+mn-lt"/>
                <a:ea typeface="ＭＳ Ｐゴシック" pitchFamily="-65" charset="-128"/>
                <a:cs typeface="+mn-cs"/>
              </a:rPr>
              <a:t> från d</a:t>
            </a:r>
            <a:r>
              <a:rPr lang="sv-SE" sz="1200" kern="1200" dirty="0" smtClean="0">
                <a:solidFill>
                  <a:schemeClr val="tx1"/>
                </a:solidFill>
                <a:effectLst/>
                <a:latin typeface="+mn-lt"/>
                <a:ea typeface="ＭＳ Ｐゴシック" pitchFamily="-65" charset="-128"/>
                <a:cs typeface="+mn-cs"/>
              </a:rPr>
              <a:t>en våldsbejakande högerextrema miljön finns kvar</a:t>
            </a:r>
            <a:r>
              <a:rPr lang="sv-SE" sz="1200" kern="1200" baseline="0" dirty="0" smtClean="0">
                <a:solidFill>
                  <a:schemeClr val="tx1"/>
                </a:solidFill>
                <a:effectLst/>
                <a:latin typeface="+mn-lt"/>
                <a:ea typeface="ＭＳ Ｐゴシック" pitchFamily="-65" charset="-128"/>
                <a:cs typeface="+mn-cs"/>
              </a:rPr>
              <a:t>. Hotet karaktäriseras i första hand av ensamagerande individer som agerar utifrån en blandad högerextrem övertygelse som ofta är kombinerad med personliga drivkrafter. Även dessa personer tar del av och sprider våldsbejakande propaganda i syfte att radikalisera, rekrytera, sprida rädsla och skapa en avsikt att göra något.</a:t>
            </a:r>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27</a:t>
            </a:fld>
            <a:endParaRPr lang="sv-SE"/>
          </a:p>
        </p:txBody>
      </p:sp>
    </p:spTree>
    <p:extLst>
      <p:ext uri="{BB962C8B-B14F-4D97-AF65-F5344CB8AC3E}">
        <p14:creationId xmlns:p14="http://schemas.microsoft.com/office/powerpoint/2010/main" val="178817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sv-SE" sz="1200" kern="1200" baseline="0" dirty="0" smtClean="0">
                <a:solidFill>
                  <a:schemeClr val="tx1"/>
                </a:solidFill>
                <a:latin typeface="+mn-lt"/>
                <a:ea typeface="ＭＳ Ｐゴシック" pitchFamily="-65" charset="-128"/>
                <a:cs typeface="+mn-cs"/>
              </a:rPr>
              <a:t>Det är Nationellt centrum för terrorhotbedömning som ansvarar för att ta fram hotbildsbedömningar för Sverige och svenska intressen utomlands, och bedömningen vilar dels på vad som är känt i nuet, dels en möjlig framtida utveckling. Chefen för Säkerhetspolisen fattar beslut om hotnivån med underlag från NCT.</a:t>
            </a:r>
          </a:p>
          <a:p>
            <a:pPr>
              <a:buNone/>
            </a:pPr>
            <a:endParaRPr lang="sv-SE" sz="1200" kern="1200" baseline="0" dirty="0" smtClean="0">
              <a:solidFill>
                <a:schemeClr val="tx1"/>
              </a:solidFill>
              <a:latin typeface="+mn-lt"/>
              <a:ea typeface="ＭＳ Ｐゴシック" pitchFamily="-65"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smtClean="0"/>
              <a:t>Nationellt centrum för terrorhotbedömning (NCT) är en permanent arbetsgrupp med personal från Säkerhetspolisen, Försvarets</a:t>
            </a:r>
            <a:r>
              <a:rPr lang="sv-SE" baseline="0" dirty="0" smtClean="0"/>
              <a:t> radioanstalt (FRA) och Militära underrättelse- och säkerhetstjänsten (MUST). Uppgiften är att göra strategiska bedömningar av terrorhotet mot Sverige och svenska intressen på kort och lång sikt.</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sv-SE" baseline="0" dirty="0" smtClean="0"/>
              <a:t>Hotnivåbedömningen är ett verktyg för myndigheter och organisationer att vidta olika åtgärder/förberedelser beroende på hotnivå. Bedömningen är på nationell nivå. Den nuvarande hotnivån högt hot beslutades av chefen för säkerhetspolisen i augusti 2023. Innan dess har bedömningen legat på ett förhöjt hot sedan den 2 mars 2016.</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28</a:t>
            </a:fld>
            <a:endParaRPr lang="sv-SE"/>
          </a:p>
        </p:txBody>
      </p:sp>
    </p:spTree>
    <p:extLst>
      <p:ext uri="{BB962C8B-B14F-4D97-AF65-F5344CB8AC3E}">
        <p14:creationId xmlns:p14="http://schemas.microsoft.com/office/powerpoint/2010/main" val="122582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sz="1200" kern="1200" dirty="0" smtClean="0">
                <a:solidFill>
                  <a:schemeClr val="tx1"/>
                </a:solidFill>
                <a:latin typeface="+mn-lt"/>
                <a:ea typeface="ＭＳ Ｐゴシック" pitchFamily="-65" charset="-128"/>
                <a:cs typeface="+mn-cs"/>
              </a:rPr>
              <a:t>Även om det har skett en omsvängning i hur terrorattacker utförs dvs av ensamagerande med de medel som står till buds</a:t>
            </a:r>
            <a:r>
              <a:rPr lang="sv-SE" sz="1200" kern="1200" baseline="0" dirty="0" smtClean="0">
                <a:solidFill>
                  <a:schemeClr val="tx1"/>
                </a:solidFill>
                <a:latin typeface="+mn-lt"/>
                <a:ea typeface="ＭＳ Ｐゴシック" pitchFamily="-65" charset="-128"/>
                <a:cs typeface="+mn-cs"/>
              </a:rPr>
              <a:t> t ex fordon, stick- och skjutvapen </a:t>
            </a:r>
            <a:r>
              <a:rPr lang="sv-SE" sz="1200" kern="1200" dirty="0" smtClean="0">
                <a:solidFill>
                  <a:schemeClr val="tx1"/>
                </a:solidFill>
                <a:latin typeface="+mn-lt"/>
                <a:ea typeface="ＭＳ Ｐゴシック" pitchFamily="-65" charset="-128"/>
                <a:cs typeface="+mn-cs"/>
              </a:rPr>
              <a:t>finns det ett fortsatt hot mot luftfarten.</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Genom</a:t>
            </a:r>
            <a:r>
              <a:rPr lang="sv-SE" sz="1200" kern="1200" baseline="0" dirty="0" smtClean="0">
                <a:solidFill>
                  <a:schemeClr val="tx1"/>
                </a:solidFill>
                <a:effectLst/>
                <a:latin typeface="+mn-lt"/>
                <a:ea typeface="ＭＳ Ｐゴシック" pitchFamily="-65" charset="-128"/>
                <a:cs typeface="+mn-cs"/>
              </a:rPr>
              <a:t> sina handlingar vill terrorister uppnå olika syfte för att påverka våra öppna samhällen i en för dem önskvärd riktning. Genom att utföra terrorattentat mot den civila luftfarten kan de uppnå syften som:</a:t>
            </a:r>
            <a:endParaRPr lang="sv-SE" sz="1200" kern="1200" dirty="0" smtClean="0">
              <a:solidFill>
                <a:schemeClr val="tx1"/>
              </a:solidFill>
              <a:effectLst/>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 många döda och skadade</a:t>
            </a:r>
          </a:p>
          <a:p>
            <a:r>
              <a:rPr lang="sv-SE" sz="1200" kern="1200" dirty="0" smtClean="0">
                <a:solidFill>
                  <a:schemeClr val="tx1"/>
                </a:solidFill>
                <a:effectLst/>
                <a:latin typeface="+mn-lt"/>
                <a:ea typeface="ＭＳ Ｐゴシック" pitchFamily="-65" charset="-128"/>
                <a:cs typeface="+mn-cs"/>
              </a:rPr>
              <a:t>• att orsaka ekonomisk skada</a:t>
            </a:r>
          </a:p>
          <a:p>
            <a:r>
              <a:rPr lang="sv-SE" sz="1200" kern="1200" dirty="0" smtClean="0">
                <a:solidFill>
                  <a:schemeClr val="tx1"/>
                </a:solidFill>
                <a:effectLst/>
                <a:latin typeface="+mn-lt"/>
                <a:ea typeface="ＭＳ Ｐゴシック" pitchFamily="-65" charset="-128"/>
                <a:cs typeface="+mn-cs"/>
              </a:rPr>
              <a:t>• att göra en symbolisk handling</a:t>
            </a:r>
          </a:p>
          <a:p>
            <a:r>
              <a:rPr lang="sv-SE" sz="1200" kern="1200" dirty="0" smtClean="0">
                <a:solidFill>
                  <a:schemeClr val="tx1"/>
                </a:solidFill>
                <a:effectLst/>
                <a:latin typeface="+mn-lt"/>
                <a:ea typeface="ＭＳ Ｐゴシック" pitchFamily="-65" charset="-128"/>
                <a:cs typeface="+mn-cs"/>
              </a:rPr>
              <a:t>• att skapa allmän oro och rädsla</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De tre punktsatserna på sliden har på en global nivå pekats ut som de största riskerna inom flygindustrin. Explosiva anordningar</a:t>
            </a:r>
            <a:r>
              <a:rPr lang="sv-SE" sz="1200" kern="1200" baseline="0" dirty="0" smtClean="0">
                <a:solidFill>
                  <a:schemeClr val="tx1"/>
                </a:solidFill>
                <a:latin typeface="+mn-lt"/>
                <a:ea typeface="ＭＳ Ｐゴシック" pitchFamily="-65" charset="-128"/>
                <a:cs typeface="+mn-cs"/>
              </a:rPr>
              <a:t> i försändelser är ett reellt hot och det är av stor vikt att skyddet av identifierbar flygfrakt är gott och att de säkerhetsåtgärder som vidtas sker på ett professionellt sätt av pålitlig, lojal och välutbildad personal.</a:t>
            </a:r>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Det är oerhört viktigt att ta risken med insiders på stort allvar. Det manar till eftertanke att en insider inte bara kan vara en individ med onda avsikter utan också okunskap och vårdslöshet kan leda till att viktig information kommer i fel händer.</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I syfte</a:t>
            </a:r>
            <a:r>
              <a:rPr lang="sv-SE" sz="1200" kern="1200" baseline="0" dirty="0" smtClean="0">
                <a:solidFill>
                  <a:schemeClr val="tx1"/>
                </a:solidFill>
                <a:latin typeface="+mn-lt"/>
                <a:ea typeface="ＭＳ Ｐゴシック" pitchFamily="-65" charset="-128"/>
                <a:cs typeface="+mn-cs"/>
              </a:rPr>
              <a:t> att ytterligare stärka skyddet och minska risken för insiders omfattas idag fler personalkategorier än tidigare av säkerhetsprövning där det bland annat ingår säkerhetsprövningssamtal, registerkontroll och löpande så kallade uppföljande säkerhetssamtal. Allt i syfte att bedöma personens pålitlighet, lojalitet och sårbarheter.</a:t>
            </a:r>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29</a:t>
            </a:fld>
            <a:endParaRPr lang="sv-SE"/>
          </a:p>
        </p:txBody>
      </p:sp>
    </p:spTree>
    <p:extLst>
      <p:ext uri="{BB962C8B-B14F-4D97-AF65-F5344CB8AC3E}">
        <p14:creationId xmlns:p14="http://schemas.microsoft.com/office/powerpoint/2010/main" val="1242978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7587" name="Platshållare för anteckningar 2"/>
          <p:cNvSpPr>
            <a:spLocks noGrp="1"/>
          </p:cNvSpPr>
          <p:nvPr>
            <p:ph type="body" idx="1"/>
          </p:nvPr>
        </p:nvSpPr>
        <p:spPr bwMode="auto">
          <a:noFill/>
        </p:spPr>
        <p:txBody>
          <a:bodyPr/>
          <a:lstStyle/>
          <a:p>
            <a:r>
              <a:rPr lang="sv-SE" i="0" dirty="0" smtClean="0">
                <a:solidFill>
                  <a:srgbClr val="FF0000"/>
                </a:solidFill>
                <a:ea typeface="ＭＳ Ｐゴシック" pitchFamily="34" charset="-128"/>
              </a:rPr>
              <a:t>Att</a:t>
            </a:r>
            <a:r>
              <a:rPr lang="sv-SE" i="0" baseline="0" dirty="0" smtClean="0">
                <a:solidFill>
                  <a:srgbClr val="FF0000"/>
                </a:solidFill>
                <a:ea typeface="ＭＳ Ｐゴシック" pitchFamily="34" charset="-128"/>
              </a:rPr>
              <a:t> terrorattentat mot den civila luftfarten</a:t>
            </a:r>
            <a:r>
              <a:rPr lang="sv-SE" i="0" dirty="0" smtClean="0">
                <a:solidFill>
                  <a:srgbClr val="FF0000"/>
                </a:solidFill>
                <a:ea typeface="ＭＳ Ｐゴシック" pitchFamily="34" charset="-128"/>
              </a:rPr>
              <a:t> skapar massmedial uppmärksamhet, oro och rädslor i samhället vet vi utifrån tidigare händelser. Det finns dock andra h</a:t>
            </a:r>
            <a:r>
              <a:rPr lang="sv-SE" dirty="0" smtClean="0">
                <a:ea typeface="ＭＳ Ｐゴシック" pitchFamily="34" charset="-128"/>
              </a:rPr>
              <a:t>ot än terrorism</a:t>
            </a:r>
            <a:r>
              <a:rPr lang="sv-SE" baseline="0" dirty="0" smtClean="0">
                <a:ea typeface="ＭＳ Ｐゴシック" pitchFamily="34" charset="-128"/>
              </a:rPr>
              <a:t> mot den civila luftfarten. Dessa aktörer har olika agendor.</a:t>
            </a:r>
          </a:p>
          <a:p>
            <a:endParaRPr lang="sv-SE" dirty="0" smtClean="0">
              <a:ea typeface="ＭＳ Ｐゴシック" pitchFamily="34" charset="-128"/>
            </a:endParaRPr>
          </a:p>
          <a:p>
            <a:pPr marL="171450" indent="-171450">
              <a:buFont typeface="Arial" panose="020B0604020202020204" pitchFamily="34" charset="0"/>
              <a:buChar char="•"/>
            </a:pPr>
            <a:r>
              <a:rPr lang="sv-SE" dirty="0" smtClean="0">
                <a:ea typeface="ＭＳ Ｐゴシック" pitchFamily="34" charset="-128"/>
              </a:rPr>
              <a:t>Kriminalitet förekommer i samhället i sin helhet och även</a:t>
            </a:r>
            <a:r>
              <a:rPr lang="sv-SE" baseline="0" dirty="0" smtClean="0">
                <a:ea typeface="ＭＳ Ｐゴシック" pitchFamily="34" charset="-128"/>
              </a:rPr>
              <a:t> luftfarten drabbas främst </a:t>
            </a:r>
            <a:r>
              <a:rPr lang="sv-SE" dirty="0" smtClean="0">
                <a:ea typeface="ＭＳ Ｐゴシック" pitchFamily="34" charset="-128"/>
              </a:rPr>
              <a:t>eftersom det inom den</a:t>
            </a:r>
            <a:r>
              <a:rPr lang="sv-SE" baseline="0" dirty="0" smtClean="0">
                <a:ea typeface="ＭＳ Ｐゴシック" pitchFamily="34" charset="-128"/>
              </a:rPr>
              <a:t> </a:t>
            </a:r>
            <a:r>
              <a:rPr lang="sv-SE" dirty="0" smtClean="0">
                <a:ea typeface="ＭＳ Ｐゴシック" pitchFamily="34" charset="-128"/>
              </a:rPr>
              <a:t>civila luftfarten transporteras många olika typer av högvärdesförsändelser som kan utgöra ett eftertraktat byte.</a:t>
            </a:r>
            <a:r>
              <a:rPr lang="sv-SE" baseline="0" dirty="0" smtClean="0">
                <a:ea typeface="ＭＳ Ｐゴシック" pitchFamily="34" charset="-128"/>
              </a:rPr>
              <a:t> </a:t>
            </a:r>
            <a:r>
              <a:rPr lang="sv-SE" i="1" dirty="0" smtClean="0">
                <a:ea typeface="ＭＳ Ｐゴシック" pitchFamily="34" charset="-128"/>
              </a:rPr>
              <a:t>Ex: Arlandarånet 2002: 43 miljoner (ingen gripen). Diamantrånet i Bryssel 2013 (31 gripna maj 2013). </a:t>
            </a:r>
          </a:p>
          <a:p>
            <a:endParaRPr lang="sv-SE" i="1" dirty="0" smtClean="0">
              <a:solidFill>
                <a:srgbClr val="FF0000"/>
              </a:solidFill>
              <a:ea typeface="ＭＳ Ｐゴシック" pitchFamily="34" charset="-128"/>
            </a:endParaRPr>
          </a:p>
          <a:p>
            <a:pPr marL="171450" indent="-171450">
              <a:buFont typeface="Arial" panose="020B0604020202020204" pitchFamily="34" charset="0"/>
              <a:buChar char="•"/>
            </a:pPr>
            <a:r>
              <a:rPr lang="sv-SE" dirty="0" smtClean="0">
                <a:ea typeface="ＭＳ Ｐゴシック" pitchFamily="34" charset="-128"/>
              </a:rPr>
              <a:t>Olika typer av aktivister kan genom aktioner och protester förorsaka materiella</a:t>
            </a:r>
            <a:r>
              <a:rPr lang="sv-SE" baseline="0" dirty="0" smtClean="0">
                <a:ea typeface="ＭＳ Ｐゴシック" pitchFamily="34" charset="-128"/>
              </a:rPr>
              <a:t> skador, förseningar och uppmärksamhet för sin sak. Vi har genom åren sett flertalet olika aktioner och manifestationer med grund i</a:t>
            </a:r>
            <a:r>
              <a:rPr lang="sv-SE" dirty="0" smtClean="0">
                <a:ea typeface="ＭＳ Ｐゴシック" pitchFamily="34" charset="-128"/>
              </a:rPr>
              <a:t> miljö- eller</a:t>
            </a:r>
            <a:r>
              <a:rPr lang="sv-SE" baseline="0" dirty="0" smtClean="0">
                <a:ea typeface="ＭＳ Ｐゴシック" pitchFamily="34" charset="-128"/>
              </a:rPr>
              <a:t> migrationsfrågor.</a:t>
            </a:r>
            <a:endParaRPr lang="sv-SE" dirty="0" smtClean="0">
              <a:ea typeface="ＭＳ Ｐゴシック" pitchFamily="34" charset="-128"/>
            </a:endParaRPr>
          </a:p>
          <a:p>
            <a:endParaRPr lang="sv-SE" i="1" baseline="0" dirty="0" smtClean="0">
              <a:ea typeface="ＭＳ Ｐゴシック" pitchFamily="34" charset="-128"/>
            </a:endParaRPr>
          </a:p>
          <a:p>
            <a:pPr marL="171450" indent="-171450">
              <a:buFont typeface="Arial" panose="020B0604020202020204" pitchFamily="34" charset="0"/>
              <a:buChar char="•"/>
            </a:pPr>
            <a:r>
              <a:rPr lang="sv-SE" i="0" dirty="0" smtClean="0">
                <a:ea typeface="ＭＳ Ｐゴシック" pitchFamily="34" charset="-128"/>
              </a:rPr>
              <a:t>Det finns</a:t>
            </a:r>
            <a:r>
              <a:rPr lang="sv-SE" i="0" baseline="0" dirty="0" smtClean="0">
                <a:ea typeface="ＭＳ Ｐゴシック" pitchFamily="34" charset="-128"/>
              </a:rPr>
              <a:t> också</a:t>
            </a:r>
            <a:r>
              <a:rPr lang="sv-SE" sz="1200" i="0" kern="1200" dirty="0" smtClean="0">
                <a:solidFill>
                  <a:schemeClr val="tx1"/>
                </a:solidFill>
                <a:latin typeface="+mn-lt"/>
                <a:ea typeface="ＭＳ Ｐゴシック" pitchFamily="34" charset="-128"/>
                <a:cs typeface="+mn-cs"/>
              </a:rPr>
              <a:t> personer som kan vara ett hot mot den civila luftfarten utan att direkt tillhöra någon av ovanstående grupper</a:t>
            </a:r>
            <a:r>
              <a:rPr lang="sv-SE" sz="1200" i="0" kern="1200" baseline="0" dirty="0" smtClean="0">
                <a:solidFill>
                  <a:schemeClr val="tx1"/>
                </a:solidFill>
                <a:latin typeface="+mn-lt"/>
                <a:ea typeface="ＭＳ Ｐゴシック" pitchFamily="34" charset="-128"/>
                <a:cs typeface="+mn-cs"/>
              </a:rPr>
              <a:t> och det är personer som </a:t>
            </a:r>
            <a:r>
              <a:rPr lang="sv-SE" sz="1200" i="0" kern="1200" dirty="0" smtClean="0">
                <a:solidFill>
                  <a:schemeClr val="tx1"/>
                </a:solidFill>
                <a:latin typeface="+mn-lt"/>
                <a:ea typeface="ＭＳ Ｐゴシック" pitchFamily="34" charset="-128"/>
                <a:cs typeface="+mn-cs"/>
              </a:rPr>
              <a:t>lider av svår psykisk ohälsa, vilka kan begå handlingar som äventyrar säkerheten på olika sätt.</a:t>
            </a:r>
            <a:endParaRPr lang="sv-SE" i="0" dirty="0" smtClean="0">
              <a:ea typeface="ＭＳ Ｐゴシック" pitchFamily="34" charset="-128"/>
            </a:endParaRPr>
          </a:p>
        </p:txBody>
      </p:sp>
      <p:sp>
        <p:nvSpPr>
          <p:cNvPr id="67588" name="Platshållare för bildnumm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A762-ECA8-4F6D-9E1C-87DA8B294D62}" type="slidenum">
              <a:rPr kumimoji="0" lang="sv-SE"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355125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endParaRPr lang="sv-SE" dirty="0" smtClean="0">
              <a:ea typeface="ＭＳ Ｐゴシック" pitchFamily="34" charset="-128"/>
            </a:endParaRPr>
          </a:p>
        </p:txBody>
      </p:sp>
      <p:sp>
        <p:nvSpPr>
          <p:cNvPr id="49156" name="Platshållare för bildnummer 3"/>
          <p:cNvSpPr>
            <a:spLocks noGrp="1"/>
          </p:cNvSpPr>
          <p:nvPr>
            <p:ph type="sldNum" sz="quarter" idx="5"/>
          </p:nvPr>
        </p:nvSpPr>
        <p:spPr bwMode="auto">
          <a:noFill/>
          <a:ln>
            <a:miter lim="800000"/>
            <a:headEnd/>
            <a:tailEnd/>
          </a:ln>
        </p:spPr>
        <p:txBody>
          <a:bodyPr/>
          <a:lstStyle/>
          <a:p>
            <a:fld id="{0A504C40-B0D3-4543-9180-38DC95BE9DB6}" type="slidenum">
              <a:rPr lang="sv-SE" smtClean="0">
                <a:ea typeface="ＭＳ Ｐゴシック" pitchFamily="34" charset="-128"/>
              </a:rPr>
              <a:pPr/>
              <a:t>4</a:t>
            </a:fld>
            <a:endParaRPr lang="sv-SE" dirty="0" smtClean="0">
              <a:ea typeface="ＭＳ Ｐゴシック" pitchFamily="34" charset="-128"/>
            </a:endParaRPr>
          </a:p>
        </p:txBody>
      </p:sp>
    </p:spTree>
    <p:extLst>
      <p:ext uri="{BB962C8B-B14F-4D97-AF65-F5344CB8AC3E}">
        <p14:creationId xmlns:p14="http://schemas.microsoft.com/office/powerpoint/2010/main" val="1760939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31</a:t>
            </a:fld>
            <a:endParaRPr lang="sv-SE"/>
          </a:p>
        </p:txBody>
      </p:sp>
    </p:spTree>
    <p:extLst>
      <p:ext uri="{BB962C8B-B14F-4D97-AF65-F5344CB8AC3E}">
        <p14:creationId xmlns:p14="http://schemas.microsoft.com/office/powerpoint/2010/main" val="64910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Säkerhetskultur började diskuteras på allvar i samband med kärnkraftsolyckan i Tjernobyl 1986 där olycksutredningen visade att brister i kärnkraftverkets säkerhetskultur var en starkt bidragande orsak till katastrofen. Brister i organisationers säkerhetskultur kan således leda till allvarliga konsekvenser både för organisationen själv och för samhället i övrigt (skador på människor, miljö och ekonomi).</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32</a:t>
            </a:fld>
            <a:endParaRPr lang="sv-SE"/>
          </a:p>
        </p:txBody>
      </p:sp>
    </p:spTree>
    <p:extLst>
      <p:ext uri="{BB962C8B-B14F-4D97-AF65-F5344CB8AC3E}">
        <p14:creationId xmlns:p14="http://schemas.microsoft.com/office/powerpoint/2010/main" val="1930200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olika sätt att definiera och beskriva säkerhetskultur.</a:t>
            </a:r>
          </a:p>
          <a:p>
            <a:endParaRPr lang="sv-SE" dirty="0" smtClean="0"/>
          </a:p>
          <a:p>
            <a:r>
              <a:rPr lang="sv-SE" dirty="0" smtClean="0"/>
              <a:t>Transportstyrelsen har valt att definiera säkerhetskultur på följande sätt::</a:t>
            </a:r>
          </a:p>
          <a:p>
            <a:endParaRPr lang="sv-SE" dirty="0" smtClean="0"/>
          </a:p>
          <a:p>
            <a:r>
              <a:rPr lang="sv-SE" dirty="0" smtClean="0"/>
              <a:t>Säkerhetskultur handlar om en organisations gemensamma sätt att tänka och agera i förhållande till risk och säkerhet, dvs. hur en organisation prioriterar och faktiskt arbetar med risker och säkerhet kopplat till sin verksamhet.</a:t>
            </a:r>
          </a:p>
          <a:p>
            <a:endParaRPr lang="sv-SE" dirty="0" smtClean="0"/>
          </a:p>
          <a:p>
            <a:r>
              <a:rPr lang="sv-SE" dirty="0" smtClean="0"/>
              <a:t>Säkerhetskultur innebär att en organisation behöver ha tänkt igenom och dokumenterat hur risk- och säkerhetsarbetet i organisationen ska bedrivas, att alla medarbetare har kunskap om och är införstådda med hur detta arbete ska gå till samt att alla beter sig efter de beslutade avsikterna.</a:t>
            </a:r>
          </a:p>
          <a:p>
            <a:endParaRPr lang="sv-SE" dirty="0" smtClean="0"/>
          </a:p>
          <a:p>
            <a:r>
              <a:rPr lang="sv-SE" dirty="0" smtClean="0"/>
              <a:t>I vårt regelverk finns ett krav på att:</a:t>
            </a:r>
            <a:r>
              <a:rPr lang="sv-SE" baseline="0" dirty="0" smtClean="0"/>
              <a:t> ”</a:t>
            </a:r>
            <a:r>
              <a:rPr lang="sv-SE" dirty="0" smtClean="0"/>
              <a:t>säkerhetsprogrammet ska innehålla en lämplig intern strategi och åtgärder för att öka personalens medvetenhet och främja en säkerhetskultur”.</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33</a:t>
            </a:fld>
            <a:endParaRPr lang="sv-SE"/>
          </a:p>
        </p:txBody>
      </p:sp>
    </p:spTree>
    <p:extLst>
      <p:ext uri="{BB962C8B-B14F-4D97-AF65-F5344CB8AC3E}">
        <p14:creationId xmlns:p14="http://schemas.microsoft.com/office/powerpoint/2010/main" val="4155774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En bra säkerhetskultur i en organisation är beroende av ledningens engagemang och att den genomsyrar alla led i organisationen. Det är först när ledningen tillhandahåller det nödvändiga ramverket, agerar som förebilder och är medvetna om sin roll som säkerhetskulturen kan utvecklas och förbättras. En fungerande och bra säkerhetskultur utgår därför ifrån att ledningen prioriterar säkerhetsfrågor och visar detta i både ord och handling. Detta kan uppnås genom att undvika motstridiga budskap och visa att säkerheten är högt prioriterad, även då avvägningar måste göras mellan till exempel produktion och säkerhet. Det är också viktigt med beröm och belöningar samt konsekvenser vid olämpliga handlingar.</a:t>
            </a:r>
          </a:p>
          <a:p>
            <a:endParaRPr lang="sv-SE" dirty="0" smtClean="0"/>
          </a:p>
          <a:p>
            <a:r>
              <a:rPr lang="sv-SE" dirty="0" smtClean="0"/>
              <a:t>Det är också grundläggande att organisationen har ett gemensamt mål som alla förstår och kan agera efter. </a:t>
            </a:r>
          </a:p>
          <a:p>
            <a:endParaRPr lang="sv-SE" dirty="0" smtClean="0"/>
          </a:p>
          <a:p>
            <a:r>
              <a:rPr lang="sv-SE" dirty="0" smtClean="0"/>
              <a:t>För att skapa en rättvis kultur är det viktigt att det finns ett rapporteringssystem. Anställda ska uppmuntras att rapportera incidenter och avsteg utan att bli straffade och det bör om möjligt vara en separat enhet i organisationen som analyserar och följer upp.</a:t>
            </a:r>
          </a:p>
          <a:p>
            <a:endParaRPr lang="sv-SE" dirty="0" smtClean="0"/>
          </a:p>
          <a:p>
            <a:r>
              <a:rPr lang="sv-SE" dirty="0" smtClean="0"/>
              <a:t>Vidare behöver ledningen säkerställa att alla förstår sina uppgifter och sitt ansvar, samt vilka rapporteringsrutiner som finns. För att förbättra säkerhetskulturen rekommenderas även att man arbetar med värderingar. Den kan innebära några enkla principer som vägleder personalen i det dagliga arbetet och som sänder signalen att till exempel luftfartsskyddet är en grundläggande värdering i organisationen.</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34</a:t>
            </a:fld>
            <a:endParaRPr lang="sv-SE"/>
          </a:p>
        </p:txBody>
      </p:sp>
    </p:spTree>
    <p:extLst>
      <p:ext uri="{BB962C8B-B14F-4D97-AF65-F5344CB8AC3E}">
        <p14:creationId xmlns:p14="http://schemas.microsoft.com/office/powerpoint/2010/main" val="4178353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a:t>
            </a:r>
            <a:r>
              <a:rPr lang="sv-SE" baseline="0" dirty="0" smtClean="0"/>
              <a:t> bra säkerhetskultur kräver systematiskt arbete och engagemang. Hur långt har ni kommit i trappan? Vad kan ni göra i er verksamhet för att komma vidare? Fundera på dessa frågor och försök identifiera åtgärder som kan leda er framåt…</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35</a:t>
            </a:fld>
            <a:endParaRPr lang="sv-SE"/>
          </a:p>
        </p:txBody>
      </p:sp>
    </p:spTree>
    <p:extLst>
      <p:ext uri="{BB962C8B-B14F-4D97-AF65-F5344CB8AC3E}">
        <p14:creationId xmlns:p14="http://schemas.microsoft.com/office/powerpoint/2010/main" val="1039558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36</a:t>
            </a:fld>
            <a:endParaRPr lang="sv-SE"/>
          </a:p>
        </p:txBody>
      </p:sp>
    </p:spTree>
    <p:extLst>
      <p:ext uri="{BB962C8B-B14F-4D97-AF65-F5344CB8AC3E}">
        <p14:creationId xmlns:p14="http://schemas.microsoft.com/office/powerpoint/2010/main" val="251859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din roll som säkerhetsansvarig behöver du var förtrogen med ert interna kvalitetsarbete samt</a:t>
            </a:r>
            <a:r>
              <a:rPr lang="sv-SE" baseline="0" dirty="0" smtClean="0"/>
              <a:t> säkerställa att luftfartsskyddet omfattas av era kvalitetskontroller. </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37</a:t>
            </a:fld>
            <a:endParaRPr lang="sv-SE"/>
          </a:p>
        </p:txBody>
      </p:sp>
    </p:spTree>
    <p:extLst>
      <p:ext uri="{BB962C8B-B14F-4D97-AF65-F5344CB8AC3E}">
        <p14:creationId xmlns:p14="http://schemas.microsoft.com/office/powerpoint/2010/main" val="2690724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Kvalitet - Är den definition som finns i den internationella kvalitetsstandarden ISO 9001- egenskaper tolkas ofta ihop med fysiska egenskaper på själva produkten, men i begreppet innefattas även upplevd kvalitet på tex tjänster eller kringtjänster kring en produkt. Det kan t ex vara hantering av reklamationer, mottagande och bemötande, dvs även de mjuka värdena är en del av kvalitetsbegreppet.</a:t>
            </a:r>
          </a:p>
          <a:p>
            <a:endParaRPr lang="sv-SE" dirty="0" smtClean="0"/>
          </a:p>
          <a:p>
            <a:endParaRPr lang="sv-SE" dirty="0" smtClean="0"/>
          </a:p>
          <a:p>
            <a:r>
              <a:rPr lang="sv-SE" dirty="0" smtClean="0"/>
              <a:t>System- syftar inte på ett en teknisk lösning för att presentera det hela utan att det är ett system av olika delar som hänger ihop och att arbetet sker systematiskt dvs organiserat och metodiskt – allt hänger ihop</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38</a:t>
            </a:fld>
            <a:endParaRPr lang="sv-SE"/>
          </a:p>
        </p:txBody>
      </p:sp>
    </p:spTree>
    <p:extLst>
      <p:ext uri="{BB962C8B-B14F-4D97-AF65-F5344CB8AC3E}">
        <p14:creationId xmlns:p14="http://schemas.microsoft.com/office/powerpoint/2010/main" val="392140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Yttre krav – regler: Kan vara lagkrav som ställer krav på ledningssystem inom ett visst område, kunder ställer också ofta krav på att man ska ha ett ledningssystem i vissa fall att ledningssystemet ska följa vissa internationella standarder</a:t>
            </a:r>
          </a:p>
          <a:p>
            <a:r>
              <a:rPr lang="sv-SE" dirty="0" smtClean="0"/>
              <a:t>Ordning och reda -  gör det lättare att göra rätt än att göra fel, minskar tidsförluster, att göra fel osv.</a:t>
            </a:r>
          </a:p>
          <a:p>
            <a:r>
              <a:rPr lang="sv-SE" dirty="0" smtClean="0"/>
              <a:t>Samsyn på verksamheten: Alla vet var man är på väg och varför och hur man ska ta sig dit.</a:t>
            </a:r>
          </a:p>
          <a:p>
            <a:r>
              <a:rPr lang="sv-SE" dirty="0" smtClean="0"/>
              <a:t>Spårbarhet- om något går fel kan man spåra bakåt i kedjan, varför blev det fel? Och sedan vidta rätt åtgärder för att det inte ska hända igen.</a:t>
            </a:r>
          </a:p>
          <a:p>
            <a:r>
              <a:rPr lang="sv-SE" dirty="0" smtClean="0"/>
              <a:t>Minskad sårbarhet – tex om någon blir sjuk eller slutar.</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39</a:t>
            </a:fld>
            <a:endParaRPr lang="sv-SE"/>
          </a:p>
        </p:txBody>
      </p:sp>
    </p:spTree>
    <p:extLst>
      <p:ext uri="{BB962C8B-B14F-4D97-AF65-F5344CB8AC3E}">
        <p14:creationId xmlns:p14="http://schemas.microsoft.com/office/powerpoint/2010/main" val="2583275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40</a:t>
            </a:fld>
            <a:endParaRPr lang="sv-SE"/>
          </a:p>
        </p:txBody>
      </p:sp>
    </p:spTree>
    <p:extLst>
      <p:ext uri="{BB962C8B-B14F-4D97-AF65-F5344CB8AC3E}">
        <p14:creationId xmlns:p14="http://schemas.microsoft.com/office/powerpoint/2010/main" val="399046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a:t>
            </a:fld>
            <a:endParaRPr lang="sv-SE" dirty="0"/>
          </a:p>
        </p:txBody>
      </p:sp>
    </p:spTree>
    <p:extLst>
      <p:ext uri="{BB962C8B-B14F-4D97-AF65-F5344CB8AC3E}">
        <p14:creationId xmlns:p14="http://schemas.microsoft.com/office/powerpoint/2010/main" val="3754132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Följande personalkategorier ska </a:t>
            </a:r>
            <a:r>
              <a:rPr lang="sv-SE" dirty="0" err="1" smtClean="0"/>
              <a:t>säkerhetsprövas</a:t>
            </a:r>
            <a:r>
              <a:rPr lang="sv-SE" dirty="0" smtClean="0"/>
              <a:t>:</a:t>
            </a:r>
          </a:p>
          <a:p>
            <a:endParaRPr lang="sv-SE" dirty="0" smtClean="0"/>
          </a:p>
          <a:p>
            <a:pPr marL="171450" indent="-171450">
              <a:buFont typeface="Arial" panose="020B0604020202020204" pitchFamily="34" charset="0"/>
              <a:buChar char="•"/>
            </a:pPr>
            <a:r>
              <a:rPr lang="sv-SE" dirty="0" smtClean="0"/>
              <a:t>Säkerhetsansvariga personer </a:t>
            </a:r>
          </a:p>
          <a:p>
            <a:pPr marL="171450" indent="-171450">
              <a:buFont typeface="Arial" panose="020B0604020202020204" pitchFamily="34" charset="0"/>
              <a:buChar char="•"/>
            </a:pPr>
            <a:r>
              <a:rPr lang="sv-SE" dirty="0" smtClean="0"/>
              <a:t>Personal med </a:t>
            </a:r>
            <a:r>
              <a:rPr lang="sv-SE" dirty="0" err="1" smtClean="0"/>
              <a:t>oeskorterat</a:t>
            </a:r>
            <a:r>
              <a:rPr lang="sv-SE" dirty="0" smtClean="0"/>
              <a:t> tillträde till identifierbar </a:t>
            </a:r>
            <a:r>
              <a:rPr lang="sv-SE" dirty="0" smtClean="0"/>
              <a:t>flygfrakt som genomgått en säkerhetsåtgärd</a:t>
            </a:r>
            <a:endParaRPr lang="sv-SE" dirty="0" smtClean="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41</a:t>
            </a:fld>
            <a:endParaRPr lang="sv-SE"/>
          </a:p>
        </p:txBody>
      </p:sp>
    </p:spTree>
    <p:extLst>
      <p:ext uri="{BB962C8B-B14F-4D97-AF65-F5344CB8AC3E}">
        <p14:creationId xmlns:p14="http://schemas.microsoft.com/office/powerpoint/2010/main" val="426169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Säkerhetsprövning ska göras innan en person, genom anställning eller på något annat sätt, deltar i säkerhetskänslig verksamhet. Syftet med prövningen är att klarlägga om personen kan antas vara lojal med de intressen som ska skyddas och i övrigt pålitlig ur säkerhetssynpunkt. Ett annat syfte är att utreda eventuella sårbarheter som skulle kunna göra att personen hamnar i en utsatt situation och blir sårbar för yttre påtryckningar.</a:t>
            </a:r>
          </a:p>
          <a:p>
            <a:endParaRPr lang="sv-SE" dirty="0" smtClean="0"/>
          </a:p>
          <a:p>
            <a:r>
              <a:rPr lang="sv-SE" dirty="0" smtClean="0"/>
              <a:t>Säkerhetsprövningen görs vanligen av den som ska anställa eller anlita personen i fråga.</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42</a:t>
            </a:fld>
            <a:endParaRPr lang="sv-SE"/>
          </a:p>
        </p:txBody>
      </p:sp>
    </p:spTree>
    <p:extLst>
      <p:ext uri="{BB962C8B-B14F-4D97-AF65-F5344CB8AC3E}">
        <p14:creationId xmlns:p14="http://schemas.microsoft.com/office/powerpoint/2010/main" val="1792691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Utredningen ska omfatta säkerhetsprövningsintervju, inhämtning och bedömning av betyg, intyg, referenser och övriga uppgifter som är av relevans. Meritförteckning, personligt brev och övriga intyg är inte bara dokumentation av den prövades kunskap utan ger också en bild av personens levnadsbakgrund. Betyg och intyg bör kontrolleras mot högskolor, universitet och arbetsgivare eller uppdragsgivare.</a:t>
            </a:r>
          </a:p>
          <a:p>
            <a:endParaRPr lang="sv-SE" dirty="0" smtClean="0"/>
          </a:p>
          <a:p>
            <a:r>
              <a:rPr lang="sv-SE" dirty="0" smtClean="0"/>
              <a:t>Det viktigaste momentet i grundutredningen är den del som syftar till en tillräcklig personkännedom. En registerkontroll utgör</a:t>
            </a:r>
            <a:r>
              <a:rPr lang="sv-SE" baseline="0" dirty="0" smtClean="0"/>
              <a:t> en</a:t>
            </a:r>
            <a:r>
              <a:rPr lang="sv-SE" dirty="0" smtClean="0"/>
              <a:t> del av säkerhetsprövningen men ersätter inte personkännedom och omdömen om den som prövningen avser.</a:t>
            </a:r>
          </a:p>
          <a:p>
            <a:endParaRPr lang="sv-SE" dirty="0" smtClean="0"/>
          </a:p>
          <a:p>
            <a:r>
              <a:rPr lang="sv-SE" dirty="0" smtClean="0"/>
              <a:t>För att säkerställa att man </a:t>
            </a:r>
            <a:r>
              <a:rPr lang="sv-SE" dirty="0" err="1" smtClean="0"/>
              <a:t>säkerhetsprövar</a:t>
            </a:r>
            <a:r>
              <a:rPr lang="sv-SE" dirty="0" smtClean="0"/>
              <a:t> rätt person ska en identitetskontroll göras innan säkerhetsprövningen inleds, såvida det inte är uppenbart obehövligt. Det är också viktigt att syftet med säkerhetsprövningens olika delar framgår för den som ska prövas.</a:t>
            </a:r>
          </a:p>
          <a:p>
            <a:endParaRPr lang="sv-SE" dirty="0" smtClean="0"/>
          </a:p>
          <a:p>
            <a:r>
              <a:rPr lang="sv-SE" dirty="0" smtClean="0"/>
              <a:t>Om man efter grundutredningen gör bedömningen att den prövade anses vara pålitlig och lojal, samt att även sårbarhetsaspekter har beaktats och bedömts acceptabla, ska prövningen kompletteras med en ansökan om </a:t>
            </a:r>
          </a:p>
          <a:p>
            <a:r>
              <a:rPr lang="sv-SE" dirty="0" smtClean="0"/>
              <a:t>registerkontroll till Säkerhetspolisen via Transportstyrelsen.</a:t>
            </a:r>
          </a:p>
          <a:p>
            <a:endParaRPr lang="sv-SE" dirty="0" smtClean="0"/>
          </a:p>
          <a:p>
            <a:r>
              <a:rPr lang="sv-SE" dirty="0" smtClean="0"/>
              <a:t>Om det däremot redan efter grundutredningen står klart att den som prövningen gäller inte uppfyller kraven för en godkänd säkerhetsprövning – och därmed inte kan delta i den säkerhetskänsliga verksamheten – ska registerkontroll inte göras.</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43</a:t>
            </a:fld>
            <a:endParaRPr lang="sv-SE"/>
          </a:p>
        </p:txBody>
      </p:sp>
    </p:spTree>
    <p:extLst>
      <p:ext uri="{BB962C8B-B14F-4D97-AF65-F5344CB8AC3E}">
        <p14:creationId xmlns:p14="http://schemas.microsoft.com/office/powerpoint/2010/main" val="342812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Säkerhetsprövningsintervjun, tillsammans med övrig inhämtad information, syftar till att bedöma en persons lojalitet, pålitlighet och sårbarheter. Det är viktigt att eventuella oklarheter kommer fram tidigt i säkerhetsprövningsprocessen. Vilken funktion inom den egna verksamheten som genomför grundutredningen kan variera beroende på hur organisationen ser ut. Det är dock viktigt att de som är inblandade har </a:t>
            </a:r>
          </a:p>
          <a:p>
            <a:r>
              <a:rPr lang="sv-SE" dirty="0" smtClean="0"/>
              <a:t>relevant kunskap om säkerhetsskydd och känner till syftet med utredningen. </a:t>
            </a:r>
          </a:p>
          <a:p>
            <a:endParaRPr lang="sv-SE" dirty="0" smtClean="0"/>
          </a:p>
          <a:p>
            <a:r>
              <a:rPr lang="sv-SE" dirty="0" smtClean="0"/>
              <a:t>Grunden för säkerhetsprövningen är en noggrann personbedömning, och ett av de viktigaste verktygen för att inhämta underlag för denna bedömning är säkerhetsprövningsintervjun. Ansökningshandlingar och övrig inhämtad information är bra som underlag inför säkerhetsprövningsintervjun och behöver noggrant gås igenom för att den som ska hålla i intervjun ska kunna ställa relevanta frågor. Kom ihåg att eventuella luckor, längre än 28 dagar, ska granskas och</a:t>
            </a:r>
            <a:r>
              <a:rPr lang="sv-SE" baseline="0" dirty="0" smtClean="0"/>
              <a:t> förklaras.</a:t>
            </a:r>
          </a:p>
          <a:p>
            <a:endParaRPr lang="sv-SE" baseline="0" dirty="0" smtClean="0"/>
          </a:p>
          <a:p>
            <a:r>
              <a:rPr lang="sv-SE" dirty="0" smtClean="0"/>
              <a:t>Vid referenstagning kan det finnas anledning att tala med andra referenter än de personen själv har uppgivit. Detta bör man informera den prövade om för eventuella kommentarer. Åtminstone en av de tillfrågade </a:t>
            </a:r>
          </a:p>
          <a:p>
            <a:r>
              <a:rPr lang="sv-SE" dirty="0" smtClean="0"/>
              <a:t>referenterna bör ha en chefs- eller arbetsledande ställning gentemot den prövade.</a:t>
            </a:r>
          </a:p>
          <a:p>
            <a:endParaRPr lang="sv-SE" dirty="0" smtClean="0"/>
          </a:p>
          <a:p>
            <a:r>
              <a:rPr lang="sv-SE" dirty="0" smtClean="0"/>
              <a:t>Slutligen ska det även göras en bedömning av informationen som framkommit och det som avhandlats ska dokumenteras. Notera att detta kan innebära behandling av känsliga personuppgifter.</a:t>
            </a:r>
          </a:p>
          <a:p>
            <a:endParaRPr lang="sv-SE" dirty="0" smtClean="0"/>
          </a:p>
          <a:p>
            <a:r>
              <a:rPr lang="sv-SE" dirty="0" smtClean="0"/>
              <a:t>Använd gärna den mall Transportstyrelsens tagit fram för säkerhetsprövningsintervju. Du hittar den som en bilaga till </a:t>
            </a:r>
            <a:r>
              <a:rPr lang="sv-SE" dirty="0" smtClean="0"/>
              <a:t>handboken eller direkt under fliken ”Åkerier” på Transportstyrelsens hemsida.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44</a:t>
            </a:fld>
            <a:endParaRPr lang="sv-SE"/>
          </a:p>
        </p:txBody>
      </p:sp>
    </p:spTree>
    <p:extLst>
      <p:ext uri="{BB962C8B-B14F-4D97-AF65-F5344CB8AC3E}">
        <p14:creationId xmlns:p14="http://schemas.microsoft.com/office/powerpoint/2010/main" val="817722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registerkontroll utgör den sista delen av säkerhetsprövningen och ska göras inför anställning eller deltagande i säkerhetskänslig verksamhet som har placerats i säkerhetsklass. </a:t>
            </a:r>
          </a:p>
          <a:p>
            <a:r>
              <a:rPr lang="sv-SE" dirty="0" smtClean="0"/>
              <a:t>En ansökan om registerkontroll ska endast skickas in när en person har genomgått en godkänd grundutredning!</a:t>
            </a:r>
          </a:p>
          <a:p>
            <a:endParaRPr lang="sv-SE" dirty="0" smtClean="0"/>
          </a:p>
          <a:p>
            <a:r>
              <a:rPr lang="sv-SE" dirty="0" smtClean="0"/>
              <a:t>Om uppgifter framkommer i samband med kontroll mot register föredras aktuella uppgifter för Registerkontrolldelegationen vid Säkerhets- och integritetsskyddsnämnden (SIN). Registerkontrolldelegationen fattar </a:t>
            </a:r>
          </a:p>
          <a:p>
            <a:r>
              <a:rPr lang="sv-SE" dirty="0" smtClean="0"/>
              <a:t>beslut om uppgifterna ska lämnas ut eller inte. Lämnas uppgifter ut för säkerhetsprövning tillser Säkerhetspolisen att svar lämnas till den som ska göra bedömningen. </a:t>
            </a:r>
          </a:p>
          <a:p>
            <a:endParaRPr lang="sv-SE" dirty="0" smtClean="0"/>
          </a:p>
          <a:p>
            <a:r>
              <a:rPr lang="sv-SE" dirty="0" smtClean="0"/>
              <a:t>Säkerhetspolisen fortsätter kontinuerligt att kontrollera de personer som är föremål för registerkontroll mot aktuella register till dess verksamhetsutövaren avanmäler en aktiv registerkontroll. Kontrollen upphör alltså först </a:t>
            </a:r>
          </a:p>
          <a:p>
            <a:r>
              <a:rPr lang="sv-SE" dirty="0" smtClean="0"/>
              <a:t>vid avanmälan. Avanmälan ska göras till Transportstyrelsen när personen inte längre </a:t>
            </a:r>
            <a:r>
              <a:rPr lang="sv-SE" dirty="0" smtClean="0"/>
              <a:t>omfattas av kravet</a:t>
            </a:r>
            <a:r>
              <a:rPr lang="sv-SE" baseline="0" dirty="0" smtClean="0"/>
              <a:t> på säkerhetsprövning</a:t>
            </a:r>
            <a:r>
              <a:rPr lang="sv-SE"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45</a:t>
            </a:fld>
            <a:endParaRPr lang="sv-SE"/>
          </a:p>
        </p:txBody>
      </p:sp>
    </p:spTree>
    <p:extLst>
      <p:ext uri="{BB962C8B-B14F-4D97-AF65-F5344CB8AC3E}">
        <p14:creationId xmlns:p14="http://schemas.microsoft.com/office/powerpoint/2010/main" val="2412502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Säkerhetsprövningen ska fortlöpande följas upp under den tid som deltagandet i den säkerhetskänsliga verksamheten pågår. Syftet med den uppföljande säkerhetsprövningen är att behålla och fördjupa personkännedomen. Genom en fördjupad personkännedom kan man tidigt upptäcka förändringar i attityd och beteende innan det går så långt att personen kan orsaka skada för den säkerhetskänsliga verksamheten. </a:t>
            </a:r>
          </a:p>
          <a:p>
            <a:endParaRPr lang="sv-SE" dirty="0" smtClean="0"/>
          </a:p>
          <a:p>
            <a:r>
              <a:rPr lang="sv-SE" dirty="0" smtClean="0"/>
              <a:t>Vilken funktion inom den egna verksamheten som ansvarar för och genomför den fortlöpande säkerhetsprövningen kan variera mellan olika verksamhetsutövare beroende på hur organisationen ser ut. Det är genom den dagliga kontakten med personen som ett ändrat beteende kan noteras och som även andra relevanta signaler kan fångas upp. Den som träffar personen ofta, till exempel närmaste chef, kan genom regelbundna medarbetarsamtal och utvecklingssamtal få en fördjupad personkännedom.</a:t>
            </a:r>
          </a:p>
          <a:p>
            <a:endParaRPr lang="sv-SE" dirty="0" smtClean="0"/>
          </a:p>
          <a:p>
            <a:r>
              <a:rPr lang="sv-SE" dirty="0" smtClean="0"/>
              <a:t>Använd gärna det underlag som Transportstyrelsen</a:t>
            </a:r>
            <a:r>
              <a:rPr lang="sv-SE" baseline="0" dirty="0" smtClean="0"/>
              <a:t> har tagit fram för uppföljande säkerhetsintervju.</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46</a:t>
            </a:fld>
            <a:endParaRPr lang="sv-SE"/>
          </a:p>
        </p:txBody>
      </p:sp>
    </p:spTree>
    <p:extLst>
      <p:ext uri="{BB962C8B-B14F-4D97-AF65-F5344CB8AC3E}">
        <p14:creationId xmlns:p14="http://schemas.microsoft.com/office/powerpoint/2010/main" val="1806420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avslutande säkerhetssamtal ska genomföras när en anställning eller deltagande som föranlett säkerhetsprövning avslutas, om det inte är uppenbart obehövligt. Ett sådant fall kan vara när ett uppföljande säkerhetsprövningssamtal genomförts i närtid och ett nytt samtal inte bedöms tillföra något nytt i sak.</a:t>
            </a:r>
          </a:p>
          <a:p>
            <a:endParaRPr lang="sv-SE" dirty="0" smtClean="0"/>
          </a:p>
          <a:p>
            <a:r>
              <a:rPr lang="sv-SE" dirty="0" smtClean="0"/>
              <a:t>Samtalet bör genomföras i god tid innan personen slutar så att han eller hon har möjlighet att återkomma med reflektioner och eventuella frågor. Det avslutande säkerhetssamtalet ska fånga upp eventuellt missnöje eller besvikelser kopplade till arbetsgivaren. Om det under samtalet uppmärksammas att personen är fortsatt missnöjd och att det finns händelser som inte är utredda på ett tillfredställande sätt, behöver detta</a:t>
            </a:r>
          </a:p>
          <a:p>
            <a:r>
              <a:rPr lang="sv-SE" dirty="0" smtClean="0"/>
              <a:t>omhändertas innan personen lämnar sin anställning. Samtalet bör också innehålla en påminnelse om att  tystnadsplikten kvarstår även sedan anställningen eller deltagandet har upphört.</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47</a:t>
            </a:fld>
            <a:endParaRPr lang="sv-SE"/>
          </a:p>
        </p:txBody>
      </p:sp>
    </p:spTree>
    <p:extLst>
      <p:ext uri="{BB962C8B-B14F-4D97-AF65-F5344CB8AC3E}">
        <p14:creationId xmlns:p14="http://schemas.microsoft.com/office/powerpoint/2010/main" val="1069252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48</a:t>
            </a:fld>
            <a:endParaRPr lang="sv-SE"/>
          </a:p>
        </p:txBody>
      </p:sp>
    </p:spTree>
    <p:extLst>
      <p:ext uri="{BB962C8B-B14F-4D97-AF65-F5344CB8AC3E}">
        <p14:creationId xmlns:p14="http://schemas.microsoft.com/office/powerpoint/2010/main" val="31832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dirty="0" smtClean="0"/>
              <a:t>Bilden illustrerar ett vanligt förekommande fraktflöde.</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005BBB"/>
                </a:solidFill>
              </a:rPr>
              <a:t>Säkerhetskedja (intakt):</a:t>
            </a:r>
            <a:r>
              <a:rPr lang="sv-SE" sz="1200" baseline="0" dirty="0" smtClean="0">
                <a:solidFill>
                  <a:srgbClr val="005BBB"/>
                </a:solidFill>
              </a:rPr>
              <a:t> </a:t>
            </a:r>
            <a:r>
              <a:rPr lang="sv-SE" sz="1200" dirty="0" smtClean="0">
                <a:solidFill>
                  <a:srgbClr val="005BBB"/>
                </a:solidFill>
              </a:rPr>
              <a:t>en säkrad hantering som har sin start från det att en fraktförsändelse kan identifieras som flygfrakt till dess att försändelsen överlämnas till ett flygbolag för att flygas.</a:t>
            </a:r>
            <a:endParaRPr lang="sv-SE" sz="1200" b="1" dirty="0" smtClean="0">
              <a:solidFill>
                <a:srgbClr val="005BBB"/>
              </a:solidFill>
            </a:endParaRPr>
          </a:p>
          <a:p>
            <a:endParaRPr lang="sv-SE" dirty="0" smtClean="0"/>
          </a:p>
          <a:p>
            <a:r>
              <a:rPr lang="sv-SE" dirty="0" smtClean="0"/>
              <a:t>En säker fraktkedja bygger på att alla i kedjan känner till sin roll och genomför nödvändiga åtgärder.</a:t>
            </a:r>
            <a:r>
              <a:rPr lang="sv-SE" baseline="0" dirty="0" smtClean="0"/>
              <a:t> </a:t>
            </a:r>
            <a:endParaRPr lang="sv-SE" dirty="0" smtClean="0"/>
          </a:p>
          <a:p>
            <a:r>
              <a:rPr lang="sv-SE" dirty="0" smtClean="0"/>
              <a:t>Exempel:</a:t>
            </a:r>
          </a:p>
          <a:p>
            <a:r>
              <a:rPr lang="sv-SE" dirty="0" smtClean="0"/>
              <a:t>Den kända avsändare bokar upphämtning via en säkerhetsgodkänd fraktagent (speditör)</a:t>
            </a:r>
          </a:p>
          <a:p>
            <a:endParaRPr lang="sv-SE" dirty="0" smtClean="0"/>
          </a:p>
          <a:p>
            <a:r>
              <a:rPr lang="sv-SE" dirty="0" smtClean="0"/>
              <a:t>Speditören kontrollerar</a:t>
            </a:r>
            <a:r>
              <a:rPr lang="sv-SE" baseline="0" dirty="0" smtClean="0"/>
              <a:t> i KSDA (det är en säkerhetsåtgärd) att den kända avsändaren har ett giltigt tillstånd och anlitar ett godkänt åkeri (efter kontroll i KSDA</a:t>
            </a:r>
            <a:r>
              <a:rPr lang="sv-SE" baseline="0" dirty="0" smtClean="0"/>
              <a:t>). </a:t>
            </a:r>
            <a:r>
              <a:rPr lang="sv-SE" baseline="0" dirty="0" smtClean="0"/>
              <a:t>De skickar sedan dokumentation på bokningen till mottagande fraktterminal.</a:t>
            </a:r>
          </a:p>
          <a:p>
            <a:endParaRPr lang="sv-SE" baseline="0" dirty="0" smtClean="0"/>
          </a:p>
          <a:p>
            <a:r>
              <a:rPr lang="sv-SE" baseline="0" dirty="0" smtClean="0"/>
              <a:t>Åkeriet genomför upphämtningen och upphämtande chaufför är uppmärksam på att adressen stämmer eftersom tillståndet för den kända avsändaren är geografisk knutet till specifik adress. Vid osäkerhet ska chauffören kontakta speditören och säkerställa att det är korrekt adress.</a:t>
            </a:r>
          </a:p>
          <a:p>
            <a:endParaRPr lang="sv-SE" baseline="0" dirty="0" smtClean="0"/>
          </a:p>
          <a:p>
            <a:r>
              <a:rPr lang="sv-SE" baseline="0" dirty="0" smtClean="0"/>
              <a:t>Åkeriet levererar försändelserna, utan oplanerade stopp, till den godkända fraktagenten, en fraktterminal. Fraktterminalen kontrollerar att speditören som bokat transporten har ett giltigt tillstånd i KSDA (säkerhetsåtgärd).</a:t>
            </a:r>
          </a:p>
          <a:p>
            <a:endParaRPr lang="sv-SE" baseline="0" dirty="0" smtClean="0"/>
          </a:p>
          <a:p>
            <a:r>
              <a:rPr lang="sv-SE" baseline="0" dirty="0" smtClean="0"/>
              <a:t>Är allt i sin ordning kan godset lastas ombord på flygplanet utan säkerhetskontroll.</a:t>
            </a:r>
          </a:p>
          <a:p>
            <a:endParaRPr lang="sv-SE" baseline="0" dirty="0" smtClean="0"/>
          </a:p>
          <a:p>
            <a:r>
              <a:rPr lang="sv-SE" dirty="0" smtClean="0"/>
              <a:t>Om någon i kedjan upptäcker att kedjan bryts ska det rapporteras så att frakten</a:t>
            </a:r>
            <a:r>
              <a:rPr lang="sv-SE" baseline="0" dirty="0" smtClean="0"/>
              <a:t> inte lastas ombord utan säkerhetskontroll.</a:t>
            </a:r>
          </a:p>
          <a:p>
            <a:endParaRPr lang="sv-SE" baseline="0" dirty="0" smtClean="0"/>
          </a:p>
          <a:p>
            <a:r>
              <a:rPr lang="sv-SE" baseline="0" dirty="0" smtClean="0"/>
              <a:t>Kedjan behöver inte nödvändigtvis starta hos en känd avsändare utan flygfrakt som varit föremål för säkerhetsåtgärder kan hämtas upp hos en annan fraktagent (terminal eller 3PL)</a:t>
            </a:r>
          </a:p>
          <a:p>
            <a:endParaRPr lang="sv-SE" baseline="0" dirty="0" smtClean="0"/>
          </a:p>
          <a:p>
            <a:r>
              <a:rPr lang="sv-SE" baseline="0" dirty="0" smtClean="0"/>
              <a:t>Hämtas frakt hos en avsändare utan tillstånd finns inga krav på att ett </a:t>
            </a:r>
            <a:r>
              <a:rPr lang="sv-SE" baseline="0" dirty="0" smtClean="0"/>
              <a:t>godkänt </a:t>
            </a:r>
            <a:r>
              <a:rPr lang="sv-SE" baseline="0" dirty="0" smtClean="0"/>
              <a:t>åkeri ska användas. I ett sådant läge sker alla säkerhetsåtgärder hos den mottagande säkerhetsgodkända fraktterminalen innan det lastas ombord på flygplanet.</a:t>
            </a:r>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1E2D6-8713-4E27-B8C3-DAAE5B89C14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958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Säkerhetsnivån i åkeriets lokaler och på de platser där verksamhet och förfaranden genomförs är tillräcklig för att skydda identifierbar flygfrakt och identifierbar flygpost som tidigare varit föremål för säkerhetsåtgärder</a:t>
            </a:r>
          </a:p>
          <a:p>
            <a:endParaRPr lang="sv-SE" dirty="0" smtClean="0"/>
          </a:p>
          <a:p>
            <a:r>
              <a:rPr lang="sv-SE" dirty="0" smtClean="0"/>
              <a:t>Personal som inte har</a:t>
            </a:r>
            <a:r>
              <a:rPr lang="sv-SE" baseline="0" dirty="0" smtClean="0"/>
              <a:t> tillgång till frakt och post som varit föremål för säkerhetsåtgärder ska utbildas enligt 11.2.7.</a:t>
            </a:r>
          </a:p>
          <a:p>
            <a:endParaRPr lang="sv-SE" baseline="0" dirty="0" smtClean="0"/>
          </a:p>
          <a:p>
            <a:r>
              <a:rPr lang="sv-SE" baseline="0" dirty="0" smtClean="0"/>
              <a:t>Personal som har oövervakad tillgång till post och frakt som har varit föremål för säkerhetsåtgärder ska utbildas enligt 11.2.3.9. Den utbildning för personal hos ett åkeri som Transportstyrelsen har publicerat på hemsidan uppfyller detta krav samt </a:t>
            </a:r>
            <a:r>
              <a:rPr lang="sv-SE" baseline="0" dirty="0" smtClean="0"/>
              <a:t>11.2.7</a:t>
            </a:r>
          </a:p>
          <a:p>
            <a:endParaRPr lang="sv-SE" baseline="0" dirty="0" smtClean="0"/>
          </a:p>
          <a:p>
            <a:r>
              <a:rPr lang="sv-SE" baseline="0" dirty="0" smtClean="0"/>
              <a:t>Transportstyrelsens PPT omfattar båda kraven (11.2.7 + 11.2.3.9)</a:t>
            </a:r>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50</a:t>
            </a:fld>
            <a:endParaRPr lang="sv-SE"/>
          </a:p>
        </p:txBody>
      </p:sp>
    </p:spTree>
    <p:extLst>
      <p:ext uri="{BB962C8B-B14F-4D97-AF65-F5344CB8AC3E}">
        <p14:creationId xmlns:p14="http://schemas.microsoft.com/office/powerpoint/2010/main" val="374783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8915" name="Platshållare för anteckningar 2"/>
          <p:cNvSpPr>
            <a:spLocks noGrp="1"/>
          </p:cNvSpPr>
          <p:nvPr>
            <p:ph type="body" idx="1"/>
          </p:nvPr>
        </p:nvSpPr>
        <p:spPr bwMode="auto">
          <a:noFill/>
        </p:spPr>
        <p:txBody>
          <a:bodyPr/>
          <a:lstStyle/>
          <a:p>
            <a:r>
              <a:rPr lang="sv-SE" dirty="0" smtClean="0"/>
              <a:t>Vad är då luftfartsskydd eller </a:t>
            </a:r>
            <a:r>
              <a:rPr lang="sv-SE" dirty="0" err="1" smtClean="0"/>
              <a:t>aviation</a:t>
            </a:r>
            <a:r>
              <a:rPr lang="sv-SE" dirty="0" smtClean="0"/>
              <a:t> </a:t>
            </a:r>
            <a:r>
              <a:rPr lang="sv-SE" dirty="0" err="1" smtClean="0"/>
              <a:t>security</a:t>
            </a:r>
            <a:r>
              <a:rPr lang="sv-SE" dirty="0" smtClean="0"/>
              <a:t> som det också benämns?</a:t>
            </a:r>
          </a:p>
          <a:p>
            <a:r>
              <a:rPr lang="sv-SE" dirty="0" smtClean="0"/>
              <a:t>• Olika åtgärder som syftar till att förhindra kriminella och olagliga handlingar riktade mot den civila luftfarten. </a:t>
            </a:r>
          </a:p>
          <a:p>
            <a:r>
              <a:rPr lang="sv-SE" dirty="0" smtClean="0"/>
              <a:t>• Målet är att skydda passagerare, besättningar, markpersonal, allmänheten och egendom från olagliga handlingar. </a:t>
            </a:r>
          </a:p>
          <a:p>
            <a:r>
              <a:rPr lang="sv-SE" dirty="0" smtClean="0"/>
              <a:t>• Med olagliga handlingar avses till exempel brottsliga angrepp såsom bombattentat, sabotage, kapningar och gisslantagningar</a:t>
            </a:r>
            <a:endParaRPr lang="sv-SE" dirty="0" smtClean="0">
              <a:ea typeface="ＭＳ Ｐゴシック" pitchFamily="34" charset="-128"/>
            </a:endParaRPr>
          </a:p>
        </p:txBody>
      </p:sp>
      <p:sp>
        <p:nvSpPr>
          <p:cNvPr id="38916" name="Platshållare för bildnumm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6F5D8-E38C-462A-B0C7-D3061088D4CE}" type="slidenum">
              <a:rPr kumimoji="0" lang="sv-SE"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endParaRPr>
          </a:p>
        </p:txBody>
      </p:sp>
      <p:sp>
        <p:nvSpPr>
          <p:cNvPr id="5" name="Platshållare för datum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a:ea typeface="+mn-ea"/>
                <a:cs typeface="+mn-cs"/>
              </a:rPr>
              <a:t>2016-08-18</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291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10000"/>
              </a:lnSpc>
              <a:spcBef>
                <a:spcPct val="20000"/>
              </a:spcBef>
              <a:spcAft>
                <a:spcPts val="0"/>
              </a:spcAft>
              <a:buClr>
                <a:srgbClr val="616365"/>
              </a:buClr>
              <a:buSzPct val="85000"/>
              <a:buFont typeface="Arial" pitchFamily="34" charset="0"/>
              <a:buNone/>
              <a:tabLst/>
              <a:defRPr/>
            </a:pPr>
            <a:r>
              <a:rPr kumimoji="0" lang="sv-SE" sz="2100" b="0" i="0" u="none" strike="noStrike" kern="1200" cap="none" spc="0" normalizeH="0" baseline="0" noProof="0" dirty="0" smtClean="0">
                <a:ln>
                  <a:noFill/>
                </a:ln>
                <a:solidFill>
                  <a:srgbClr val="000000"/>
                </a:solidFill>
                <a:effectLst/>
                <a:uLnTx/>
                <a:uFillTx/>
                <a:latin typeface="Arial"/>
                <a:ea typeface="+mn-ea"/>
                <a:cs typeface="Arial" pitchFamily="34" charset="0"/>
              </a:rPr>
              <a:t>Identifierbar flygfrakt och -post som tidigare varit föremål för säkerhetsåtgärder skyddas mot obehörig åtkomst eller manipulering under hämtning, hantering, begränsad lagring, transport och leverans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Transporten får inte läggas ut på en tredje part såvida inte denna också är ett godkänt åkeri eller säkerhetsgodkänd fraktagent.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Inga andra tjänster för hantering av flygfrakt (såsom begränsad lagring eller skydd) får läggas ut på underentreprenad till någon annan part än en säkerhetsgodkänd fraktagent.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51</a:t>
            </a:fld>
            <a:endParaRPr lang="sv-SE"/>
          </a:p>
        </p:txBody>
      </p:sp>
    </p:spTree>
    <p:extLst>
      <p:ext uri="{BB962C8B-B14F-4D97-AF65-F5344CB8AC3E}">
        <p14:creationId xmlns:p14="http://schemas.microsoft.com/office/powerpoint/2010/main" val="3884017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Omedelbart före lastningen ska lastutrymmet genomsökas och skyddas mot obehörig åtkomst tills lastningen är fullbordad.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Lastrummet i det fordon i vilket försändelsen transporteras, ska vara låst eller förseglat, och fordon med gardinsida ska säkras med TIR-linor så att all manipulering kan upptäckas, och lastutrymmet på fordon med öppet flak ska hållas under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Alla förare ska bära identitetskort, pass, körkort eller annan fotolegitimation, utfärdad eller godkänd av de nationella myndigheterna. Kortet eller identitetshandlingen ska användas för att fastställa identiteten på den person som tar emot eller levererar försändelsen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Förare ska inte göra oplanerade stopp mellan hämtning och leverans. Om sådana stopp inte kan undvikas ska föraren vid återkomsten kontrollera lastens säkerhet och att lås och/eller förseglingar inte har manipulerats. Om föraren upptäcker tecken på manipulation ska han eller hon informera både sin överordnade och mottagaren av flygfrakten eller flygposten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52</a:t>
            </a:fld>
            <a:endParaRPr lang="sv-SE"/>
          </a:p>
        </p:txBody>
      </p:sp>
    </p:spTree>
    <p:extLst>
      <p:ext uri="{BB962C8B-B14F-4D97-AF65-F5344CB8AC3E}">
        <p14:creationId xmlns:p14="http://schemas.microsoft.com/office/powerpoint/2010/main" val="33784465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220663" y="809625"/>
            <a:ext cx="7181851" cy="4040188"/>
          </a:xfrm>
          <a:noFill/>
          <a:ln>
            <a:solidFill>
              <a:srgbClr val="000000"/>
            </a:solidFill>
            <a:miter lim="800000"/>
            <a:headEnd/>
            <a:tailEnd/>
          </a:ln>
        </p:spPr>
      </p:sp>
      <p:sp>
        <p:nvSpPr>
          <p:cNvPr id="87043" name="Rectangle 3"/>
          <p:cNvSpPr>
            <a:spLocks noGrp="1"/>
          </p:cNvSpPr>
          <p:nvPr>
            <p:ph type="body" idx="1"/>
          </p:nvPr>
        </p:nvSpPr>
        <p:spPr bwMode="auto">
          <a:xfrm>
            <a:off x="898699" y="5121785"/>
            <a:ext cx="4942057" cy="4849403"/>
          </a:xfrm>
          <a:noFill/>
        </p:spPr>
        <p:txBody>
          <a:bodyPr/>
          <a:lstStyle/>
          <a:p>
            <a:pPr>
              <a:spcBef>
                <a:spcPct val="0"/>
              </a:spcBef>
            </a:pPr>
            <a:r>
              <a:rPr lang="sv-SE" dirty="0" smtClean="0">
                <a:ea typeface="ＭＳ Ｐゴシック" pitchFamily="34" charset="-128"/>
              </a:rPr>
              <a:t>Den identifierbara frakten ska skyddas från obehöriga</a:t>
            </a:r>
            <a:r>
              <a:rPr lang="sv-SE" baseline="0" dirty="0" smtClean="0">
                <a:ea typeface="ＭＳ Ｐゴシック" pitchFamily="34" charset="-128"/>
              </a:rPr>
              <a:t> och det kan ske på flera olika sätt. Vanligt är att man har ett inpasseringssystem som kräver att man på något vis kan visa upp eller läsa av ett behörighetskort.</a:t>
            </a:r>
          </a:p>
          <a:p>
            <a:pPr>
              <a:spcBef>
                <a:spcPct val="0"/>
              </a:spcBef>
            </a:pPr>
            <a:endParaRPr lang="sv-SE" baseline="0" dirty="0" smtClean="0">
              <a:ea typeface="ＭＳ Ｐゴシック" pitchFamily="34" charset="-128"/>
            </a:endParaRPr>
          </a:p>
          <a:p>
            <a:pPr>
              <a:spcBef>
                <a:spcPct val="0"/>
              </a:spcBef>
            </a:pPr>
            <a:r>
              <a:rPr lang="sv-SE" baseline="0" dirty="0" smtClean="0">
                <a:ea typeface="ＭＳ Ｐゴシック" pitchFamily="34" charset="-128"/>
              </a:rPr>
              <a:t>Den som </a:t>
            </a:r>
            <a:r>
              <a:rPr lang="sv-SE" b="1" baseline="0" dirty="0" smtClean="0">
                <a:ea typeface="ＭＳ Ｐゴシック" pitchFamily="34" charset="-128"/>
              </a:rPr>
              <a:t>inte</a:t>
            </a:r>
            <a:r>
              <a:rPr lang="sv-SE" baseline="0" dirty="0" smtClean="0">
                <a:ea typeface="ＭＳ Ｐゴシック" pitchFamily="34" charset="-128"/>
              </a:rPr>
              <a:t> är utbildad och säkerhetsprövad får </a:t>
            </a:r>
            <a:r>
              <a:rPr lang="sv-SE" b="1" baseline="0" dirty="0" smtClean="0">
                <a:ea typeface="ＭＳ Ｐゴシック" pitchFamily="34" charset="-128"/>
              </a:rPr>
              <a:t>inte</a:t>
            </a:r>
            <a:r>
              <a:rPr lang="sv-SE" baseline="0" dirty="0" smtClean="0">
                <a:ea typeface="ＭＳ Ｐゴシック" pitchFamily="34" charset="-128"/>
              </a:rPr>
              <a:t> ha tillgång till den identifierbara flygfrakten. Om personer utan utbildning och säkerhetsprövning ska vistas i lokaler där det finns identifierbar flygfrakt ska dessa ledsagas hela tiden, dvs de får inte lämnas utan uppsikt vid något tillfälle. Det här kan vara aktuellt vid olika typer av underhåll, städning och besök.</a:t>
            </a:r>
          </a:p>
          <a:p>
            <a:pPr>
              <a:spcBef>
                <a:spcPct val="0"/>
              </a:spcBef>
            </a:pPr>
            <a:endParaRPr lang="sv-SE" baseline="0" dirty="0" smtClean="0">
              <a:ea typeface="ＭＳ Ｐゴシック" pitchFamily="34" charset="-128"/>
            </a:endParaRPr>
          </a:p>
          <a:p>
            <a:pPr>
              <a:spcBef>
                <a:spcPct val="0"/>
              </a:spcBef>
            </a:pPr>
            <a:endParaRPr lang="sv-SE" dirty="0" smtClean="0">
              <a:ea typeface="ＭＳ Ｐゴシック" pitchFamily="34" charset="-128"/>
            </a:endParaRPr>
          </a:p>
          <a:p>
            <a:pPr algn="l">
              <a:spcBef>
                <a:spcPct val="0"/>
              </a:spcBef>
            </a:pPr>
            <a:endParaRPr lang="sv-SE" dirty="0" smtClean="0">
              <a:ea typeface="ＭＳ Ｐゴシック" pitchFamily="34" charset="-128"/>
            </a:endParaRPr>
          </a:p>
        </p:txBody>
      </p:sp>
      <p:sp>
        <p:nvSpPr>
          <p:cNvPr id="87044" name="Platshållare för datum 4"/>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2011-11-08</a:t>
            </a:r>
          </a:p>
        </p:txBody>
      </p:sp>
    </p:spTree>
    <p:extLst>
      <p:ext uri="{BB962C8B-B14F-4D97-AF65-F5344CB8AC3E}">
        <p14:creationId xmlns:p14="http://schemas.microsoft.com/office/powerpoint/2010/main" val="2473319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Sabotage, bombhot</a:t>
            </a:r>
            <a:r>
              <a:rPr lang="sv-SE" baseline="0" dirty="0" smtClean="0"/>
              <a:t> och andra incidenter som rör luftfartsskyddet ska rapporteras till Transportstyrelsen utan dröjsmål. Exempel på andra incidenter som rör luftfartsskyddet kan vara:</a:t>
            </a:r>
          </a:p>
          <a:p>
            <a:r>
              <a:rPr lang="sv-SE" sz="1200" dirty="0" smtClean="0"/>
              <a:t>-obehörigt tillträde till område där identifierbar flygfrakt finns</a:t>
            </a:r>
          </a:p>
          <a:p>
            <a:r>
              <a:rPr lang="sv-SE" sz="1200" dirty="0" smtClean="0"/>
              <a:t>-brister i tillträdesskyddet</a:t>
            </a:r>
            <a:endParaRPr lang="sv-SE" sz="1200" baseline="0" dirty="0" smtClean="0"/>
          </a:p>
          <a:p>
            <a:r>
              <a:rPr lang="sv-SE" sz="1200" baseline="0" dirty="0" smtClean="0"/>
              <a:t>-</a:t>
            </a:r>
            <a:r>
              <a:rPr lang="sv-SE" sz="1200" dirty="0" smtClean="0"/>
              <a:t>händelser som inträffat under transport av frakt som inneburit att åtgärder</a:t>
            </a:r>
            <a:r>
              <a:rPr lang="sv-SE" sz="1200" baseline="0" dirty="0" smtClean="0"/>
              <a:t> </a:t>
            </a:r>
            <a:r>
              <a:rPr lang="sv-SE" sz="1200" dirty="0" smtClean="0"/>
              <a:t>måste vidtas av mottagande fraktterminal.</a:t>
            </a:r>
          </a:p>
          <a:p>
            <a:endParaRPr lang="sv-SE" sz="1200" dirty="0" smtClean="0"/>
          </a:p>
          <a:p>
            <a:r>
              <a:rPr lang="sv-SE" sz="1200" dirty="0" smtClean="0"/>
              <a:t>Rapporter skickar ni till Transportstyrelsen på sec@transportstyrelsen.se</a:t>
            </a:r>
          </a:p>
          <a:p>
            <a:endParaRPr lang="sv-SE" sz="1200" dirty="0" smtClean="0"/>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pPr>
              <a:defRPr/>
            </a:pPr>
            <a:fld id="{9A915E2B-EFC0-416C-91D8-DEE9D2E072C4}" type="slidenum">
              <a:rPr lang="sv-SE" smtClean="0"/>
              <a:pPr>
                <a:defRPr/>
              </a:pPr>
              <a:t>54</a:t>
            </a:fld>
            <a:endParaRPr lang="sv-SE"/>
          </a:p>
        </p:txBody>
      </p:sp>
    </p:spTree>
    <p:extLst>
      <p:ext uri="{BB962C8B-B14F-4D97-AF65-F5344CB8AC3E}">
        <p14:creationId xmlns:p14="http://schemas.microsoft.com/office/powerpoint/2010/main" val="4286852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55</a:t>
            </a:fld>
            <a:endParaRPr lang="sv-SE"/>
          </a:p>
        </p:txBody>
      </p:sp>
    </p:spTree>
    <p:extLst>
      <p:ext uri="{BB962C8B-B14F-4D97-AF65-F5344CB8AC3E}">
        <p14:creationId xmlns:p14="http://schemas.microsoft.com/office/powerpoint/2010/main" val="2491337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9091" name="Platshållare för anteckningar 2"/>
          <p:cNvSpPr>
            <a:spLocks noGrp="1"/>
          </p:cNvSpPr>
          <p:nvPr>
            <p:ph type="body" idx="1"/>
          </p:nvPr>
        </p:nvSpPr>
        <p:spPr bwMode="auto">
          <a:noFill/>
        </p:spPr>
        <p:txBody>
          <a:bodyPr/>
          <a:lstStyle/>
          <a:p>
            <a:r>
              <a:rPr lang="sv-SE" sz="1200" dirty="0" smtClean="0">
                <a:solidFill>
                  <a:schemeClr val="accent1"/>
                </a:solidFill>
              </a:rPr>
              <a:t>Monterade explosiva och brandfarliga anordningar som inte transporteras i enlighet med gällande säkerhetsbestämmelser. </a:t>
            </a:r>
            <a:r>
              <a:rPr lang="sv-SE" dirty="0" smtClean="0">
                <a:ea typeface="ＭＳ Ｐゴシック" pitchFamily="34" charset="-128"/>
              </a:rPr>
              <a:t>Dessa föremål är enligt föreskrifterna förbjudna</a:t>
            </a:r>
            <a:r>
              <a:rPr lang="sv-SE" baseline="0" dirty="0" smtClean="0">
                <a:ea typeface="ＭＳ Ｐゴシック" pitchFamily="34" charset="-128"/>
              </a:rPr>
              <a:t> </a:t>
            </a:r>
            <a:r>
              <a:rPr lang="sv-SE" dirty="0" smtClean="0">
                <a:ea typeface="ＭＳ Ｐゴシック" pitchFamily="34" charset="-128"/>
              </a:rPr>
              <a:t>att lastas ombord på ett flygplan när man skickar det som frakt, om det inte säkerställs att det transporteras enligt gällande regler för farligt gods.</a:t>
            </a:r>
          </a:p>
        </p:txBody>
      </p:sp>
      <p:sp>
        <p:nvSpPr>
          <p:cNvPr id="89092" name="Platshållare för bildnummer 3"/>
          <p:cNvSpPr>
            <a:spLocks noGrp="1"/>
          </p:cNvSpPr>
          <p:nvPr>
            <p:ph type="sldNum" sz="quarter" idx="5"/>
          </p:nvPr>
        </p:nvSpPr>
        <p:spPr bwMode="auto">
          <a:noFill/>
          <a:ln>
            <a:miter lim="800000"/>
            <a:headEnd/>
            <a:tailEnd/>
          </a:ln>
        </p:spPr>
        <p:txBody>
          <a:bodyPr/>
          <a:lstStyle/>
          <a:p>
            <a:fld id="{433F69CE-DF4E-4DD5-9054-4680C06D6C92}" type="slidenum">
              <a:rPr lang="sv-SE" smtClean="0">
                <a:ea typeface="ＭＳ Ｐゴシック" pitchFamily="34" charset="-128"/>
              </a:rPr>
              <a:pPr/>
              <a:t>56</a:t>
            </a:fld>
            <a:endParaRPr lang="sv-SE" smtClean="0">
              <a:ea typeface="ＭＳ Ｐゴシック" pitchFamily="34" charset="-128"/>
            </a:endParaRPr>
          </a:p>
        </p:txBody>
      </p:sp>
    </p:spTree>
    <p:extLst>
      <p:ext uri="{BB962C8B-B14F-4D97-AF65-F5344CB8AC3E}">
        <p14:creationId xmlns:p14="http://schemas.microsoft.com/office/powerpoint/2010/main" val="3908574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90115" name="Platshållare för anteckningar 2"/>
          <p:cNvSpPr>
            <a:spLocks noGrp="1"/>
          </p:cNvSpPr>
          <p:nvPr>
            <p:ph type="body" idx="1"/>
          </p:nvPr>
        </p:nvSpPr>
        <p:spPr bwMode="auto">
          <a:noFill/>
        </p:spPr>
        <p:txBody>
          <a:bodyPr/>
          <a:lstStyle/>
          <a:p>
            <a:r>
              <a:rPr lang="sv-SE" dirty="0" smtClean="0">
                <a:ea typeface="ＭＳ Ｐゴシック" pitchFamily="34" charset="-128"/>
              </a:rPr>
              <a:t>Här visar vi några exempel på  explosiva anordningar som har förts ombord</a:t>
            </a:r>
            <a:r>
              <a:rPr lang="sv-SE" baseline="0" dirty="0" smtClean="0">
                <a:ea typeface="ＭＳ Ｐゴシック" pitchFamily="34" charset="-128"/>
              </a:rPr>
              <a:t> av  </a:t>
            </a:r>
            <a:r>
              <a:rPr lang="sv-SE" dirty="0" smtClean="0">
                <a:ea typeface="ＭＳ Ｐゴシック" pitchFamily="34" charset="-128"/>
              </a:rPr>
              <a:t>passagerare eller i fraktförsändelser. Kreativiteten</a:t>
            </a:r>
            <a:r>
              <a:rPr lang="sv-SE" baseline="0" dirty="0" smtClean="0">
                <a:ea typeface="ＭＳ Ｐゴシック" pitchFamily="34" charset="-128"/>
              </a:rPr>
              <a:t> är stor och det är viktigt att reagera när man upplever frånvaron av det normala, dvs. varför ser det t ex annorlunda ut denna gång? Har något förändrats? Vakenhet och nyfikenhet för skillnader är viktig. </a:t>
            </a:r>
            <a:endParaRPr lang="sv-SE" dirty="0" smtClean="0">
              <a:ea typeface="ＭＳ Ｐゴシック" pitchFamily="34" charset="-128"/>
            </a:endParaRPr>
          </a:p>
        </p:txBody>
      </p:sp>
      <p:sp>
        <p:nvSpPr>
          <p:cNvPr id="90116" name="Platshållare för bildnummer 3"/>
          <p:cNvSpPr>
            <a:spLocks noGrp="1"/>
          </p:cNvSpPr>
          <p:nvPr>
            <p:ph type="sldNum" sz="quarter" idx="5"/>
          </p:nvPr>
        </p:nvSpPr>
        <p:spPr bwMode="auto">
          <a:noFill/>
          <a:ln>
            <a:miter lim="800000"/>
            <a:headEnd/>
            <a:tailEnd/>
          </a:ln>
        </p:spPr>
        <p:txBody>
          <a:bodyPr/>
          <a:lstStyle/>
          <a:p>
            <a:fld id="{65BBE251-6685-494D-9CCC-DDC03ED44197}" type="slidenum">
              <a:rPr lang="sv-SE" smtClean="0">
                <a:ea typeface="ＭＳ Ｐゴシック" pitchFamily="34" charset="-128"/>
              </a:rPr>
              <a:pPr/>
              <a:t>57</a:t>
            </a:fld>
            <a:endParaRPr lang="sv-SE" smtClean="0">
              <a:ea typeface="ＭＳ Ｐゴシック" pitchFamily="34" charset="-128"/>
            </a:endParaRPr>
          </a:p>
        </p:txBody>
      </p:sp>
    </p:spTree>
    <p:extLst>
      <p:ext uri="{BB962C8B-B14F-4D97-AF65-F5344CB8AC3E}">
        <p14:creationId xmlns:p14="http://schemas.microsoft.com/office/powerpoint/2010/main" val="1599661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ea typeface="ＭＳ Ｐゴシック" pitchFamily="34" charset="-128"/>
              </a:rPr>
              <a:t>Vid</a:t>
            </a:r>
            <a:r>
              <a:rPr lang="sv-SE" baseline="0" dirty="0" smtClean="0">
                <a:ea typeface="ＭＳ Ｐゴシック" pitchFamily="34" charset="-128"/>
              </a:rPr>
              <a:t> säkerhetsrelaterade incidenter är det viktigt att ni har rutiner så att rätt åtgärder vidtas. Dessa behöver övas så att personalen vet vilka mått och steg som ska vidtas då t ex ett förbjudet föremål upptäcks. Vilka rutiner har ni för att tillkalla polis och räddningstjänst? Känner personalen till dessa rutiner?</a:t>
            </a:r>
            <a:endParaRPr lang="sv-SE" dirty="0" smtClean="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58</a:t>
            </a:fld>
            <a:endParaRPr lang="sv-SE"/>
          </a:p>
        </p:txBody>
      </p:sp>
    </p:spTree>
    <p:extLst>
      <p:ext uri="{BB962C8B-B14F-4D97-AF65-F5344CB8AC3E}">
        <p14:creationId xmlns:p14="http://schemas.microsoft.com/office/powerpoint/2010/main" val="871328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sz="1800" b="1" baseline="0" dirty="0" smtClean="0"/>
              <a:t>Alla former av säkerhetskontroll får endast utföras av därtill utbildade och certifierade säkerhetskontrollanter.</a:t>
            </a:r>
          </a:p>
          <a:p>
            <a:endParaRPr lang="sv-SE" baseline="0" dirty="0" smtClean="0"/>
          </a:p>
          <a:p>
            <a:r>
              <a:rPr lang="sv-SE" dirty="0" smtClean="0"/>
              <a:t>Manuell genomsökning – Försändelsen</a:t>
            </a:r>
            <a:r>
              <a:rPr lang="sv-SE" baseline="0" dirty="0" smtClean="0"/>
              <a:t> öppnas och innehållet gås igenom noggrant. Är det möjligt att gömma något inuti godset men det kan inte öppnas  så ska en annan lämplig metod användas.</a:t>
            </a:r>
          </a:p>
          <a:p>
            <a:endParaRPr lang="sv-SE" baseline="0" dirty="0" smtClean="0"/>
          </a:p>
          <a:p>
            <a:r>
              <a:rPr lang="sv-SE" baseline="0" dirty="0" smtClean="0"/>
              <a:t>Röntgen – Försändelsen genomlyses. Går det inte att genomlysa godset utan det blir mörkt/svart så kallat ”dark alarm”, ska annan lämplig metod användas för att genomföra säkerhetskontroll. Gods som har hög densitet t ex olika metaller kan vara svåra att kontrollera med röntgen eftersom röntgenstrålarna inte kan tränga igenom materialet.</a:t>
            </a:r>
          </a:p>
          <a:p>
            <a:endParaRPr lang="sv-SE" baseline="0" dirty="0" smtClean="0"/>
          </a:p>
          <a:p>
            <a:r>
              <a:rPr lang="sv-SE" baseline="0" dirty="0" smtClean="0"/>
              <a:t>EDD – Sprängämnessökande hundar och dess förare som är tränade och certifierade att hitta sprängmedel. Ett EDD-team behöver utrymme för att kunna undersöka försändelserna och hundföraren behöver innan ”söket” säkerställa  att hunden är i form och att eventuella störningsmoment inte hindrar arbetet.</a:t>
            </a:r>
          </a:p>
          <a:p>
            <a:endParaRPr lang="sv-SE" dirty="0" smtClean="0"/>
          </a:p>
          <a:p>
            <a:r>
              <a:rPr lang="sv-SE" dirty="0" smtClean="0"/>
              <a:t>ETD – utrustning för att hitta</a:t>
            </a:r>
            <a:r>
              <a:rPr lang="sv-SE" baseline="0" dirty="0" smtClean="0"/>
              <a:t> partiklar av</a:t>
            </a:r>
            <a:r>
              <a:rPr lang="sv-SE" dirty="0" smtClean="0"/>
              <a:t> sprängmedel. M</a:t>
            </a:r>
            <a:r>
              <a:rPr lang="sv-SE" baseline="0" dirty="0" smtClean="0"/>
              <a:t>etoden innebär att försändelser måste öppnas.</a:t>
            </a:r>
          </a:p>
          <a:p>
            <a:endParaRPr lang="sv-SE" baseline="0" dirty="0" smtClean="0"/>
          </a:p>
          <a:p>
            <a:r>
              <a:rPr lang="sv-SE" baseline="0" dirty="0" smtClean="0"/>
              <a:t>EVD – utrustning för att detektera ångor och partiklar av  explosiva ämnen. Metoden innebär att försändelser måste öppnas.</a:t>
            </a:r>
          </a:p>
          <a:p>
            <a:endParaRPr lang="sv-SE" dirty="0" smtClean="0"/>
          </a:p>
          <a:p>
            <a:r>
              <a:rPr lang="sv-SE" dirty="0" smtClean="0"/>
              <a:t>Visuell</a:t>
            </a:r>
            <a:r>
              <a:rPr lang="sv-SE" baseline="0" dirty="0" smtClean="0"/>
              <a:t> kontroll – En okulär besiktning som endast i speciella fall kan användas som metod.</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59</a:t>
            </a:fld>
            <a:endParaRPr lang="sv-SE"/>
          </a:p>
        </p:txBody>
      </p:sp>
    </p:spTree>
    <p:extLst>
      <p:ext uri="{BB962C8B-B14F-4D97-AF65-F5344CB8AC3E}">
        <p14:creationId xmlns:p14="http://schemas.microsoft.com/office/powerpoint/2010/main" val="1869994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Utbildningen har nått sitt slut och du har fått</a:t>
            </a:r>
            <a:r>
              <a:rPr lang="sv-SE" baseline="0" dirty="0" smtClean="0"/>
              <a:t> kunskap om relevant lagstiftning, kvalitetskontroll och säkerhetsutrustningens och kontrollmetodernas förmåga och begränsningar. Vi rekommenderar att du också tar del av den handbok för kända avsändare som finns publicerad på Extrawebben.</a:t>
            </a:r>
          </a:p>
          <a:p>
            <a:endParaRPr lang="sv-SE" baseline="0" dirty="0" smtClean="0"/>
          </a:p>
          <a:p>
            <a:r>
              <a:rPr lang="sv-SE" baseline="0" dirty="0" smtClean="0"/>
              <a:t>Ta del av de utskick Transportstyrelsen gör via Extrawebben så att du håller dig uppdaterad om förändringar inom luftfartsskyddet. Delta också vid de informationsträffar som Transportstyrelsen anordnar.</a:t>
            </a:r>
          </a:p>
          <a:p>
            <a:endParaRPr lang="sv-SE" baseline="0" dirty="0" smtClean="0"/>
          </a:p>
          <a:p>
            <a:r>
              <a:rPr lang="sv-SE" baseline="0" dirty="0" smtClean="0"/>
              <a:t>Om du har frågor och funderingar är du välkommen att kontakta Transportstyrelsens sektion </a:t>
            </a:r>
            <a:r>
              <a:rPr lang="sv-SE" baseline="0" smtClean="0"/>
              <a:t>för luftfartsskydd.</a:t>
            </a:r>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60</a:t>
            </a:fld>
            <a:endParaRPr lang="sv-SE"/>
          </a:p>
        </p:txBody>
      </p:sp>
    </p:spTree>
    <p:extLst>
      <p:ext uri="{BB962C8B-B14F-4D97-AF65-F5344CB8AC3E}">
        <p14:creationId xmlns:p14="http://schemas.microsoft.com/office/powerpoint/2010/main" val="120986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Luftfartsskyddets uppbyggnad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En enskild säkerhetsåtgärd eller regel kan upplevas ha begränsad påverkan på luftfartsskyddet, men då är det viktigt att tänka på att Din insats är avgörande för att skyddet mot olagliga handlingar ska vara effektivt!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Föreställ dig att skyddet är en kedja där varje länk är en säkerhetsåtgärd, och att just DU ansvarar för åtgärden i en av dessa länkar och om åtgärden inte blir utförd på rätt sätt bryts länken sönder. Då är det lättare att förstå hur viktig varje del/länk är, eftersom skyddet inte är bättre än dess svagaste länk.</a:t>
            </a: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1E2D6-8713-4E27-B8C3-DAAE5B89C14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03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8</a:t>
            </a:fld>
            <a:endParaRPr lang="sv-SE" dirty="0"/>
          </a:p>
        </p:txBody>
      </p:sp>
    </p:spTree>
    <p:extLst>
      <p:ext uri="{BB962C8B-B14F-4D97-AF65-F5344CB8AC3E}">
        <p14:creationId xmlns:p14="http://schemas.microsoft.com/office/powerpoint/2010/main" val="166573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Luftfartsskyddet och tillhörande regelverk styrs i hög grad av internationella regler. Som en följd av händelserna i USA i september 2001 tillkom också gemensamma bestämmelser inom EU.</a:t>
            </a:r>
          </a:p>
          <a:p>
            <a:endParaRPr lang="sv-SE" dirty="0" smtClean="0"/>
          </a:p>
          <a:p>
            <a:r>
              <a:rPr lang="sv-SE" dirty="0" smtClean="0"/>
              <a:t>Internationella</a:t>
            </a:r>
            <a:r>
              <a:rPr lang="sv-SE" baseline="0" dirty="0" smtClean="0"/>
              <a:t> regler såsom ICAO:s standarder och rekommendationer implementeras genom </a:t>
            </a:r>
            <a:r>
              <a:rPr lang="sv-SE" baseline="0" dirty="0" err="1" smtClean="0"/>
              <a:t>Transportstyrelsens</a:t>
            </a:r>
            <a:r>
              <a:rPr lang="sv-SE" baseline="0" dirty="0" smtClean="0"/>
              <a:t> föreskrifter om luftfartsskydd.</a:t>
            </a:r>
            <a:endParaRPr lang="sv-SE" dirty="0" smtClean="0"/>
          </a:p>
          <a:p>
            <a:endParaRPr lang="sv-SE" dirty="0" smtClean="0"/>
          </a:p>
          <a:p>
            <a:r>
              <a:rPr lang="sv-SE" dirty="0" smtClean="0"/>
              <a:t>Den svenska lagstiftningen för luftfartsskydd bygger till stora delar på EU:s regelverk. </a:t>
            </a:r>
            <a:r>
              <a:rPr lang="sv-SE" dirty="0" err="1" smtClean="0"/>
              <a:t>EU-regelverket</a:t>
            </a:r>
            <a:r>
              <a:rPr lang="sv-SE" dirty="0" smtClean="0"/>
              <a:t> i sin tur bygger till stor del på ICAO:s regelverk (annex). </a:t>
            </a:r>
          </a:p>
          <a:p>
            <a:endParaRPr lang="sv-SE" dirty="0" smtClean="0"/>
          </a:p>
          <a:p>
            <a:r>
              <a:rPr lang="sv-SE" dirty="0" smtClean="0"/>
              <a:t>EU-lagstiftningen implementeras genom Transportstyrelsens (TS) föreskrifter dvs. den verksamhetsutövare som omfattas av kraven behöver endast läsa Transportstyrelsens föreskrifter och handböcker.</a:t>
            </a:r>
          </a:p>
          <a:p>
            <a:endParaRPr lang="sv-SE" dirty="0" smtClean="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9</a:t>
            </a:fld>
            <a:endParaRPr lang="sv-SE" dirty="0"/>
          </a:p>
        </p:txBody>
      </p:sp>
    </p:spTree>
    <p:extLst>
      <p:ext uri="{BB962C8B-B14F-4D97-AF65-F5344CB8AC3E}">
        <p14:creationId xmlns:p14="http://schemas.microsoft.com/office/powerpoint/2010/main" val="155537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För att underlätta för verksamhetsutövarna att tillämpa regelverket för luftfartsskydd har Transportstyrelsen tagit fram handböcker. Handböckerna kompletterar föreskrifterna med kommentarer, tolkningar och bilder.  </a:t>
            </a:r>
          </a:p>
          <a:p>
            <a:r>
              <a:rPr lang="sv-SE" baseline="0" dirty="0" smtClean="0"/>
              <a:t>Handböckerna är verksamhetsspecifika och är utformade så att de endast innehåller de delar som är relevanta för t.ex. en känd avsändare, vilket innebär att text ibland är bortklippt och markeras med […].</a:t>
            </a:r>
          </a:p>
          <a:p>
            <a:endParaRPr lang="sv-S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t>Handboken är uppbyggd så att först står</a:t>
            </a:r>
            <a:r>
              <a:rPr lang="sv-SE" baseline="0" dirty="0" smtClean="0"/>
              <a:t> Transportstyrelsens föreskrifter (inom en ram). Om föreskrifterna hänvisar till EU-förordningen, finns förordningstexten direkt under rutan. I de grå rutorna står sedan  Transportstyrelsens kommentarer, bilder och tolkningar.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10</a:t>
            </a:fld>
            <a:endParaRPr lang="sv-SE"/>
          </a:p>
        </p:txBody>
      </p:sp>
    </p:spTree>
    <p:extLst>
      <p:ext uri="{BB962C8B-B14F-4D97-AF65-F5344CB8AC3E}">
        <p14:creationId xmlns:p14="http://schemas.microsoft.com/office/powerpoint/2010/main" val="374114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19141" y="1006080"/>
            <a:ext cx="3906837"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78379" y="1006080"/>
            <a:ext cx="3908425"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84FDCAD0-1D42-4235-AB00-FD9C093584B2}" type="slidenum">
              <a:rPr lang="sv-SE"/>
              <a:pPr>
                <a:defRPr/>
              </a:pPr>
              <a:t>‹#›</a:t>
            </a:fld>
            <a:endParaRPr lang="sv-SE"/>
          </a:p>
        </p:txBody>
      </p:sp>
    </p:spTree>
    <p:extLst>
      <p:ext uri="{BB962C8B-B14F-4D97-AF65-F5344CB8AC3E}">
        <p14:creationId xmlns:p14="http://schemas.microsoft.com/office/powerpoint/2010/main" val="339096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extLst>
      <p:ext uri="{BB962C8B-B14F-4D97-AF65-F5344CB8AC3E}">
        <p14:creationId xmlns:p14="http://schemas.microsoft.com/office/powerpoint/2010/main" val="423189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83583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extLst>
      <p:ext uri="{BB962C8B-B14F-4D97-AF65-F5344CB8AC3E}">
        <p14:creationId xmlns:p14="http://schemas.microsoft.com/office/powerpoint/2010/main" val="1548386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7560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extLst>
      <p:ext uri="{BB962C8B-B14F-4D97-AF65-F5344CB8AC3E}">
        <p14:creationId xmlns:p14="http://schemas.microsoft.com/office/powerpoint/2010/main" val="67521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extLst>
      <p:ext uri="{BB962C8B-B14F-4D97-AF65-F5344CB8AC3E}">
        <p14:creationId xmlns:p14="http://schemas.microsoft.com/office/powerpoint/2010/main" val="2186161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extLst>
      <p:ext uri="{BB962C8B-B14F-4D97-AF65-F5344CB8AC3E}">
        <p14:creationId xmlns:p14="http://schemas.microsoft.com/office/powerpoint/2010/main" val="2252428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2157852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37795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3873378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extLst>
      <p:ext uri="{BB962C8B-B14F-4D97-AF65-F5344CB8AC3E}">
        <p14:creationId xmlns:p14="http://schemas.microsoft.com/office/powerpoint/2010/main" val="2563466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extLst>
      <p:ext uri="{BB962C8B-B14F-4D97-AF65-F5344CB8AC3E}">
        <p14:creationId xmlns:p14="http://schemas.microsoft.com/office/powerpoint/2010/main" val="1503876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extLst>
      <p:ext uri="{BB962C8B-B14F-4D97-AF65-F5344CB8AC3E}">
        <p14:creationId xmlns:p14="http://schemas.microsoft.com/office/powerpoint/2010/main" val="2231486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extLst>
      <p:ext uri="{BB962C8B-B14F-4D97-AF65-F5344CB8AC3E}">
        <p14:creationId xmlns:p14="http://schemas.microsoft.com/office/powerpoint/2010/main" val="210326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19141" y="1006080"/>
            <a:ext cx="3906837"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78379" y="1006080"/>
            <a:ext cx="3908425"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r>
              <a:rPr lang="sv-SE" smtClean="0"/>
              <a:t>2020-06-18</a:t>
            </a:r>
            <a:endParaRPr lang="sv-SE"/>
          </a:p>
        </p:txBody>
      </p:sp>
      <p:sp>
        <p:nvSpPr>
          <p:cNvPr id="6" name="Platshållare för bildnummer 5"/>
          <p:cNvSpPr>
            <a:spLocks noGrp="1"/>
          </p:cNvSpPr>
          <p:nvPr>
            <p:ph type="sldNum" sz="quarter" idx="11"/>
          </p:nvPr>
        </p:nvSpPr>
        <p:spPr/>
        <p:txBody>
          <a:bodyPr/>
          <a:lstStyle>
            <a:lvl1pPr>
              <a:defRPr/>
            </a:lvl1pPr>
          </a:lstStyle>
          <a:p>
            <a:pPr>
              <a:defRPr/>
            </a:pPr>
            <a:fld id="{9FD3F8BE-CAD6-4E60-B0A9-811B9EB67E5D}" type="slidenum">
              <a:rPr lang="sv-SE"/>
              <a:pPr>
                <a:defRPr/>
              </a:pPr>
              <a:t>‹#›</a:t>
            </a:fld>
            <a:endParaRPr lang="sv-SE"/>
          </a:p>
        </p:txBody>
      </p:sp>
    </p:spTree>
    <p:extLst>
      <p:ext uri="{BB962C8B-B14F-4D97-AF65-F5344CB8AC3E}">
        <p14:creationId xmlns:p14="http://schemas.microsoft.com/office/powerpoint/2010/main" val="398845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7"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 id="2147483677" r:id="rId15"/>
  </p:sldLayoutIdLst>
  <p:hf sldNum="0" hdr="0" ftr="0" dt="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7"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extLst>
      <p:ext uri="{BB962C8B-B14F-4D97-AF65-F5344CB8AC3E}">
        <p14:creationId xmlns:p14="http://schemas.microsoft.com/office/powerpoint/2010/main" val="4144337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7.jpe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89518" y="1923678"/>
            <a:ext cx="5829300" cy="1134126"/>
          </a:xfrm>
        </p:spPr>
        <p:txBody>
          <a:bodyPr/>
          <a:lstStyle/>
          <a:p>
            <a:pPr algn="ctr"/>
            <a:r>
              <a:rPr lang="sv-SE" sz="2700" dirty="0"/>
              <a:t>Utbildning för </a:t>
            </a:r>
            <a:r>
              <a:rPr lang="sv-SE" sz="2700" dirty="0" smtClean="0"/>
              <a:t>säkerhetsansvarig</a:t>
            </a:r>
            <a:br>
              <a:rPr lang="sv-SE" sz="2700" dirty="0" smtClean="0"/>
            </a:br>
            <a:r>
              <a:rPr lang="sv-SE" sz="2700" dirty="0" smtClean="0"/>
              <a:t>godkänt åkeri</a:t>
            </a:r>
            <a:r>
              <a:rPr lang="sv-SE" sz="2700" dirty="0"/>
              <a:t/>
            </a:r>
            <a:br>
              <a:rPr lang="sv-SE" sz="2700" dirty="0"/>
            </a:br>
            <a:r>
              <a:rPr lang="sv-SE" sz="2700" dirty="0" smtClean="0"/>
              <a:t>2024</a:t>
            </a:r>
            <a:endParaRPr lang="sv-SE" sz="2700" dirty="0"/>
          </a:p>
        </p:txBody>
      </p:sp>
      <p:sp>
        <p:nvSpPr>
          <p:cNvPr id="6" name="Rektangel 5"/>
          <p:cNvSpPr/>
          <p:nvPr/>
        </p:nvSpPr>
        <p:spPr>
          <a:xfrm>
            <a:off x="346800" y="4185161"/>
            <a:ext cx="8514735" cy="498598"/>
          </a:xfrm>
          <a:prstGeom prst="rect">
            <a:avLst/>
          </a:prstGeom>
        </p:spPr>
        <p:txBody>
          <a:bodyPr wrap="square">
            <a:spAutoFit/>
          </a:bodyPr>
          <a:lstStyle/>
          <a:p>
            <a:pPr lvl="0" algn="ctr" eaLnBrk="0" hangingPunct="0">
              <a:spcBef>
                <a:spcPct val="20000"/>
              </a:spcBef>
            </a:pPr>
            <a:r>
              <a:rPr lang="sv-SE" sz="1200" b="1" kern="0" dirty="0">
                <a:solidFill>
                  <a:schemeClr val="bg1"/>
                </a:solidFill>
                <a:latin typeface="Arial"/>
                <a:ea typeface="ＭＳ Ｐゴシック"/>
              </a:rPr>
              <a:t>Uppfyller kraven i </a:t>
            </a:r>
            <a:r>
              <a:rPr lang="sv-SE" sz="1200" b="1" kern="0" dirty="0" smtClean="0">
                <a:solidFill>
                  <a:schemeClr val="bg1"/>
                </a:solidFill>
                <a:latin typeface="Arial"/>
                <a:ea typeface="ＭＳ Ｐゴシック"/>
              </a:rPr>
              <a:t>EU 2015/1998 11.2.5 a, b och d </a:t>
            </a:r>
            <a:endParaRPr lang="sv-SE" sz="1200" b="1" kern="0" dirty="0">
              <a:solidFill>
                <a:schemeClr val="bg1"/>
              </a:solidFill>
              <a:latin typeface="Arial"/>
              <a:ea typeface="ＭＳ Ｐゴシック"/>
            </a:endParaRPr>
          </a:p>
          <a:p>
            <a:pPr lvl="0" eaLnBrk="0" hangingPunct="0">
              <a:spcBef>
                <a:spcPct val="20000"/>
              </a:spcBef>
            </a:pPr>
            <a:endParaRPr lang="sv-SE" sz="1200" kern="0" dirty="0">
              <a:solidFill>
                <a:srgbClr val="000000"/>
              </a:solidFill>
              <a:latin typeface="Arial"/>
              <a:ea typeface="ＭＳ Ｐゴシック"/>
            </a:endParaRPr>
          </a:p>
        </p:txBody>
      </p:sp>
      <p:pic>
        <p:nvPicPr>
          <p:cNvPr id="3" name="Bildobjekt 2"/>
          <p:cNvPicPr>
            <a:picLocks noChangeAspect="1"/>
          </p:cNvPicPr>
          <p:nvPr/>
        </p:nvPicPr>
        <p:blipFill>
          <a:blip r:embed="rId3"/>
          <a:stretch>
            <a:fillRect/>
          </a:stretch>
        </p:blipFill>
        <p:spPr>
          <a:xfrm>
            <a:off x="4572000" y="165330"/>
            <a:ext cx="3188484" cy="1261981"/>
          </a:xfrm>
          <a:prstGeom prst="rect">
            <a:avLst/>
          </a:prstGeom>
        </p:spPr>
      </p:pic>
      <p:pic>
        <p:nvPicPr>
          <p:cNvPr id="4" name="Bildobjekt 3"/>
          <p:cNvPicPr>
            <a:picLocks noChangeAspect="1"/>
          </p:cNvPicPr>
          <p:nvPr/>
        </p:nvPicPr>
        <p:blipFill>
          <a:blip r:embed="rId4"/>
          <a:stretch>
            <a:fillRect/>
          </a:stretch>
        </p:blipFill>
        <p:spPr>
          <a:xfrm>
            <a:off x="7684905" y="1802377"/>
            <a:ext cx="1176630" cy="841321"/>
          </a:xfrm>
          <a:prstGeom prst="rect">
            <a:avLst/>
          </a:prstGeom>
        </p:spPr>
      </p:pic>
    </p:spTree>
    <p:extLst>
      <p:ext uri="{BB962C8B-B14F-4D97-AF65-F5344CB8AC3E}">
        <p14:creationId xmlns:p14="http://schemas.microsoft.com/office/powerpoint/2010/main" val="165184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Handböckerna</a:t>
            </a:r>
            <a:endParaRPr lang="sv-SE" dirty="0"/>
          </a:p>
        </p:txBody>
      </p:sp>
      <p:pic>
        <p:nvPicPr>
          <p:cNvPr id="6" name="Platshållare för innehåll 5"/>
          <p:cNvPicPr>
            <a:picLocks noGrp="1" noChangeAspect="1"/>
          </p:cNvPicPr>
          <p:nvPr>
            <p:ph sz="half" idx="2"/>
          </p:nvPr>
        </p:nvPicPr>
        <p:blipFill>
          <a:blip r:embed="rId3"/>
          <a:stretch>
            <a:fillRect/>
          </a:stretch>
        </p:blipFill>
        <p:spPr>
          <a:xfrm>
            <a:off x="3409065" y="1253328"/>
            <a:ext cx="2329046" cy="3278188"/>
          </a:xfrm>
          <a:prstGeom prst="rect">
            <a:avLst/>
          </a:prstGeom>
        </p:spPr>
      </p:pic>
    </p:spTree>
    <p:extLst>
      <p:ext uri="{BB962C8B-B14F-4D97-AF65-F5344CB8AC3E}">
        <p14:creationId xmlns:p14="http://schemas.microsoft.com/office/powerpoint/2010/main" val="23728181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Struktur handbok</a:t>
            </a:r>
            <a:endParaRPr lang="sv-SE" dirty="0"/>
          </a:p>
        </p:txBody>
      </p:sp>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206" y="1104101"/>
            <a:ext cx="4121834" cy="3916962"/>
          </a:xfrm>
        </p:spPr>
      </p:pic>
    </p:spTree>
    <p:extLst>
      <p:ext uri="{BB962C8B-B14F-4D97-AF65-F5344CB8AC3E}">
        <p14:creationId xmlns:p14="http://schemas.microsoft.com/office/powerpoint/2010/main" val="13210647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48640" y="1516488"/>
            <a:ext cx="6979931" cy="850121"/>
          </a:xfrm>
        </p:spPr>
        <p:txBody>
          <a:bodyPr/>
          <a:lstStyle/>
          <a:p>
            <a:pPr>
              <a:buClr>
                <a:srgbClr val="005BBB"/>
              </a:buClr>
            </a:pPr>
            <a:r>
              <a:rPr lang="sv-SE" dirty="0"/>
              <a:t>Transportstyrelsens uppgifter inom luftfartsskyddet</a:t>
            </a:r>
          </a:p>
        </p:txBody>
      </p:sp>
    </p:spTree>
    <p:extLst>
      <p:ext uri="{BB962C8B-B14F-4D97-AF65-F5344CB8AC3E}">
        <p14:creationId xmlns:p14="http://schemas.microsoft.com/office/powerpoint/2010/main" val="288490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Transportstyrelsens uppgifter inom luftfartsskyddet</a:t>
            </a:r>
          </a:p>
        </p:txBody>
      </p:sp>
      <p:sp>
        <p:nvSpPr>
          <p:cNvPr id="4" name="Platshållare för innehåll 3"/>
          <p:cNvSpPr>
            <a:spLocks noGrp="1"/>
          </p:cNvSpPr>
          <p:nvPr>
            <p:ph idx="1"/>
          </p:nvPr>
        </p:nvSpPr>
        <p:spPr>
          <a:xfrm>
            <a:off x="523150" y="1873404"/>
            <a:ext cx="8114400" cy="2592615"/>
          </a:xfrm>
        </p:spPr>
        <p:txBody>
          <a:bodyPr/>
          <a:lstStyle/>
          <a:p>
            <a:pPr>
              <a:buFont typeface="Arial" charset="0"/>
              <a:buNone/>
            </a:pPr>
            <a:r>
              <a:rPr lang="sv-SE" sz="1600" dirty="0"/>
              <a:t>Transportstyrelsens huvudsakliga uppgifter för luftfartsskyddet:</a:t>
            </a:r>
          </a:p>
          <a:p>
            <a:pPr>
              <a:lnSpc>
                <a:spcPct val="150000"/>
              </a:lnSpc>
            </a:pPr>
            <a:r>
              <a:rPr lang="sv-SE" sz="1600" b="1" dirty="0" smtClean="0"/>
              <a:t>Tillsyn</a:t>
            </a:r>
            <a:r>
              <a:rPr lang="sv-SE" sz="1600" dirty="0" smtClean="0"/>
              <a:t> </a:t>
            </a:r>
            <a:r>
              <a:rPr lang="sv-SE" sz="1600" dirty="0"/>
              <a:t>av verksamhetsutövare</a:t>
            </a:r>
          </a:p>
          <a:p>
            <a:pPr>
              <a:lnSpc>
                <a:spcPct val="150000"/>
              </a:lnSpc>
            </a:pPr>
            <a:r>
              <a:rPr lang="sv-SE" sz="1600" dirty="0"/>
              <a:t>Utfärda </a:t>
            </a:r>
            <a:r>
              <a:rPr lang="sv-SE" sz="1600" b="1" dirty="0"/>
              <a:t>tillstånd</a:t>
            </a:r>
            <a:endParaRPr lang="sv-SE" sz="1600" dirty="0"/>
          </a:p>
          <a:p>
            <a:pPr>
              <a:lnSpc>
                <a:spcPct val="150000"/>
              </a:lnSpc>
            </a:pPr>
            <a:r>
              <a:rPr lang="sv-SE" sz="1600" b="1" dirty="0"/>
              <a:t>Registerkontroll, </a:t>
            </a:r>
            <a:r>
              <a:rPr lang="sv-SE" sz="1600" dirty="0"/>
              <a:t>inklusive prövningar av utfall </a:t>
            </a:r>
          </a:p>
          <a:p>
            <a:pPr>
              <a:lnSpc>
                <a:spcPct val="150000"/>
              </a:lnSpc>
            </a:pPr>
            <a:r>
              <a:rPr lang="sv-SE" sz="1600" dirty="0"/>
              <a:t>Delta i </a:t>
            </a:r>
            <a:r>
              <a:rPr lang="sv-SE" sz="1600" b="1" dirty="0"/>
              <a:t>internationellt arbete </a:t>
            </a:r>
            <a:r>
              <a:rPr lang="sv-SE" sz="1600" dirty="0"/>
              <a:t>och </a:t>
            </a:r>
            <a:r>
              <a:rPr lang="sv-SE" sz="1600" b="1" dirty="0"/>
              <a:t>ta fram föreskrifter </a:t>
            </a:r>
            <a:r>
              <a:rPr lang="sv-SE" sz="1600" dirty="0"/>
              <a:t>inom området luftfartsskydd </a:t>
            </a:r>
          </a:p>
          <a:p>
            <a:endParaRPr lang="sv-SE" sz="1600" dirty="0"/>
          </a:p>
        </p:txBody>
      </p:sp>
    </p:spTree>
    <p:extLst>
      <p:ext uri="{BB962C8B-B14F-4D97-AF65-F5344CB8AC3E}">
        <p14:creationId xmlns:p14="http://schemas.microsoft.com/office/powerpoint/2010/main" val="156217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v-SE" dirty="0"/>
              <a:t>Tillsynsverksamhet</a:t>
            </a:r>
          </a:p>
        </p:txBody>
      </p:sp>
      <p:sp>
        <p:nvSpPr>
          <p:cNvPr id="41987" name="Rectangle 3"/>
          <p:cNvSpPr>
            <a:spLocks noGrp="1" noChangeArrowheads="1"/>
          </p:cNvSpPr>
          <p:nvPr>
            <p:ph type="body" idx="1"/>
          </p:nvPr>
        </p:nvSpPr>
        <p:spPr/>
        <p:txBody>
          <a:bodyPr/>
          <a:lstStyle/>
          <a:p>
            <a:pPr>
              <a:buFont typeface="Arial" charset="0"/>
              <a:buNone/>
            </a:pPr>
            <a:endParaRPr lang="sv-SE" sz="1600" b="1" dirty="0">
              <a:solidFill>
                <a:srgbClr val="006AB2"/>
              </a:solidFill>
            </a:endParaRPr>
          </a:p>
          <a:p>
            <a:pPr>
              <a:buFont typeface="Arial" charset="0"/>
              <a:buNone/>
            </a:pPr>
            <a:r>
              <a:rPr lang="sv-SE" sz="1600" b="1" dirty="0"/>
              <a:t>Transportstyrelsens tillsynsverksamhet</a:t>
            </a:r>
          </a:p>
          <a:p>
            <a:pPr>
              <a:buFont typeface="Arial" charset="0"/>
              <a:buNone/>
            </a:pPr>
            <a:endParaRPr lang="sv-SE" sz="1600" b="1" dirty="0" smtClean="0"/>
          </a:p>
          <a:p>
            <a:r>
              <a:rPr lang="sv-SE" sz="1600" dirty="0"/>
              <a:t>Kontrollerar att regelverket uppfylls</a:t>
            </a:r>
          </a:p>
          <a:p>
            <a:r>
              <a:rPr lang="sv-SE" sz="1600" dirty="0"/>
              <a:t>Omfattning och frekvens av verksamhetskontroller styrs av antingen förordningskrav eller är grundat på riskbedömning</a:t>
            </a:r>
          </a:p>
          <a:p>
            <a:pPr>
              <a:lnSpc>
                <a:spcPct val="150000"/>
              </a:lnSpc>
            </a:pPr>
            <a:r>
              <a:rPr lang="sv-SE" sz="1600" dirty="0"/>
              <a:t>Kan ske både som en föranmäld och oanmäld inspektion.</a:t>
            </a:r>
          </a:p>
          <a:p>
            <a:r>
              <a:rPr lang="sv-SE" sz="1600" dirty="0"/>
              <a:t>Rapport skickas med åtgärdstider som bestäms i samråd med den som är utsedd som säkerhetsansvarig och med hänsyn till säkerhetspåverkan.</a:t>
            </a:r>
          </a:p>
          <a:p>
            <a:pPr>
              <a:lnSpc>
                <a:spcPct val="90000"/>
              </a:lnSpc>
              <a:buFontTx/>
              <a:buNone/>
            </a:pPr>
            <a:endParaRPr lang="sv-SE" sz="1600" dirty="0"/>
          </a:p>
        </p:txBody>
      </p:sp>
    </p:spTree>
    <p:extLst>
      <p:ext uri="{BB962C8B-B14F-4D97-AF65-F5344CB8AC3E}">
        <p14:creationId xmlns:p14="http://schemas.microsoft.com/office/powerpoint/2010/main" val="24322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20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Effect transition="in" filter="fade">
                                      <p:cBhvr>
                                        <p:cTn id="12" dur="2000"/>
                                        <p:tgtEl>
                                          <p:spTgt spid="419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Effect transition="in" filter="fade">
                                      <p:cBhvr>
                                        <p:cTn id="17" dur="2000"/>
                                        <p:tgtEl>
                                          <p:spTgt spid="419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animEffect transition="in" filter="fade">
                                      <p:cBhvr>
                                        <p:cTn id="27"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Krav på ett godkänt åkeri</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78553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22288" y="1064419"/>
            <a:ext cx="8114400" cy="3461861"/>
          </a:xfrm>
        </p:spPr>
        <p:txBody>
          <a:bodyPr/>
          <a:lstStyle/>
          <a:p>
            <a:pPr marL="0" indent="0">
              <a:buNone/>
              <a:defRPr/>
            </a:pPr>
            <a:r>
              <a:rPr lang="sv-SE" sz="1600" dirty="0">
                <a:solidFill>
                  <a:srgbClr val="006AB2"/>
                </a:solidFill>
              </a:rPr>
              <a:t> </a:t>
            </a:r>
            <a:r>
              <a:rPr lang="sv-SE" sz="1600" b="1" dirty="0"/>
              <a:t>Ett godkänt åkeri ska:</a:t>
            </a:r>
          </a:p>
          <a:p>
            <a:pPr marL="256500" indent="-256500">
              <a:spcAft>
                <a:spcPts val="450"/>
              </a:spcAft>
              <a:defRPr/>
            </a:pPr>
            <a:r>
              <a:rPr lang="sv-SE" sz="1600" dirty="0" smtClean="0"/>
              <a:t>Vara godkänt </a:t>
            </a:r>
            <a:r>
              <a:rPr lang="sv-SE" sz="1600" dirty="0"/>
              <a:t>av Transportstyrelsen</a:t>
            </a:r>
          </a:p>
          <a:p>
            <a:pPr marL="256500" indent="-256500">
              <a:spcAft>
                <a:spcPts val="450"/>
              </a:spcAft>
              <a:defRPr/>
            </a:pPr>
            <a:r>
              <a:rPr lang="sv-SE" sz="1600" dirty="0" smtClean="0"/>
              <a:t>Ha en utsedd säkerhetsansvarig </a:t>
            </a:r>
            <a:r>
              <a:rPr lang="sv-SE" sz="1600" dirty="0"/>
              <a:t>person (krav på utbildning och säkerhetsprövning</a:t>
            </a:r>
            <a:r>
              <a:rPr lang="sv-SE" sz="1600" dirty="0" smtClean="0"/>
              <a:t>)</a:t>
            </a:r>
          </a:p>
          <a:p>
            <a:pPr marL="256500" indent="-256500">
              <a:spcAft>
                <a:spcPts val="450"/>
              </a:spcAft>
              <a:defRPr/>
            </a:pPr>
            <a:r>
              <a:rPr lang="sv-SE" sz="1600" dirty="0" smtClean="0"/>
              <a:t>Ha ett </a:t>
            </a:r>
            <a:r>
              <a:rPr lang="sv-SE" sz="1600" dirty="0" smtClean="0"/>
              <a:t>säkerhetsprogram (ett modellprogram finns i föreskrifterna som man måste använda sig av)</a:t>
            </a:r>
            <a:endParaRPr lang="sv-SE" sz="1600" dirty="0"/>
          </a:p>
          <a:p>
            <a:pPr marL="256500" indent="-256500">
              <a:spcAft>
                <a:spcPts val="450"/>
              </a:spcAft>
              <a:defRPr/>
            </a:pPr>
            <a:r>
              <a:rPr lang="sv-SE" sz="1600" dirty="0" smtClean="0"/>
              <a:t>Säkerställa att all </a:t>
            </a:r>
            <a:r>
              <a:rPr lang="sv-SE" sz="1600" dirty="0"/>
              <a:t>personal som </a:t>
            </a:r>
            <a:r>
              <a:rPr lang="sv-SE" sz="1600" dirty="0" smtClean="0"/>
              <a:t>har oövervakad eller </a:t>
            </a:r>
            <a:r>
              <a:rPr lang="sv-SE" sz="1600" dirty="0" err="1" smtClean="0"/>
              <a:t>oeskorterad</a:t>
            </a:r>
            <a:r>
              <a:rPr lang="sv-SE" sz="1600" dirty="0" smtClean="0"/>
              <a:t> tillgång till </a:t>
            </a:r>
            <a:r>
              <a:rPr lang="sv-SE" sz="1600" dirty="0"/>
              <a:t>identifierbar </a:t>
            </a:r>
            <a:r>
              <a:rPr lang="sv-SE" sz="1600" dirty="0" smtClean="0"/>
              <a:t>flygfrakt som genomgått en säkerhetsåtgärd </a:t>
            </a:r>
            <a:r>
              <a:rPr lang="sv-SE" sz="1600" dirty="0" smtClean="0"/>
              <a:t>utbildas </a:t>
            </a:r>
            <a:r>
              <a:rPr lang="sv-SE" sz="1600" dirty="0"/>
              <a:t>och </a:t>
            </a:r>
            <a:r>
              <a:rPr lang="sv-SE" sz="1600" dirty="0" err="1"/>
              <a:t>säkerhetsprövas</a:t>
            </a:r>
            <a:r>
              <a:rPr lang="sv-SE" sz="1600" dirty="0"/>
              <a:t> </a:t>
            </a:r>
            <a:endParaRPr lang="sv-SE" sz="1600" dirty="0" smtClean="0"/>
          </a:p>
          <a:p>
            <a:pPr marL="256500" indent="-256500">
              <a:spcAft>
                <a:spcPts val="450"/>
              </a:spcAft>
              <a:defRPr/>
            </a:pPr>
            <a:r>
              <a:rPr lang="sv-SE" sz="1600" dirty="0" smtClean="0"/>
              <a:t>Skydda </a:t>
            </a:r>
            <a:r>
              <a:rPr lang="sv-SE" sz="1600" dirty="0"/>
              <a:t>identifierbar flygfrakt från obehörig åtkomst</a:t>
            </a:r>
            <a:r>
              <a:rPr lang="sv-SE" sz="1600" b="1" dirty="0"/>
              <a:t> </a:t>
            </a:r>
            <a:r>
              <a:rPr lang="sv-SE" sz="1600" dirty="0"/>
              <a:t>eller manipulation under </a:t>
            </a:r>
            <a:r>
              <a:rPr lang="sv-SE" sz="1600" dirty="0" smtClean="0"/>
              <a:t>transport och begränsad lagring</a:t>
            </a:r>
            <a:endParaRPr lang="sv-SE" sz="1600" dirty="0"/>
          </a:p>
          <a:p>
            <a:pPr marL="256500" indent="-256500">
              <a:spcAft>
                <a:spcPts val="450"/>
              </a:spcAft>
              <a:defRPr/>
            </a:pPr>
            <a:r>
              <a:rPr lang="sv-SE" sz="1600" dirty="0"/>
              <a:t>Om säkerhetsåtgärder inte följs ska detta tydligt anges för den säkerhetsgodkända fraktagenten (speditören alt. fraktterminalen)</a:t>
            </a:r>
          </a:p>
          <a:p>
            <a:pPr>
              <a:buFont typeface="Arial" charset="0"/>
              <a:buNone/>
              <a:defRPr/>
            </a:pPr>
            <a:endParaRPr lang="sv-SE" sz="1600" b="1" dirty="0">
              <a:solidFill>
                <a:srgbClr val="006AB2"/>
              </a:solidFill>
            </a:endParaRPr>
          </a:p>
          <a:p>
            <a:pPr algn="ctr">
              <a:buFont typeface="Arial" charset="0"/>
              <a:buNone/>
              <a:defRPr/>
            </a:pPr>
            <a:endParaRPr lang="fr-FR" sz="1600" dirty="0" smtClean="0"/>
          </a:p>
        </p:txBody>
      </p:sp>
      <p:sp>
        <p:nvSpPr>
          <p:cNvPr id="4" name="Rubrik 3"/>
          <p:cNvSpPr>
            <a:spLocks noGrp="1"/>
          </p:cNvSpPr>
          <p:nvPr>
            <p:ph type="title"/>
          </p:nvPr>
        </p:nvSpPr>
        <p:spPr/>
        <p:txBody>
          <a:bodyPr/>
          <a:lstStyle/>
          <a:p>
            <a:r>
              <a:rPr lang="sv-SE" dirty="0" smtClean="0"/>
              <a:t>Krav på ett godkänt åkeri</a:t>
            </a:r>
            <a:endParaRPr lang="sv-SE" dirty="0"/>
          </a:p>
        </p:txBody>
      </p:sp>
    </p:spTree>
    <p:extLst>
      <p:ext uri="{BB962C8B-B14F-4D97-AF65-F5344CB8AC3E}">
        <p14:creationId xmlns:p14="http://schemas.microsoft.com/office/powerpoint/2010/main" val="2599767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20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20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20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2000"/>
                                        <p:tgtEl>
                                          <p:spTgt spid="6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fade">
                                      <p:cBhvr>
                                        <p:cTn id="32" dur="2000"/>
                                        <p:tgtEl>
                                          <p:spTgt spid="6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fade">
                                      <p:cBhvr>
                                        <p:cTn id="37" dur="20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Rollen som säkerhetsansvarig</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72488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Ansvar för en säkerhetsansvarig</a:t>
            </a:r>
            <a:endParaRPr lang="sv-SE" dirty="0"/>
          </a:p>
        </p:txBody>
      </p:sp>
      <p:sp>
        <p:nvSpPr>
          <p:cNvPr id="3" name="Platshållare för innehåll 2"/>
          <p:cNvSpPr>
            <a:spLocks noGrp="1"/>
          </p:cNvSpPr>
          <p:nvPr>
            <p:ph idx="1"/>
          </p:nvPr>
        </p:nvSpPr>
        <p:spPr>
          <a:xfrm>
            <a:off x="522288" y="1195200"/>
            <a:ext cx="8115262" cy="3092400"/>
          </a:xfrm>
        </p:spPr>
        <p:txBody>
          <a:bodyPr/>
          <a:lstStyle/>
          <a:p>
            <a:pPr marL="0" indent="0">
              <a:buNone/>
            </a:pPr>
            <a:r>
              <a:rPr lang="sv-SE" sz="1600" b="1" dirty="0"/>
              <a:t>Det är den säkerhetsansvariges ansvar att upprätthålla luftfartsskyddet på företaget. Detta innebär bland annat:</a:t>
            </a:r>
          </a:p>
          <a:p>
            <a:pPr algn="ctr">
              <a:buNone/>
            </a:pPr>
            <a:endParaRPr lang="sv-SE" sz="1600" b="1" dirty="0"/>
          </a:p>
          <a:p>
            <a:r>
              <a:rPr lang="sv-SE" sz="1600" dirty="0"/>
              <a:t>Identifiera och minimera risker </a:t>
            </a:r>
          </a:p>
          <a:p>
            <a:r>
              <a:rPr lang="sv-SE" sz="1600" dirty="0"/>
              <a:t>Säkerställa att personal med tillgång till flygfrakt har den utbildning som krävs enligt regelverket</a:t>
            </a:r>
          </a:p>
          <a:p>
            <a:r>
              <a:rPr lang="sv-SE" sz="1600" dirty="0"/>
              <a:t>Vid </a:t>
            </a:r>
            <a:r>
              <a:rPr lang="sv-SE" sz="1600" dirty="0" smtClean="0"/>
              <a:t>rekrytering </a:t>
            </a:r>
            <a:r>
              <a:rPr lang="sv-SE" sz="1600" dirty="0"/>
              <a:t>säkerställa att en säkerhetsprövning </a:t>
            </a:r>
            <a:r>
              <a:rPr lang="sv-SE" sz="1600" dirty="0" smtClean="0"/>
              <a:t>görs – om det är aktuellt - </a:t>
            </a:r>
            <a:r>
              <a:rPr lang="sv-SE" sz="1600" dirty="0"/>
              <a:t>och </a:t>
            </a:r>
            <a:r>
              <a:rPr lang="sv-SE" sz="1600" dirty="0" smtClean="0"/>
              <a:t>dokumenteras </a:t>
            </a:r>
            <a:endParaRPr lang="sv-SE" sz="1600" dirty="0"/>
          </a:p>
          <a:p>
            <a:r>
              <a:rPr lang="sv-SE" sz="1600" dirty="0"/>
              <a:t>Att säkerhetsprogrammet är aktuellt och uppdaterat</a:t>
            </a:r>
          </a:p>
          <a:p>
            <a:r>
              <a:rPr lang="sv-SE" sz="1600" dirty="0"/>
              <a:t>Hålla sig uppdaterad (</a:t>
            </a:r>
            <a:r>
              <a:rPr lang="sv-SE" sz="1600" dirty="0" smtClean="0"/>
              <a:t>information </a:t>
            </a:r>
            <a:r>
              <a:rPr lang="sv-SE" sz="1600" dirty="0"/>
              <a:t>från Transportstyrelsen)</a:t>
            </a:r>
          </a:p>
          <a:p>
            <a:pPr>
              <a:buNone/>
            </a:pPr>
            <a:endParaRPr lang="sv-SE" sz="1600" dirty="0">
              <a:solidFill>
                <a:srgbClr val="006AB2"/>
              </a:solidFill>
            </a:endParaRPr>
          </a:p>
          <a:p>
            <a:pPr>
              <a:buNone/>
            </a:pPr>
            <a:endParaRPr lang="sv-SE" sz="1600" dirty="0">
              <a:solidFill>
                <a:srgbClr val="006AB2"/>
              </a:solidFill>
            </a:endParaRPr>
          </a:p>
        </p:txBody>
      </p:sp>
    </p:spTree>
    <p:extLst>
      <p:ext uri="{BB962C8B-B14F-4D97-AF65-F5344CB8AC3E}">
        <p14:creationId xmlns:p14="http://schemas.microsoft.com/office/powerpoint/2010/main" val="157674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Egenskaper hos en säkerhetsansvarig</a:t>
            </a:r>
          </a:p>
        </p:txBody>
      </p:sp>
      <p:sp>
        <p:nvSpPr>
          <p:cNvPr id="7" name="Platshållare för innehåll 2"/>
          <p:cNvSpPr>
            <a:spLocks noGrp="1"/>
          </p:cNvSpPr>
          <p:nvPr>
            <p:ph sz="half" idx="1"/>
          </p:nvPr>
        </p:nvSpPr>
        <p:spPr>
          <a:xfrm>
            <a:off x="522000" y="1376516"/>
            <a:ext cx="8114687" cy="2908545"/>
          </a:xfr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sv-SE" sz="1500" dirty="0"/>
              <a:t>Att vara säkerhetsansvarig är ett arbete som kräver att man har </a:t>
            </a:r>
            <a:r>
              <a:rPr lang="sv-SE" sz="1500" u="sng" dirty="0"/>
              <a:t>integritet och förmåga</a:t>
            </a:r>
            <a:r>
              <a:rPr lang="sv-SE" sz="1500" dirty="0"/>
              <a:t> att genomföra sitt arbete på ett professionellt </a:t>
            </a:r>
            <a:r>
              <a:rPr lang="sv-SE" sz="1500" dirty="0" smtClean="0"/>
              <a:t>sätt.</a:t>
            </a:r>
            <a:endParaRPr lang="sv-SE" sz="1500" dirty="0"/>
          </a:p>
          <a:p>
            <a:endParaRPr lang="sv-SE" sz="1500" dirty="0"/>
          </a:p>
          <a:p>
            <a:r>
              <a:rPr lang="sv-SE" sz="1500" dirty="0"/>
              <a:t>I rollen som säkerhetsansvarig möter man både ledning och medarbetare i så väl med- som </a:t>
            </a:r>
            <a:r>
              <a:rPr lang="sv-SE" sz="1500" dirty="0" smtClean="0"/>
              <a:t>motgång</a:t>
            </a:r>
            <a:r>
              <a:rPr lang="sv-SE" sz="1500" dirty="0"/>
              <a:t>, vilket ställer krav på din </a:t>
            </a:r>
            <a:r>
              <a:rPr lang="sv-SE" sz="1500" u="sng" dirty="0"/>
              <a:t>förmåga att motivera </a:t>
            </a:r>
            <a:r>
              <a:rPr lang="sv-SE" sz="1500" dirty="0"/>
              <a:t>andra att genomföra nödvändiga </a:t>
            </a:r>
            <a:r>
              <a:rPr lang="sv-SE" sz="1500" dirty="0" smtClean="0"/>
              <a:t>åtgärder</a:t>
            </a:r>
            <a:endParaRPr lang="sv-SE" sz="1500" dirty="0"/>
          </a:p>
          <a:p>
            <a:pPr>
              <a:buFont typeface="Arial" pitchFamily="34" charset="0"/>
              <a:buChar char="−"/>
            </a:pPr>
            <a:endParaRPr lang="sv-SE" sz="1500" dirty="0">
              <a:solidFill>
                <a:srgbClr val="006AB2"/>
              </a:solidFill>
            </a:endParaRPr>
          </a:p>
        </p:txBody>
      </p:sp>
      <p:pic>
        <p:nvPicPr>
          <p:cNvPr id="8" name="Bildobjekt 7" descr="Åsnekommunikation.jpg"/>
          <p:cNvPicPr>
            <a:picLocks noChangeAspect="1"/>
          </p:cNvPicPr>
          <p:nvPr/>
        </p:nvPicPr>
        <p:blipFill>
          <a:blip r:embed="rId3" cstate="print"/>
          <a:stretch>
            <a:fillRect/>
          </a:stretch>
        </p:blipFill>
        <p:spPr>
          <a:xfrm>
            <a:off x="3401698" y="2963166"/>
            <a:ext cx="2343779" cy="1717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363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a:t>
            </a:r>
            <a:endParaRPr lang="sv-SE" dirty="0"/>
          </a:p>
        </p:txBody>
      </p:sp>
      <p:sp>
        <p:nvSpPr>
          <p:cNvPr id="3" name="Platshållare för innehåll 2"/>
          <p:cNvSpPr>
            <a:spLocks noGrp="1"/>
          </p:cNvSpPr>
          <p:nvPr>
            <p:ph idx="1"/>
          </p:nvPr>
        </p:nvSpPr>
        <p:spPr/>
        <p:txBody>
          <a:bodyPr/>
          <a:lstStyle/>
          <a:p>
            <a:pPr marL="0" indent="0">
              <a:buNone/>
            </a:pPr>
            <a:r>
              <a:rPr lang="sv-SE" sz="2000" dirty="0" smtClean="0"/>
              <a:t>Utbildningen ska ge dig:</a:t>
            </a:r>
          </a:p>
          <a:p>
            <a:r>
              <a:rPr lang="sv-SE" sz="2000" dirty="0" smtClean="0"/>
              <a:t>Kunskap om relevant lagstiftning</a:t>
            </a:r>
          </a:p>
          <a:p>
            <a:r>
              <a:rPr lang="sv-SE" sz="2000" dirty="0" smtClean="0"/>
              <a:t>Kunskap om kvalitetskontroll på nationell, unionsnivå och internationell nivå</a:t>
            </a:r>
          </a:p>
          <a:p>
            <a:r>
              <a:rPr lang="sv-SE" sz="2000" dirty="0" smtClean="0"/>
              <a:t>Kunskap om säkerhetsutrustningens och kontrollmetodernas förmåga och begränsningar</a:t>
            </a:r>
          </a:p>
          <a:p>
            <a:pPr marL="0" indent="0">
              <a:buNone/>
            </a:pPr>
            <a:r>
              <a:rPr lang="sv-SE" sz="2000" dirty="0" smtClean="0"/>
              <a:t>Du ska också få en grundläggande </a:t>
            </a:r>
            <a:r>
              <a:rPr lang="sv-SE" sz="2000" dirty="0"/>
              <a:t>kunskap och förståelse för </a:t>
            </a:r>
            <a:r>
              <a:rPr lang="sv-SE" sz="2000" dirty="0" smtClean="0"/>
              <a:t>luftfartsskydd, säkerhetskultur och </a:t>
            </a:r>
            <a:r>
              <a:rPr lang="sv-SE" sz="2000" dirty="0"/>
              <a:t>den säkerhetsansvariges </a:t>
            </a:r>
            <a:r>
              <a:rPr lang="sv-SE" sz="2000" dirty="0" smtClean="0"/>
              <a:t>roll.</a:t>
            </a:r>
          </a:p>
          <a:p>
            <a:pPr marL="0" indent="0">
              <a:buNone/>
            </a:pPr>
            <a:endParaRPr lang="sv-SE" sz="2000" dirty="0">
              <a:solidFill>
                <a:srgbClr val="005BBB"/>
              </a:solidFill>
            </a:endParaRPr>
          </a:p>
        </p:txBody>
      </p:sp>
    </p:spTree>
    <p:extLst>
      <p:ext uri="{BB962C8B-B14F-4D97-AF65-F5344CB8AC3E}">
        <p14:creationId xmlns:p14="http://schemas.microsoft.com/office/powerpoint/2010/main" val="52638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Motivera – hur gör man?</a:t>
            </a:r>
            <a:endParaRPr lang="sv-SE" dirty="0"/>
          </a:p>
        </p:txBody>
      </p:sp>
      <p:pic>
        <p:nvPicPr>
          <p:cNvPr id="7" name="Bildobjekt 6" descr="33 Easy Ways to Motivate Your Employees to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600" y="1483608"/>
            <a:ext cx="4585066" cy="2514146"/>
          </a:xfrm>
          <a:prstGeom prst="rect">
            <a:avLst/>
          </a:prstGeom>
        </p:spPr>
      </p:pic>
      <p:sp>
        <p:nvSpPr>
          <p:cNvPr id="3" name="Rektangel 2"/>
          <p:cNvSpPr/>
          <p:nvPr/>
        </p:nvSpPr>
        <p:spPr>
          <a:xfrm>
            <a:off x="522000" y="1483608"/>
            <a:ext cx="6479982" cy="285695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85750" indent="-285750" eaLnBrk="0" hangingPunct="0">
              <a:spcBef>
                <a:spcPct val="20000"/>
              </a:spcBef>
              <a:buFont typeface="Arial" panose="020B0604020202020204" pitchFamily="34" charset="0"/>
              <a:buChar char="•"/>
            </a:pPr>
            <a:r>
              <a:rPr lang="sv-SE" sz="1600" dirty="0">
                <a:latin typeface="+mj-lt"/>
              </a:rPr>
              <a:t>Fråga</a:t>
            </a:r>
          </a:p>
          <a:p>
            <a:pPr marL="285750" indent="-285750" eaLnBrk="0" hangingPunct="0">
              <a:spcBef>
                <a:spcPct val="20000"/>
              </a:spcBef>
              <a:buFont typeface="Arial" panose="020B0604020202020204" pitchFamily="34" charset="0"/>
              <a:buChar char="•"/>
            </a:pPr>
            <a:r>
              <a:rPr lang="sv-SE" sz="1600" dirty="0">
                <a:latin typeface="+mj-lt"/>
              </a:rPr>
              <a:t>Var ett föredöme</a:t>
            </a:r>
          </a:p>
          <a:p>
            <a:pPr marL="285750" indent="-285750" eaLnBrk="0" hangingPunct="0">
              <a:spcBef>
                <a:spcPct val="20000"/>
              </a:spcBef>
              <a:buFont typeface="Arial" panose="020B0604020202020204" pitchFamily="34" charset="0"/>
              <a:buChar char="•"/>
            </a:pPr>
            <a:r>
              <a:rPr lang="sv-SE" sz="1600" dirty="0">
                <a:latin typeface="+mj-lt"/>
              </a:rPr>
              <a:t>Bekräfta </a:t>
            </a:r>
          </a:p>
          <a:p>
            <a:pPr marL="285750" indent="-285750" eaLnBrk="0" hangingPunct="0">
              <a:spcBef>
                <a:spcPct val="20000"/>
              </a:spcBef>
              <a:buFont typeface="Arial" panose="020B0604020202020204" pitchFamily="34" charset="0"/>
              <a:buChar char="•"/>
            </a:pPr>
            <a:r>
              <a:rPr lang="sv-SE" sz="1600" dirty="0">
                <a:latin typeface="+mj-lt"/>
              </a:rPr>
              <a:t>Berätta </a:t>
            </a:r>
          </a:p>
          <a:p>
            <a:pPr marL="285750" indent="-285750" eaLnBrk="0" hangingPunct="0">
              <a:spcBef>
                <a:spcPct val="20000"/>
              </a:spcBef>
              <a:buFont typeface="Arial" panose="020B0604020202020204" pitchFamily="34" charset="0"/>
              <a:buChar char="•"/>
            </a:pPr>
            <a:r>
              <a:rPr lang="sv-SE" sz="1600" dirty="0">
                <a:latin typeface="+mj-lt"/>
              </a:rPr>
              <a:t>Underlätta  </a:t>
            </a:r>
          </a:p>
          <a:p>
            <a:pPr marL="285750" indent="-285750" eaLnBrk="0" hangingPunct="0">
              <a:spcBef>
                <a:spcPct val="20000"/>
              </a:spcBef>
              <a:buFont typeface="Arial" panose="020B0604020202020204" pitchFamily="34" charset="0"/>
              <a:buChar char="•"/>
            </a:pPr>
            <a:r>
              <a:rPr lang="sv-SE" sz="1600" dirty="0">
                <a:latin typeface="+mj-lt"/>
              </a:rPr>
              <a:t>Visa </a:t>
            </a:r>
          </a:p>
          <a:p>
            <a:pPr marL="285750" indent="-285750" eaLnBrk="0" hangingPunct="0">
              <a:spcBef>
                <a:spcPct val="20000"/>
              </a:spcBef>
              <a:buFont typeface="Arial" panose="020B0604020202020204" pitchFamily="34" charset="0"/>
              <a:buChar char="•"/>
            </a:pPr>
            <a:r>
              <a:rPr lang="sv-SE" sz="1600" dirty="0">
                <a:latin typeface="+mj-lt"/>
              </a:rPr>
              <a:t>Var positiv</a:t>
            </a:r>
          </a:p>
        </p:txBody>
      </p:sp>
    </p:spTree>
    <p:extLst>
      <p:ext uri="{BB962C8B-B14F-4D97-AF65-F5344CB8AC3E}">
        <p14:creationId xmlns:p14="http://schemas.microsoft.com/office/powerpoint/2010/main" val="910015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Förutsättningar att lyckas</a:t>
            </a:r>
            <a:endParaRPr lang="sv-SE" dirty="0"/>
          </a:p>
        </p:txBody>
      </p:sp>
      <p:sp>
        <p:nvSpPr>
          <p:cNvPr id="3" name="Platshållare för innehåll 2"/>
          <p:cNvSpPr>
            <a:spLocks noGrp="1"/>
          </p:cNvSpPr>
          <p:nvPr>
            <p:ph idx="1"/>
          </p:nvPr>
        </p:nvSpPr>
        <p:spPr/>
        <p:txBody>
          <a:bodyPr/>
          <a:lstStyle/>
          <a:p>
            <a:pPr marL="0" indent="0">
              <a:buNone/>
            </a:pPr>
            <a:endParaRPr lang="sv-SE" sz="1600" dirty="0">
              <a:solidFill>
                <a:schemeClr val="accent1">
                  <a:lumMod val="75000"/>
                </a:schemeClr>
              </a:solidFill>
            </a:endParaRPr>
          </a:p>
          <a:p>
            <a:r>
              <a:rPr lang="sv-SE" sz="1600" dirty="0"/>
              <a:t>Ledningens </a:t>
            </a:r>
            <a:r>
              <a:rPr lang="sv-SE" sz="1600" dirty="0" smtClean="0"/>
              <a:t>engagemang</a:t>
            </a:r>
          </a:p>
          <a:p>
            <a:pPr marL="0" indent="0">
              <a:buNone/>
            </a:pPr>
            <a:endParaRPr lang="sv-SE" sz="1600" dirty="0"/>
          </a:p>
          <a:p>
            <a:pPr marL="0" indent="0">
              <a:buNone/>
            </a:pPr>
            <a:endParaRPr lang="sv-SE" sz="1600" dirty="0"/>
          </a:p>
          <a:p>
            <a:r>
              <a:rPr lang="sv-SE" sz="1600" dirty="0" smtClean="0"/>
              <a:t>Rekrytering</a:t>
            </a:r>
          </a:p>
          <a:p>
            <a:pPr marL="0" indent="0">
              <a:buNone/>
            </a:pPr>
            <a:endParaRPr lang="sv-SE" sz="1600" dirty="0"/>
          </a:p>
          <a:p>
            <a:endParaRPr lang="sv-SE" sz="1600" dirty="0"/>
          </a:p>
          <a:p>
            <a:r>
              <a:rPr lang="sv-SE" sz="1600" dirty="0"/>
              <a:t>Utbildning</a:t>
            </a:r>
          </a:p>
          <a:p>
            <a:endParaRPr lang="sv-SE" sz="1600" dirty="0">
              <a:solidFill>
                <a:schemeClr val="accent1">
                  <a:lumMod val="75000"/>
                </a:schemeClr>
              </a:solidFill>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720" y="2142024"/>
            <a:ext cx="787760" cy="854197"/>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00" y="3505033"/>
            <a:ext cx="1924762" cy="1276505"/>
          </a:xfrm>
          <a:prstGeom prst="rect">
            <a:avLst/>
          </a:prstGeom>
        </p:spPr>
      </p:pic>
      <p:pic>
        <p:nvPicPr>
          <p:cNvPr id="15362" name="Picture 2" descr="C:\Users\mist03\AppData\Local\Microsoft\Windows\Temporary Internet Files\Content.IE5\3XPN7E24\business-men-and-a-business-woman[1].png"/>
          <p:cNvPicPr>
            <a:picLocks noChangeAspect="1" noChangeArrowheads="1"/>
          </p:cNvPicPr>
          <p:nvPr/>
        </p:nvPicPr>
        <p:blipFill>
          <a:blip r:embed="rId5" cstate="print"/>
          <a:srcRect/>
          <a:stretch>
            <a:fillRect/>
          </a:stretch>
        </p:blipFill>
        <p:spPr bwMode="auto">
          <a:xfrm>
            <a:off x="3770729" y="1195200"/>
            <a:ext cx="1381857" cy="1801021"/>
          </a:xfrm>
          <a:prstGeom prst="rect">
            <a:avLst/>
          </a:prstGeom>
          <a:noFill/>
        </p:spPr>
      </p:pic>
    </p:spTree>
    <p:extLst>
      <p:ext uri="{BB962C8B-B14F-4D97-AF65-F5344CB8AC3E}">
        <p14:creationId xmlns:p14="http://schemas.microsoft.com/office/powerpoint/2010/main" val="3779829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Hotbilden mot luftfarten</a:t>
            </a:r>
            <a:endParaRPr lang="sv-SE" dirty="0"/>
          </a:p>
        </p:txBody>
      </p:sp>
      <p:sp>
        <p:nvSpPr>
          <p:cNvPr id="3" name="Underrubrik 2"/>
          <p:cNvSpPr>
            <a:spLocks noGrp="1"/>
          </p:cNvSpPr>
          <p:nvPr>
            <p:ph type="subTitle" idx="1"/>
          </p:nvPr>
        </p:nvSpPr>
        <p:spPr/>
        <p:txBody>
          <a:bodyPr/>
          <a:lstStyle/>
          <a:p>
            <a:r>
              <a:rPr lang="sv-SE" b="1" dirty="0" smtClean="0"/>
              <a:t> </a:t>
            </a:r>
            <a:endParaRPr lang="sv-SE" dirty="0"/>
          </a:p>
        </p:txBody>
      </p:sp>
    </p:spTree>
    <p:extLst>
      <p:ext uri="{BB962C8B-B14F-4D97-AF65-F5344CB8AC3E}">
        <p14:creationId xmlns:p14="http://schemas.microsoft.com/office/powerpoint/2010/main" val="1530925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Lockerbie 1988</a:t>
            </a:r>
            <a:endParaRPr lang="sv-SE" dirty="0"/>
          </a:p>
        </p:txBody>
      </p:sp>
      <p:pic>
        <p:nvPicPr>
          <p:cNvPr id="8" name="Platshållare för innehåll 7"/>
          <p:cNvPicPr>
            <a:picLocks noGrp="1" noChangeAspect="1"/>
          </p:cNvPicPr>
          <p:nvPr>
            <p:ph sz="half" idx="2"/>
          </p:nvPr>
        </p:nvPicPr>
        <p:blipFill>
          <a:blip r:embed="rId3"/>
          <a:stretch>
            <a:fillRect/>
          </a:stretch>
        </p:blipFill>
        <p:spPr>
          <a:xfrm>
            <a:off x="1664116" y="1491630"/>
            <a:ext cx="1879367" cy="1022912"/>
          </a:xfrm>
          <a:prstGeom prst="rect">
            <a:avLst/>
          </a:prstGeom>
        </p:spPr>
      </p:pic>
      <p:pic>
        <p:nvPicPr>
          <p:cNvPr id="9" name="Bildobjekt 8"/>
          <p:cNvPicPr>
            <a:picLocks noChangeAspect="1"/>
          </p:cNvPicPr>
          <p:nvPr/>
        </p:nvPicPr>
        <p:blipFill>
          <a:blip r:embed="rId4"/>
          <a:stretch>
            <a:fillRect/>
          </a:stretch>
        </p:blipFill>
        <p:spPr>
          <a:xfrm>
            <a:off x="5127854" y="1181929"/>
            <a:ext cx="1188132" cy="1463641"/>
          </a:xfrm>
          <a:prstGeom prst="rect">
            <a:avLst/>
          </a:prstGeom>
        </p:spPr>
      </p:pic>
      <p:pic>
        <p:nvPicPr>
          <p:cNvPr id="10" name="Bildobjekt 9"/>
          <p:cNvPicPr>
            <a:picLocks noChangeAspect="1"/>
          </p:cNvPicPr>
          <p:nvPr/>
        </p:nvPicPr>
        <p:blipFill>
          <a:blip r:embed="rId5"/>
          <a:stretch>
            <a:fillRect/>
          </a:stretch>
        </p:blipFill>
        <p:spPr>
          <a:xfrm>
            <a:off x="3275856" y="2773420"/>
            <a:ext cx="2084555" cy="1625141"/>
          </a:xfrm>
          <a:prstGeom prst="rect">
            <a:avLst/>
          </a:prstGeom>
        </p:spPr>
      </p:pic>
    </p:spTree>
    <p:extLst>
      <p:ext uri="{BB962C8B-B14F-4D97-AF65-F5344CB8AC3E}">
        <p14:creationId xmlns:p14="http://schemas.microsoft.com/office/powerpoint/2010/main" val="423282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World </a:t>
            </a:r>
            <a:r>
              <a:rPr lang="sv-SE" dirty="0" err="1" smtClean="0"/>
              <a:t>Trade</a:t>
            </a:r>
            <a:r>
              <a:rPr lang="sv-SE" dirty="0" smtClean="0"/>
              <a:t> Center (WTC) 2001</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3364189" y="1536707"/>
            <a:ext cx="2418798" cy="2711431"/>
          </a:xfrm>
          <a:prstGeom prst="rect">
            <a:avLst/>
          </a:prstGeom>
        </p:spPr>
      </p:pic>
    </p:spTree>
    <p:extLst>
      <p:ext uri="{BB962C8B-B14F-4D97-AF65-F5344CB8AC3E}">
        <p14:creationId xmlns:p14="http://schemas.microsoft.com/office/powerpoint/2010/main" val="158010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Vätskebomber </a:t>
            </a:r>
            <a:r>
              <a:rPr lang="sv-SE" dirty="0"/>
              <a:t>L</a:t>
            </a:r>
            <a:r>
              <a:rPr lang="sv-SE" dirty="0" smtClean="0"/>
              <a:t>ondon 2006</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2884709" y="1428077"/>
            <a:ext cx="3389557" cy="2964006"/>
          </a:xfrm>
          <a:prstGeom prst="rect">
            <a:avLst/>
          </a:prstGeom>
        </p:spPr>
      </p:pic>
    </p:spTree>
    <p:extLst>
      <p:ext uri="{BB962C8B-B14F-4D97-AF65-F5344CB8AC3E}">
        <p14:creationId xmlns:p14="http://schemas.microsoft.com/office/powerpoint/2010/main" val="435354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Fraktbomber från Jemen 2010</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522000" y="1851604"/>
            <a:ext cx="4020761" cy="1824290"/>
          </a:xfrm>
          <a:prstGeom prst="rect">
            <a:avLst/>
          </a:prstGeom>
        </p:spPr>
      </p:pic>
      <p:pic>
        <p:nvPicPr>
          <p:cNvPr id="8" name="Bildobjekt 7"/>
          <p:cNvPicPr>
            <a:picLocks noChangeAspect="1"/>
          </p:cNvPicPr>
          <p:nvPr/>
        </p:nvPicPr>
        <p:blipFill>
          <a:blip r:embed="rId4"/>
          <a:stretch>
            <a:fillRect/>
          </a:stretch>
        </p:blipFill>
        <p:spPr>
          <a:xfrm>
            <a:off x="4857750" y="1398969"/>
            <a:ext cx="3778938" cy="2729561"/>
          </a:xfrm>
          <a:prstGeom prst="rect">
            <a:avLst/>
          </a:prstGeom>
        </p:spPr>
      </p:pic>
    </p:spTree>
    <p:extLst>
      <p:ext uri="{BB962C8B-B14F-4D97-AF65-F5344CB8AC3E}">
        <p14:creationId xmlns:p14="http://schemas.microsoft.com/office/powerpoint/2010/main" val="2178828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Hotbilden mot Sverige - Terrorism</a:t>
            </a:r>
          </a:p>
        </p:txBody>
      </p:sp>
      <p:pic>
        <p:nvPicPr>
          <p:cNvPr id="1026" name="Picture 2" descr="C:\Users\pegu01\Desktop\ISIS.png"/>
          <p:cNvPicPr>
            <a:picLocks noChangeAspect="1" noChangeArrowheads="1"/>
          </p:cNvPicPr>
          <p:nvPr/>
        </p:nvPicPr>
        <p:blipFill>
          <a:blip r:embed="rId3" cstate="print"/>
          <a:srcRect/>
          <a:stretch>
            <a:fillRect/>
          </a:stretch>
        </p:blipFill>
        <p:spPr bwMode="auto">
          <a:xfrm>
            <a:off x="6065753" y="1457383"/>
            <a:ext cx="2257153" cy="1268640"/>
          </a:xfrm>
          <a:prstGeom prst="rect">
            <a:avLst/>
          </a:prstGeom>
          <a:noFill/>
          <a:ln>
            <a:solidFill>
              <a:schemeClr val="tx1"/>
            </a:solidFill>
          </a:ln>
        </p:spPr>
      </p:pic>
      <p:sp>
        <p:nvSpPr>
          <p:cNvPr id="4" name="Platshållare för innehåll 3"/>
          <p:cNvSpPr>
            <a:spLocks noGrp="1"/>
          </p:cNvSpPr>
          <p:nvPr>
            <p:ph sz="half" idx="1"/>
          </p:nvPr>
        </p:nvSpPr>
        <p:spPr>
          <a:xfrm>
            <a:off x="522288" y="1457383"/>
            <a:ext cx="3906837" cy="2898860"/>
          </a:xfrm>
        </p:spPr>
        <p:txBody>
          <a:bodyPr/>
          <a:lstStyle/>
          <a:p>
            <a:pPr marL="0" indent="0">
              <a:buNone/>
            </a:pPr>
            <a:r>
              <a:rPr lang="sv-SE" sz="2000" dirty="0" smtClean="0"/>
              <a:t>Attentatshotet mot Sverige kommer i första hand från </a:t>
            </a:r>
            <a:r>
              <a:rPr lang="sv-SE" sz="2000" dirty="0"/>
              <a:t>våldsbejakande </a:t>
            </a:r>
            <a:r>
              <a:rPr lang="sv-SE" sz="2000" dirty="0" smtClean="0"/>
              <a:t>islamistisk extremism och våldsbejakande högerextremism</a:t>
            </a:r>
          </a:p>
          <a:p>
            <a:pPr marL="0" indent="0">
              <a:buNone/>
            </a:pPr>
            <a:endParaRPr lang="sv-SE" sz="1600" dirty="0" smtClean="0">
              <a:solidFill>
                <a:srgbClr val="005BBB"/>
              </a:solidFill>
            </a:endParaRPr>
          </a:p>
          <a:p>
            <a:pPr marL="0" indent="0">
              <a:buNone/>
            </a:pPr>
            <a:endParaRPr lang="sv-SE" sz="1600" dirty="0">
              <a:solidFill>
                <a:srgbClr val="005BBB"/>
              </a:solidFill>
            </a:endParaRPr>
          </a:p>
        </p:txBody>
      </p:sp>
      <p:pic>
        <p:nvPicPr>
          <p:cNvPr id="2" name="Bildobjekt 1"/>
          <p:cNvPicPr>
            <a:picLocks noChangeAspect="1"/>
          </p:cNvPicPr>
          <p:nvPr/>
        </p:nvPicPr>
        <p:blipFill>
          <a:blip r:embed="rId4"/>
          <a:stretch>
            <a:fillRect/>
          </a:stretch>
        </p:blipFill>
        <p:spPr>
          <a:xfrm>
            <a:off x="4579488" y="2906813"/>
            <a:ext cx="1982055" cy="1320544"/>
          </a:xfrm>
          <a:prstGeom prst="rect">
            <a:avLst/>
          </a:prstGeom>
        </p:spPr>
      </p:pic>
    </p:spTree>
    <p:extLst>
      <p:ext uri="{BB962C8B-B14F-4D97-AF65-F5344CB8AC3E}">
        <p14:creationId xmlns:p14="http://schemas.microsoft.com/office/powerpoint/2010/main" val="4233975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Hotbilden mot Sverige - Terrorism</a:t>
            </a:r>
          </a:p>
        </p:txBody>
      </p:sp>
      <p:sp>
        <p:nvSpPr>
          <p:cNvPr id="3" name="Platshållare för innehåll 2"/>
          <p:cNvSpPr>
            <a:spLocks noGrp="1"/>
          </p:cNvSpPr>
          <p:nvPr>
            <p:ph idx="1"/>
          </p:nvPr>
        </p:nvSpPr>
        <p:spPr>
          <a:xfrm>
            <a:off x="523150" y="1195200"/>
            <a:ext cx="8378254" cy="3092400"/>
          </a:xfrm>
        </p:spPr>
        <p:txBody>
          <a:bodyPr/>
          <a:lstStyle/>
          <a:p>
            <a:pPr>
              <a:buNone/>
            </a:pPr>
            <a:r>
              <a:rPr lang="sv-SE" sz="2000" b="1" dirty="0"/>
              <a:t>Hotnivån för Sverige ändrades den </a:t>
            </a:r>
            <a:r>
              <a:rPr lang="sv-SE" sz="2000" b="1" dirty="0" smtClean="0"/>
              <a:t>17 augusti 2023 </a:t>
            </a:r>
            <a:r>
              <a:rPr lang="sv-SE" sz="2000" b="1" dirty="0"/>
              <a:t>då den </a:t>
            </a:r>
            <a:r>
              <a:rPr lang="sv-SE" sz="2000" b="1" dirty="0" smtClean="0"/>
              <a:t>höjdes ett steg </a:t>
            </a:r>
            <a:r>
              <a:rPr lang="sv-SE" sz="2000" b="1" dirty="0"/>
              <a:t>från förhöjt hot </a:t>
            </a:r>
            <a:r>
              <a:rPr lang="sv-SE" sz="2000" b="1" dirty="0" smtClean="0"/>
              <a:t>till </a:t>
            </a:r>
            <a:r>
              <a:rPr lang="sv-SE" sz="2000" b="1" smtClean="0"/>
              <a:t>högt hot</a:t>
            </a:r>
            <a:endParaRPr lang="sv-SE" sz="2000" b="1" dirty="0"/>
          </a:p>
          <a:p>
            <a:pPr>
              <a:buNone/>
            </a:pPr>
            <a:endParaRPr lang="sv-SE" sz="2000" b="1" dirty="0"/>
          </a:p>
          <a:p>
            <a:pPr>
              <a:buNone/>
            </a:pPr>
            <a:r>
              <a:rPr lang="sv-SE" sz="2000" b="1" dirty="0"/>
              <a:t>	</a:t>
            </a:r>
            <a:r>
              <a:rPr lang="sv-SE" sz="2000" dirty="0"/>
              <a:t>1. Inget hot</a:t>
            </a:r>
          </a:p>
          <a:p>
            <a:pPr>
              <a:buNone/>
            </a:pPr>
            <a:r>
              <a:rPr lang="sv-SE" sz="2000" dirty="0"/>
              <a:t>	2. Lågt hot</a:t>
            </a:r>
          </a:p>
          <a:p>
            <a:pPr>
              <a:buNone/>
            </a:pPr>
            <a:r>
              <a:rPr lang="sv-SE" sz="2000" dirty="0">
                <a:solidFill>
                  <a:srgbClr val="005BBB"/>
                </a:solidFill>
              </a:rPr>
              <a:t>	</a:t>
            </a:r>
            <a:r>
              <a:rPr lang="sv-SE" sz="2000" dirty="0"/>
              <a:t>3. Förhöjt hot</a:t>
            </a:r>
          </a:p>
          <a:p>
            <a:pPr>
              <a:buNone/>
            </a:pPr>
            <a:r>
              <a:rPr lang="sv-SE" sz="2000" dirty="0">
                <a:solidFill>
                  <a:srgbClr val="005BBB"/>
                </a:solidFill>
              </a:rPr>
              <a:t>	</a:t>
            </a:r>
            <a:r>
              <a:rPr lang="sv-SE" sz="2000" dirty="0">
                <a:solidFill>
                  <a:srgbClr val="FF0000"/>
                </a:solidFill>
              </a:rPr>
              <a:t>4. Högt hot</a:t>
            </a:r>
          </a:p>
          <a:p>
            <a:pPr>
              <a:buNone/>
            </a:pPr>
            <a:r>
              <a:rPr lang="sv-SE" sz="2000" dirty="0"/>
              <a:t>	5. Mycket högt hot</a:t>
            </a:r>
          </a:p>
          <a:p>
            <a:pPr>
              <a:buNone/>
            </a:pPr>
            <a:endParaRPr lang="sv-SE" sz="1600" b="1" dirty="0">
              <a:solidFill>
                <a:srgbClr val="005BBB"/>
              </a:solidFill>
            </a:endParaRPr>
          </a:p>
        </p:txBody>
      </p:sp>
    </p:spTree>
    <p:extLst>
      <p:ext uri="{BB962C8B-B14F-4D97-AF65-F5344CB8AC3E}">
        <p14:creationId xmlns:p14="http://schemas.microsoft.com/office/powerpoint/2010/main" val="350647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Hotbilden </a:t>
            </a:r>
            <a:r>
              <a:rPr lang="sv-SE" dirty="0" smtClean="0"/>
              <a:t>luftfart globalt- </a:t>
            </a:r>
            <a:r>
              <a:rPr lang="sv-SE" dirty="0"/>
              <a:t>Terrorism</a:t>
            </a:r>
          </a:p>
        </p:txBody>
      </p:sp>
      <p:sp>
        <p:nvSpPr>
          <p:cNvPr id="9" name="Platshållare för innehåll 8"/>
          <p:cNvSpPr>
            <a:spLocks noGrp="1"/>
          </p:cNvSpPr>
          <p:nvPr>
            <p:ph sz="half" idx="2"/>
          </p:nvPr>
        </p:nvSpPr>
        <p:spPr>
          <a:xfrm>
            <a:off x="4161159" y="1281584"/>
            <a:ext cx="4475529" cy="3278981"/>
          </a:xfrm>
        </p:spPr>
        <p:txBody>
          <a:bodyPr/>
          <a:lstStyle/>
          <a:p>
            <a:pPr>
              <a:buNone/>
            </a:pPr>
            <a:r>
              <a:rPr lang="sv-SE" sz="2000" b="1" dirty="0"/>
              <a:t>Hoten mot </a:t>
            </a:r>
            <a:r>
              <a:rPr lang="sv-SE" sz="2000" b="1" dirty="0" smtClean="0"/>
              <a:t>luftfarten:</a:t>
            </a:r>
            <a:endParaRPr lang="sv-SE" sz="2000" b="1" dirty="0"/>
          </a:p>
          <a:p>
            <a:r>
              <a:rPr lang="sv-SE" sz="2000" dirty="0" smtClean="0"/>
              <a:t>Explosiva </a:t>
            </a:r>
            <a:r>
              <a:rPr lang="sv-SE" sz="2000" dirty="0"/>
              <a:t>anordningar som förs ombord av personer</a:t>
            </a:r>
          </a:p>
          <a:p>
            <a:r>
              <a:rPr lang="sv-SE" sz="2000" dirty="0" smtClean="0"/>
              <a:t>Explosiva </a:t>
            </a:r>
            <a:r>
              <a:rPr lang="sv-SE" sz="2000" dirty="0"/>
              <a:t>anordningar bipackade i fraktförsändelser</a:t>
            </a:r>
          </a:p>
          <a:p>
            <a:r>
              <a:rPr lang="sv-SE" sz="2000" dirty="0" smtClean="0"/>
              <a:t>Attacker </a:t>
            </a:r>
            <a:r>
              <a:rPr lang="sv-SE" sz="2000" dirty="0"/>
              <a:t>mot mål på landsida</a:t>
            </a:r>
          </a:p>
        </p:txBody>
      </p:sp>
      <p:pic>
        <p:nvPicPr>
          <p:cNvPr id="13" name="Platshållare för innehåll 12" descr="isis.jpg"/>
          <p:cNvPicPr>
            <a:picLocks noGrp="1" noChangeAspect="1"/>
          </p:cNvPicPr>
          <p:nvPr>
            <p:ph sz="half" idx="1"/>
          </p:nvPr>
        </p:nvPicPr>
        <p:blipFill>
          <a:blip r:embed="rId3"/>
          <a:stretch>
            <a:fillRect/>
          </a:stretch>
        </p:blipFill>
        <p:spPr>
          <a:xfrm>
            <a:off x="708660" y="1414406"/>
            <a:ext cx="3211672" cy="2645615"/>
          </a:xfrm>
        </p:spPr>
      </p:pic>
    </p:spTree>
    <p:extLst>
      <p:ext uri="{BB962C8B-B14F-4D97-AF65-F5344CB8AC3E}">
        <p14:creationId xmlns:p14="http://schemas.microsoft.com/office/powerpoint/2010/main" val="2578977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728" y="168632"/>
            <a:ext cx="8114400" cy="558000"/>
          </a:xfrm>
        </p:spPr>
        <p:txBody>
          <a:bodyPr/>
          <a:lstStyle/>
          <a:p>
            <a:r>
              <a:rPr lang="sv-SE" dirty="0" smtClean="0"/>
              <a:t>Innan du börjar utbildningen…</a:t>
            </a:r>
            <a:endParaRPr lang="sv-SE" dirty="0"/>
          </a:p>
        </p:txBody>
      </p:sp>
      <p:sp>
        <p:nvSpPr>
          <p:cNvPr id="3" name="Platshållare för innehåll 2"/>
          <p:cNvSpPr>
            <a:spLocks noGrp="1"/>
          </p:cNvSpPr>
          <p:nvPr>
            <p:ph idx="1"/>
          </p:nvPr>
        </p:nvSpPr>
        <p:spPr>
          <a:xfrm>
            <a:off x="464993" y="820880"/>
            <a:ext cx="8114400" cy="390758"/>
          </a:xfrm>
        </p:spPr>
        <p:txBody>
          <a:bodyPr/>
          <a:lstStyle/>
          <a:p>
            <a:pPr marL="0" indent="0">
              <a:buNone/>
            </a:pPr>
            <a:r>
              <a:rPr lang="sv-SE" sz="1400" b="1" dirty="0" smtClean="0"/>
              <a:t>…är det några begrepp som du behöver ha koll på:</a:t>
            </a:r>
          </a:p>
        </p:txBody>
      </p:sp>
      <p:graphicFrame>
        <p:nvGraphicFramePr>
          <p:cNvPr id="5" name="Tabell 4"/>
          <p:cNvGraphicFramePr>
            <a:graphicFrameLocks noGrp="1"/>
          </p:cNvGraphicFramePr>
          <p:nvPr>
            <p:extLst>
              <p:ext uri="{D42A27DB-BD31-4B8C-83A1-F6EECF244321}">
                <p14:modId xmlns:p14="http://schemas.microsoft.com/office/powerpoint/2010/main" val="4007171118"/>
              </p:ext>
            </p:extLst>
          </p:nvPr>
        </p:nvGraphicFramePr>
        <p:xfrm>
          <a:off x="294998" y="1206599"/>
          <a:ext cx="8608778" cy="3467936"/>
        </p:xfrm>
        <a:graphic>
          <a:graphicData uri="http://schemas.openxmlformats.org/drawingml/2006/table">
            <a:tbl>
              <a:tblPr firstRow="1" bandRow="1">
                <a:tableStyleId>{69CF1AB2-1976-4502-BF36-3FF5EA218861}</a:tableStyleId>
              </a:tblPr>
              <a:tblGrid>
                <a:gridCol w="1824709">
                  <a:extLst>
                    <a:ext uri="{9D8B030D-6E8A-4147-A177-3AD203B41FA5}">
                      <a16:colId xmlns:a16="http://schemas.microsoft.com/office/drawing/2014/main" val="864705751"/>
                    </a:ext>
                  </a:extLst>
                </a:gridCol>
                <a:gridCol w="6784069">
                  <a:extLst>
                    <a:ext uri="{9D8B030D-6E8A-4147-A177-3AD203B41FA5}">
                      <a16:colId xmlns:a16="http://schemas.microsoft.com/office/drawing/2014/main" val="1404565727"/>
                    </a:ext>
                  </a:extLst>
                </a:gridCol>
              </a:tblGrid>
              <a:tr h="528839">
                <a:tc>
                  <a:txBody>
                    <a:bodyPr/>
                    <a:lstStyle/>
                    <a:p>
                      <a:r>
                        <a:rPr lang="sv-SE" sz="1400" b="1" dirty="0" smtClean="0">
                          <a:latin typeface="+mj-lt"/>
                        </a:rPr>
                        <a:t>Luftfartsskydd</a:t>
                      </a:r>
                      <a:endParaRPr lang="sv-SE"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dirty="0" smtClean="0">
                          <a:latin typeface="+mj-lt"/>
                        </a:rPr>
                        <a:t>Olika åtgärder som syftar till att förhindra kriminella och olagliga handlingar riktade mot den civila luftfarten</a:t>
                      </a:r>
                    </a:p>
                  </a:txBody>
                  <a:tcPr/>
                </a:tc>
                <a:extLst>
                  <a:ext uri="{0D108BD9-81ED-4DB2-BD59-A6C34878D82A}">
                    <a16:rowId xmlns:a16="http://schemas.microsoft.com/office/drawing/2014/main" val="791490721"/>
                  </a:ext>
                </a:extLst>
              </a:tr>
              <a:tr h="762618">
                <a:tc>
                  <a:txBody>
                    <a:bodyPr/>
                    <a:lstStyle/>
                    <a:p>
                      <a:r>
                        <a:rPr lang="sv-SE" sz="1400" b="1" dirty="0" smtClean="0">
                          <a:latin typeface="+mj-lt"/>
                        </a:rPr>
                        <a:t>Begränsad lagring</a:t>
                      </a:r>
                      <a:endParaRPr lang="sv-SE"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dirty="0" smtClean="0">
                          <a:latin typeface="+mj-lt"/>
                        </a:rPr>
                        <a:t>Den sammanlagda tid som är absolut nödvändig för att ett godkänt åkeri ska kunna lasta om frakt</a:t>
                      </a:r>
                      <a:r>
                        <a:rPr lang="sv-SE" sz="1400" b="0" baseline="0" dirty="0" smtClean="0">
                          <a:latin typeface="+mj-lt"/>
                        </a:rPr>
                        <a:t> och post från ett transportmedel till det transportmedel som ska användas för den efterföljande delen av marktransporten av sändningen.</a:t>
                      </a:r>
                      <a:endParaRPr lang="sv-SE" sz="1400" b="0" dirty="0" smtClean="0">
                        <a:latin typeface="+mj-lt"/>
                      </a:endParaRPr>
                    </a:p>
                  </a:txBody>
                  <a:tcPr/>
                </a:tc>
                <a:extLst>
                  <a:ext uri="{0D108BD9-81ED-4DB2-BD59-A6C34878D82A}">
                    <a16:rowId xmlns:a16="http://schemas.microsoft.com/office/drawing/2014/main" val="703859694"/>
                  </a:ext>
                </a:extLst>
              </a:tr>
              <a:tr h="565986">
                <a:tc>
                  <a:txBody>
                    <a:bodyPr/>
                    <a:lstStyle/>
                    <a:p>
                      <a:r>
                        <a:rPr lang="sv-SE" sz="1400" b="1" dirty="0" smtClean="0">
                          <a:latin typeface="+mj-lt"/>
                        </a:rPr>
                        <a:t>Känd avsändare </a:t>
                      </a:r>
                      <a:endParaRPr lang="sv-SE"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sz="1400" b="0" dirty="0" smtClean="0">
                          <a:latin typeface="+mj-lt"/>
                        </a:rPr>
                        <a:t>En avsändare av frakt </a:t>
                      </a:r>
                      <a:r>
                        <a:rPr lang="sv-SE" sz="1400" b="0" baseline="0" dirty="0" smtClean="0">
                          <a:latin typeface="+mj-lt"/>
                        </a:rPr>
                        <a:t>som är godkänd av Transportstyrelsen och vars frakt kan fraktas både ombord på passagerarluftfartyg och ett fraktluftfartyg</a:t>
                      </a:r>
                      <a:r>
                        <a:rPr lang="sv-SE" sz="1400" b="0" kern="1200" dirty="0" smtClean="0">
                          <a:solidFill>
                            <a:schemeClr val="dk1"/>
                          </a:solidFill>
                          <a:latin typeface="+mj-lt"/>
                          <a:ea typeface="+mn-ea"/>
                          <a:cs typeface="+mn-cs"/>
                        </a:rPr>
                        <a:t>. </a:t>
                      </a:r>
                    </a:p>
                  </a:txBody>
                  <a:tcPr/>
                </a:tc>
                <a:extLst>
                  <a:ext uri="{0D108BD9-81ED-4DB2-BD59-A6C34878D82A}">
                    <a16:rowId xmlns:a16="http://schemas.microsoft.com/office/drawing/2014/main" val="1187459310"/>
                  </a:ext>
                </a:extLst>
              </a:tr>
              <a:tr h="746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j-lt"/>
                          <a:ea typeface="+mn-ea"/>
                          <a:cs typeface="+mn-cs"/>
                        </a:rPr>
                        <a:t>KSDA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0" dirty="0" smtClean="0">
                        <a:latin typeface="+mj-lt"/>
                      </a:endParaRPr>
                    </a:p>
                  </a:txBody>
                  <a:tcPr/>
                </a:tc>
                <a:tc>
                  <a:txBody>
                    <a:bodyPr/>
                    <a:lstStyle/>
                    <a:p>
                      <a:pPr marL="0" indent="0">
                        <a:buFont typeface="Arial" panose="020B0604020202020204" pitchFamily="34" charset="0"/>
                        <a:buNone/>
                      </a:pPr>
                      <a:r>
                        <a:rPr lang="sv-SE" sz="1400" b="0" kern="1200" baseline="0" dirty="0" smtClean="0">
                          <a:solidFill>
                            <a:schemeClr val="dk1"/>
                          </a:solidFill>
                          <a:latin typeface="+mj-lt"/>
                          <a:ea typeface="+mn-ea"/>
                          <a:cs typeface="+mn-cs"/>
                        </a:rPr>
                        <a:t>EU-databas där alla medlemsländers godkända fraktagenter och kända avsändare och godkända åkerier finns registrerade och sökbara (unionens databas för säkerhet i leveranskedjan)</a:t>
                      </a:r>
                      <a:endParaRPr lang="sv-SE" sz="1400" b="0" kern="1200" baseline="0" dirty="0">
                        <a:solidFill>
                          <a:schemeClr val="dk1"/>
                        </a:solidFill>
                        <a:latin typeface="+mj-lt"/>
                        <a:ea typeface="+mn-ea"/>
                        <a:cs typeface="+mn-cs"/>
                      </a:endParaRPr>
                    </a:p>
                  </a:txBody>
                  <a:tcPr/>
                </a:tc>
                <a:extLst>
                  <a:ext uri="{0D108BD9-81ED-4DB2-BD59-A6C34878D82A}">
                    <a16:rowId xmlns:a16="http://schemas.microsoft.com/office/drawing/2014/main" val="1998561028"/>
                  </a:ext>
                </a:extLst>
              </a:tr>
              <a:tr h="552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j-lt"/>
                          <a:ea typeface="+mn-ea"/>
                          <a:cs typeface="+mn-cs"/>
                        </a:rPr>
                        <a:t>Identifierbar flygfrakt</a:t>
                      </a:r>
                    </a:p>
                  </a:txBody>
                  <a:tcPr/>
                </a:tc>
                <a:tc>
                  <a:txBody>
                    <a:bodyPr/>
                    <a:lstStyle/>
                    <a:p>
                      <a:pPr marL="0" indent="0">
                        <a:buFont typeface="Arial" panose="020B0604020202020204" pitchFamily="34" charset="0"/>
                        <a:buNone/>
                      </a:pPr>
                      <a:r>
                        <a:rPr lang="sv-SE" sz="1400" b="0" kern="1200" baseline="0" dirty="0" smtClean="0">
                          <a:solidFill>
                            <a:schemeClr val="dk1"/>
                          </a:solidFill>
                          <a:latin typeface="+mj-lt"/>
                          <a:ea typeface="+mn-ea"/>
                          <a:cs typeface="+mn-cs"/>
                        </a:rPr>
                        <a:t>När det med rimlig säkerhet går att </a:t>
                      </a:r>
                      <a:r>
                        <a:rPr lang="sv-SE" sz="1400" b="0" kern="1200" baseline="0" dirty="0" smtClean="0">
                          <a:solidFill>
                            <a:schemeClr val="tx1"/>
                          </a:solidFill>
                          <a:latin typeface="+mj-lt"/>
                          <a:ea typeface="+mn-ea"/>
                          <a:cs typeface="+mn-cs"/>
                        </a:rPr>
                        <a:t>förstå</a:t>
                      </a:r>
                      <a:r>
                        <a:rPr lang="sv-SE" sz="1400" b="0" kern="1200" baseline="0" dirty="0" smtClean="0">
                          <a:solidFill>
                            <a:schemeClr val="dk1"/>
                          </a:solidFill>
                          <a:latin typeface="+mj-lt"/>
                          <a:ea typeface="+mn-ea"/>
                          <a:cs typeface="+mn-cs"/>
                        </a:rPr>
                        <a:t> att frakten avses att transporteras med flyg. Detta kan ske genom märkning, hantering eller lagring.</a:t>
                      </a:r>
                      <a:endParaRPr lang="sv-SE" sz="1400" b="0" kern="1200" baseline="0" dirty="0">
                        <a:solidFill>
                          <a:schemeClr val="dk1"/>
                        </a:solidFill>
                        <a:latin typeface="+mj-lt"/>
                        <a:ea typeface="+mn-ea"/>
                        <a:cs typeface="+mn-cs"/>
                      </a:endParaRPr>
                    </a:p>
                  </a:txBody>
                  <a:tcPr/>
                </a:tc>
                <a:extLst>
                  <a:ext uri="{0D108BD9-81ED-4DB2-BD59-A6C34878D82A}">
                    <a16:rowId xmlns:a16="http://schemas.microsoft.com/office/drawing/2014/main" val="1764630911"/>
                  </a:ext>
                </a:extLst>
              </a:tr>
              <a:tr h="311082">
                <a:tc>
                  <a:txBody>
                    <a:bodyPr/>
                    <a:lstStyle/>
                    <a:p>
                      <a:r>
                        <a:rPr lang="sv-SE" sz="1400" b="1" kern="1200" dirty="0" smtClean="0">
                          <a:solidFill>
                            <a:schemeClr val="dk1"/>
                          </a:solidFill>
                          <a:latin typeface="+mj-lt"/>
                          <a:ea typeface="+mn-ea"/>
                          <a:cs typeface="+mn-cs"/>
                        </a:rPr>
                        <a:t>Säkerhetsåtgärd</a:t>
                      </a:r>
                      <a:endParaRPr lang="sv-SE" sz="1400" b="1" kern="1200" dirty="0">
                        <a:solidFill>
                          <a:schemeClr val="dk1"/>
                        </a:solidFill>
                        <a:latin typeface="+mj-lt"/>
                        <a:ea typeface="+mn-ea"/>
                        <a:cs typeface="+mn-cs"/>
                      </a:endParaRPr>
                    </a:p>
                  </a:txBody>
                  <a:tcPr/>
                </a:tc>
                <a:tc>
                  <a:txBody>
                    <a:bodyPr/>
                    <a:lstStyle/>
                    <a:p>
                      <a:pPr marL="0" indent="0">
                        <a:buFont typeface="Arial" panose="020B0604020202020204" pitchFamily="34" charset="0"/>
                        <a:buNone/>
                      </a:pPr>
                      <a:r>
                        <a:rPr lang="sv-SE" sz="1400" b="0" kern="1200" baseline="0" dirty="0" smtClean="0">
                          <a:solidFill>
                            <a:schemeClr val="dk1"/>
                          </a:solidFill>
                          <a:latin typeface="+mj-lt"/>
                          <a:ea typeface="+mn-ea"/>
                          <a:cs typeface="+mn-cs"/>
                        </a:rPr>
                        <a:t>Tillämpning av åtgärder som kan hålla fraktkedjan intakt </a:t>
                      </a:r>
                      <a:endParaRPr lang="sv-SE" sz="1400" b="0" kern="1200" baseline="0" dirty="0">
                        <a:solidFill>
                          <a:schemeClr val="dk1"/>
                        </a:solidFill>
                        <a:latin typeface="+mj-lt"/>
                        <a:ea typeface="+mn-ea"/>
                        <a:cs typeface="+mn-cs"/>
                      </a:endParaRPr>
                    </a:p>
                  </a:txBody>
                  <a:tcPr/>
                </a:tc>
                <a:extLst>
                  <a:ext uri="{0D108BD9-81ED-4DB2-BD59-A6C34878D82A}">
                    <a16:rowId xmlns:a16="http://schemas.microsoft.com/office/drawing/2014/main" val="1644201478"/>
                  </a:ext>
                </a:extLst>
              </a:tr>
            </a:tbl>
          </a:graphicData>
        </a:graphic>
      </p:graphicFrame>
    </p:spTree>
    <p:extLst>
      <p:ext uri="{BB962C8B-B14F-4D97-AF65-F5344CB8AC3E}">
        <p14:creationId xmlns:p14="http://schemas.microsoft.com/office/powerpoint/2010/main" val="161832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p:txBody>
          <a:bodyPr/>
          <a:lstStyle/>
          <a:p>
            <a:r>
              <a:rPr lang="sv-SE" dirty="0" smtClean="0"/>
              <a:t>Hotbilden</a:t>
            </a:r>
            <a:endParaRPr lang="sv-SE" dirty="0"/>
          </a:p>
        </p:txBody>
      </p:sp>
      <p:sp>
        <p:nvSpPr>
          <p:cNvPr id="3" name="Platshållare för innehåll 2"/>
          <p:cNvSpPr>
            <a:spLocks noGrp="1"/>
          </p:cNvSpPr>
          <p:nvPr>
            <p:ph sz="half" idx="1"/>
          </p:nvPr>
        </p:nvSpPr>
        <p:spPr>
          <a:xfrm>
            <a:off x="522288" y="1275157"/>
            <a:ext cx="3975067" cy="3278981"/>
          </a:xfrm>
        </p:spPr>
        <p:txBody>
          <a:bodyPr/>
          <a:lstStyle/>
          <a:p>
            <a:pPr>
              <a:buFont typeface="Arial" charset="0"/>
              <a:buNone/>
            </a:pPr>
            <a:endParaRPr lang="sv-SE" sz="1600" dirty="0">
              <a:solidFill>
                <a:srgbClr val="005BBB"/>
              </a:solidFill>
            </a:endParaRPr>
          </a:p>
          <a:p>
            <a:pPr>
              <a:buFont typeface="Arial" charset="0"/>
              <a:buNone/>
            </a:pPr>
            <a:r>
              <a:rPr lang="sv-SE" sz="1600" b="1" dirty="0"/>
              <a:t>Andra hot än terrorism:</a:t>
            </a:r>
          </a:p>
          <a:p>
            <a:pPr>
              <a:buFontTx/>
              <a:buChar char="-"/>
            </a:pPr>
            <a:r>
              <a:rPr lang="sv-SE" sz="1600" dirty="0"/>
              <a:t>Kriminella</a:t>
            </a:r>
          </a:p>
          <a:p>
            <a:pPr>
              <a:buFontTx/>
              <a:buChar char="-"/>
            </a:pPr>
            <a:r>
              <a:rPr lang="sv-SE" sz="1600" dirty="0"/>
              <a:t>Aktivister</a:t>
            </a:r>
          </a:p>
          <a:p>
            <a:pPr>
              <a:buFontTx/>
              <a:buChar char="-"/>
            </a:pPr>
            <a:r>
              <a:rPr lang="sv-SE" sz="1600" dirty="0"/>
              <a:t>Personer med svår psykisk ohälsa</a:t>
            </a:r>
          </a:p>
          <a:p>
            <a:pPr>
              <a:buFontTx/>
              <a:buChar char="-"/>
            </a:pPr>
            <a:endParaRPr lang="sv-SE" sz="1600" b="1" dirty="0">
              <a:solidFill>
                <a:srgbClr val="005BBB"/>
              </a:solidFill>
            </a:endParaRPr>
          </a:p>
        </p:txBody>
      </p:sp>
      <p:pic>
        <p:nvPicPr>
          <p:cNvPr id="7" name="Bildobjekt 6"/>
          <p:cNvPicPr>
            <a:picLocks noChangeAspect="1"/>
          </p:cNvPicPr>
          <p:nvPr/>
        </p:nvPicPr>
        <p:blipFill>
          <a:blip r:embed="rId3"/>
          <a:stretch>
            <a:fillRect/>
          </a:stretch>
        </p:blipFill>
        <p:spPr>
          <a:xfrm>
            <a:off x="5187821" y="1646325"/>
            <a:ext cx="3079102" cy="2051452"/>
          </a:xfrm>
          <a:prstGeom prst="rect">
            <a:avLst/>
          </a:prstGeom>
        </p:spPr>
      </p:pic>
    </p:spTree>
    <p:extLst>
      <p:ext uri="{BB962C8B-B14F-4D97-AF65-F5344CB8AC3E}">
        <p14:creationId xmlns:p14="http://schemas.microsoft.com/office/powerpoint/2010/main" val="2074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3150" y="1533277"/>
            <a:ext cx="7772400" cy="850121"/>
          </a:xfrm>
        </p:spPr>
        <p:txBody>
          <a:bodyPr/>
          <a:lstStyle/>
          <a:p>
            <a:r>
              <a:rPr lang="sv-SE" dirty="0" smtClean="0"/>
              <a:t>Säkerhetskultur</a:t>
            </a:r>
            <a:endParaRPr lang="sv-SE" dirty="0"/>
          </a:p>
        </p:txBody>
      </p:sp>
    </p:spTree>
    <p:extLst>
      <p:ext uri="{BB962C8B-B14F-4D97-AF65-F5344CB8AC3E}">
        <p14:creationId xmlns:p14="http://schemas.microsoft.com/office/powerpoint/2010/main" val="4253046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Säkerhetskultur</a:t>
            </a:r>
            <a:endParaRPr lang="sv-SE" dirty="0"/>
          </a:p>
        </p:txBody>
      </p:sp>
      <p:pic>
        <p:nvPicPr>
          <p:cNvPr id="5" name="Platshållare för innehåll 4"/>
          <p:cNvPicPr>
            <a:picLocks noGrp="1" noChangeAspect="1"/>
          </p:cNvPicPr>
          <p:nvPr>
            <p:ph sz="half" idx="1"/>
          </p:nvPr>
        </p:nvPicPr>
        <p:blipFill>
          <a:blip r:embed="rId3"/>
          <a:stretch>
            <a:fillRect/>
          </a:stretch>
        </p:blipFill>
        <p:spPr>
          <a:xfrm>
            <a:off x="2253471" y="1829394"/>
            <a:ext cx="3906837" cy="2362678"/>
          </a:xfrm>
          <a:prstGeom prst="rect">
            <a:avLst/>
          </a:prstGeom>
        </p:spPr>
      </p:pic>
      <p:pic>
        <p:nvPicPr>
          <p:cNvPr id="6" name="Bildobjekt 5"/>
          <p:cNvPicPr>
            <a:picLocks noChangeAspect="1"/>
          </p:cNvPicPr>
          <p:nvPr/>
        </p:nvPicPr>
        <p:blipFill>
          <a:blip r:embed="rId3"/>
          <a:stretch>
            <a:fillRect/>
          </a:stretch>
        </p:blipFill>
        <p:spPr>
          <a:xfrm>
            <a:off x="2520518" y="1331106"/>
            <a:ext cx="4102964" cy="2481287"/>
          </a:xfrm>
          <a:prstGeom prst="rect">
            <a:avLst/>
          </a:prstGeom>
        </p:spPr>
      </p:pic>
    </p:spTree>
    <p:extLst>
      <p:ext uri="{BB962C8B-B14F-4D97-AF65-F5344CB8AC3E}">
        <p14:creationId xmlns:p14="http://schemas.microsoft.com/office/powerpoint/2010/main" val="1354506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Säkerhetskultur</a:t>
            </a:r>
            <a:endParaRPr lang="sv-SE" dirty="0"/>
          </a:p>
        </p:txBody>
      </p:sp>
      <p:sp>
        <p:nvSpPr>
          <p:cNvPr id="3" name="Platshållare för innehåll 2"/>
          <p:cNvSpPr>
            <a:spLocks noGrp="1"/>
          </p:cNvSpPr>
          <p:nvPr>
            <p:ph sz="half" idx="1"/>
          </p:nvPr>
        </p:nvSpPr>
        <p:spPr>
          <a:xfrm>
            <a:off x="522288" y="1874641"/>
            <a:ext cx="7657693" cy="1225676"/>
          </a:xfrm>
        </p:spPr>
        <p:txBody>
          <a:bodyPr/>
          <a:lstStyle/>
          <a:p>
            <a:pPr marL="0" indent="0">
              <a:buNone/>
            </a:pPr>
            <a:r>
              <a:rPr lang="sv-SE" sz="1600" dirty="0"/>
              <a:t>Säkerhetskultur handlar om en organisations gemensamma sätt att tänka och agera i förhållande till risk och säkerhet, </a:t>
            </a:r>
            <a:r>
              <a:rPr lang="sv-SE" sz="1600" dirty="0" smtClean="0"/>
              <a:t>det vill säga </a:t>
            </a:r>
            <a:r>
              <a:rPr lang="sv-SE" sz="1600" dirty="0"/>
              <a:t>hur en organisation prioriterar och faktiskt arbetar med risker och säkerhet kopplat till sin verksamhet.</a:t>
            </a:r>
          </a:p>
        </p:txBody>
      </p:sp>
    </p:spTree>
    <p:extLst>
      <p:ext uri="{BB962C8B-B14F-4D97-AF65-F5344CB8AC3E}">
        <p14:creationId xmlns:p14="http://schemas.microsoft.com/office/powerpoint/2010/main" val="2050251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Säkerhetskultur</a:t>
            </a:r>
            <a:endParaRPr lang="sv-SE" dirty="0"/>
          </a:p>
        </p:txBody>
      </p:sp>
      <p:sp>
        <p:nvSpPr>
          <p:cNvPr id="3" name="Platshållare för innehåll 2"/>
          <p:cNvSpPr>
            <a:spLocks noGrp="1"/>
          </p:cNvSpPr>
          <p:nvPr>
            <p:ph sz="half" idx="1"/>
          </p:nvPr>
        </p:nvSpPr>
        <p:spPr>
          <a:xfrm>
            <a:off x="522289" y="1110540"/>
            <a:ext cx="4305434" cy="3278981"/>
          </a:xfrm>
        </p:spPr>
        <p:txBody>
          <a:bodyPr/>
          <a:lstStyle/>
          <a:p>
            <a:pPr marL="0" indent="0">
              <a:buNone/>
            </a:pPr>
            <a:r>
              <a:rPr lang="sv-SE" sz="1600" b="1" dirty="0" smtClean="0"/>
              <a:t>Sju viktiga områden:</a:t>
            </a:r>
          </a:p>
          <a:p>
            <a:r>
              <a:rPr lang="sv-SE" sz="1600" dirty="0" smtClean="0"/>
              <a:t>Rapporterande </a:t>
            </a:r>
            <a:r>
              <a:rPr lang="sv-SE" sz="1600" dirty="0"/>
              <a:t>kultur</a:t>
            </a:r>
          </a:p>
          <a:p>
            <a:r>
              <a:rPr lang="sv-SE" sz="1600" dirty="0"/>
              <a:t>Rättvis kultur</a:t>
            </a:r>
          </a:p>
          <a:p>
            <a:r>
              <a:rPr lang="sv-SE" sz="1600" dirty="0"/>
              <a:t>Lärande kultur</a:t>
            </a:r>
          </a:p>
          <a:p>
            <a:r>
              <a:rPr lang="sv-SE" sz="1600" dirty="0"/>
              <a:t>Säkerhetsengagemang</a:t>
            </a:r>
          </a:p>
          <a:p>
            <a:r>
              <a:rPr lang="sv-SE" sz="1600" dirty="0"/>
              <a:t>Kommunikation</a:t>
            </a:r>
          </a:p>
          <a:p>
            <a:r>
              <a:rPr lang="sv-SE" sz="1600" dirty="0"/>
              <a:t>Resurser, kompetens och förutsättningar</a:t>
            </a:r>
          </a:p>
          <a:p>
            <a:r>
              <a:rPr lang="sv-SE" sz="1600" dirty="0"/>
              <a:t>Systematiskt säkerhetsarbete</a:t>
            </a:r>
          </a:p>
        </p:txBody>
      </p:sp>
      <p:sp>
        <p:nvSpPr>
          <p:cNvPr id="5" name="Platshållare för innehåll 2"/>
          <p:cNvSpPr>
            <a:spLocks noGrp="1"/>
          </p:cNvSpPr>
          <p:nvPr>
            <p:ph sz="half" idx="1"/>
          </p:nvPr>
        </p:nvSpPr>
        <p:spPr>
          <a:xfrm>
            <a:off x="4827723" y="1104101"/>
            <a:ext cx="4150964" cy="3278981"/>
          </a:xfrm>
        </p:spPr>
        <p:txBody>
          <a:bodyPr/>
          <a:lstStyle/>
          <a:p>
            <a:pPr marL="0" indent="0">
              <a:buNone/>
            </a:pPr>
            <a:r>
              <a:rPr lang="sv-SE" sz="1600" b="1" dirty="0"/>
              <a:t>I</a:t>
            </a:r>
            <a:r>
              <a:rPr lang="sv-SE" sz="1600" b="1" dirty="0" smtClean="0"/>
              <a:t>ndikationer </a:t>
            </a:r>
            <a:r>
              <a:rPr lang="sv-SE" sz="1600" b="1" dirty="0"/>
              <a:t>på en bra </a:t>
            </a:r>
            <a:r>
              <a:rPr lang="sv-SE" sz="1600" b="1" dirty="0" smtClean="0"/>
              <a:t>säkerhetskultur:</a:t>
            </a:r>
            <a:endParaRPr lang="sv-SE" sz="1600" b="1" dirty="0"/>
          </a:p>
          <a:p>
            <a:pPr marL="0" indent="0">
              <a:buNone/>
            </a:pPr>
            <a:r>
              <a:rPr lang="sv-SE" sz="1600" dirty="0"/>
              <a:t>• Öppenhet</a:t>
            </a:r>
          </a:p>
          <a:p>
            <a:pPr marL="0" indent="0">
              <a:buNone/>
            </a:pPr>
            <a:r>
              <a:rPr lang="sv-SE" sz="1600" dirty="0"/>
              <a:t>• Tillåtelse för en ifrågasättande attityd</a:t>
            </a:r>
          </a:p>
          <a:p>
            <a:pPr marL="0" indent="0">
              <a:buNone/>
            </a:pPr>
            <a:r>
              <a:rPr lang="sv-SE" sz="1600" dirty="0"/>
              <a:t>• Viljan att lära av saker som gått fel</a:t>
            </a:r>
          </a:p>
          <a:p>
            <a:pPr marL="0" indent="0">
              <a:buNone/>
            </a:pPr>
            <a:r>
              <a:rPr lang="sv-SE" sz="1600" dirty="0"/>
              <a:t>• Tydligt definierat ansvar</a:t>
            </a:r>
          </a:p>
          <a:p>
            <a:pPr marL="0" indent="0">
              <a:buNone/>
            </a:pPr>
            <a:r>
              <a:rPr lang="sv-SE" sz="1600" dirty="0"/>
              <a:t>• Tydligt definierade befogenheter</a:t>
            </a:r>
          </a:p>
          <a:p>
            <a:pPr marL="0" indent="0">
              <a:buNone/>
            </a:pPr>
            <a:r>
              <a:rPr lang="sv-SE" sz="1600" dirty="0"/>
              <a:t>• Säkerhet är integrerat i allt </a:t>
            </a:r>
            <a:r>
              <a:rPr lang="sv-SE" sz="1600" dirty="0" smtClean="0"/>
              <a:t>arbete</a:t>
            </a:r>
            <a:endParaRPr lang="sv-SE" sz="1600" dirty="0"/>
          </a:p>
        </p:txBody>
      </p:sp>
    </p:spTree>
    <p:extLst>
      <p:ext uri="{BB962C8B-B14F-4D97-AF65-F5344CB8AC3E}">
        <p14:creationId xmlns:p14="http://schemas.microsoft.com/office/powerpoint/2010/main" val="237549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Säkerhetskultur</a:t>
            </a:r>
            <a:endParaRPr lang="sv-SE" dirty="0"/>
          </a:p>
        </p:txBody>
      </p:sp>
      <p:pic>
        <p:nvPicPr>
          <p:cNvPr id="5" name="Platshållare för innehåll 4"/>
          <p:cNvPicPr>
            <a:picLocks noGrp="1" noChangeAspect="1"/>
          </p:cNvPicPr>
          <p:nvPr>
            <p:ph sz="half" idx="1"/>
          </p:nvPr>
        </p:nvPicPr>
        <p:blipFill>
          <a:blip r:embed="rId3"/>
          <a:stretch>
            <a:fillRect/>
          </a:stretch>
        </p:blipFill>
        <p:spPr>
          <a:xfrm>
            <a:off x="1579293" y="1384029"/>
            <a:ext cx="5557675" cy="3057734"/>
          </a:xfrm>
          <a:prstGeom prst="rect">
            <a:avLst/>
          </a:prstGeom>
        </p:spPr>
      </p:pic>
    </p:spTree>
    <p:extLst>
      <p:ext uri="{BB962C8B-B14F-4D97-AF65-F5344CB8AC3E}">
        <p14:creationId xmlns:p14="http://schemas.microsoft.com/office/powerpoint/2010/main" val="1524372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3150" y="1533277"/>
            <a:ext cx="7772400" cy="850121"/>
          </a:xfrm>
        </p:spPr>
        <p:txBody>
          <a:bodyPr/>
          <a:lstStyle/>
          <a:p>
            <a:r>
              <a:rPr lang="sv-SE" dirty="0" smtClean="0"/>
              <a:t>Kvalitetssystem</a:t>
            </a:r>
            <a:endParaRPr lang="sv-SE" dirty="0"/>
          </a:p>
        </p:txBody>
      </p:sp>
    </p:spTree>
    <p:extLst>
      <p:ext uri="{BB962C8B-B14F-4D97-AF65-F5344CB8AC3E}">
        <p14:creationId xmlns:p14="http://schemas.microsoft.com/office/powerpoint/2010/main" val="2523985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Kvalitetskontroll</a:t>
            </a:r>
            <a:endParaRPr lang="sv-SE" dirty="0"/>
          </a:p>
        </p:txBody>
      </p:sp>
      <p:sp>
        <p:nvSpPr>
          <p:cNvPr id="3" name="Platshållare för innehåll 2"/>
          <p:cNvSpPr>
            <a:spLocks noGrp="1"/>
          </p:cNvSpPr>
          <p:nvPr>
            <p:ph sz="half" idx="1"/>
          </p:nvPr>
        </p:nvSpPr>
        <p:spPr>
          <a:xfrm>
            <a:off x="522287" y="1693037"/>
            <a:ext cx="7691815" cy="910679"/>
          </a:xfrm>
        </p:spPr>
        <p:txBody>
          <a:bodyPr/>
          <a:lstStyle/>
          <a:p>
            <a:pPr marL="0" indent="0">
              <a:buNone/>
            </a:pPr>
            <a:r>
              <a:rPr lang="sv-SE" sz="1600" dirty="0"/>
              <a:t>Syftet med den interna kvalitetskontrollen är att identifiera avvikelser från regelverket, säkerhetsprogrammet och interna rutiner kopplat till luftfartsskyddet.</a:t>
            </a:r>
          </a:p>
        </p:txBody>
      </p:sp>
      <p:pic>
        <p:nvPicPr>
          <p:cNvPr id="5" name="Bildobjekt 4"/>
          <p:cNvPicPr>
            <a:picLocks noChangeAspect="1"/>
          </p:cNvPicPr>
          <p:nvPr/>
        </p:nvPicPr>
        <p:blipFill>
          <a:blip r:embed="rId3"/>
          <a:stretch>
            <a:fillRect/>
          </a:stretch>
        </p:blipFill>
        <p:spPr>
          <a:xfrm>
            <a:off x="3977055" y="2603716"/>
            <a:ext cx="1204866" cy="1160242"/>
          </a:xfrm>
          <a:prstGeom prst="rect">
            <a:avLst/>
          </a:prstGeom>
        </p:spPr>
      </p:pic>
    </p:spTree>
    <p:extLst>
      <p:ext uri="{BB962C8B-B14F-4D97-AF65-F5344CB8AC3E}">
        <p14:creationId xmlns:p14="http://schemas.microsoft.com/office/powerpoint/2010/main" val="2694700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Kvalitetskontroll</a:t>
            </a:r>
            <a:endParaRPr lang="sv-SE" dirty="0"/>
          </a:p>
        </p:txBody>
      </p:sp>
      <p:sp>
        <p:nvSpPr>
          <p:cNvPr id="3" name="Platshållare för innehåll 2"/>
          <p:cNvSpPr>
            <a:spLocks noGrp="1"/>
          </p:cNvSpPr>
          <p:nvPr>
            <p:ph sz="half" idx="1"/>
          </p:nvPr>
        </p:nvSpPr>
        <p:spPr>
          <a:xfrm>
            <a:off x="522288" y="1418138"/>
            <a:ext cx="7975408" cy="3278981"/>
          </a:xfrm>
        </p:spPr>
        <p:txBody>
          <a:bodyPr/>
          <a:lstStyle/>
          <a:p>
            <a:pPr marL="0" indent="0">
              <a:buNone/>
            </a:pPr>
            <a:r>
              <a:rPr lang="sv-SE" sz="1600" b="1" dirty="0"/>
              <a:t>Kvalitetsledningssystem</a:t>
            </a:r>
          </a:p>
          <a:p>
            <a:pPr marL="0" indent="0">
              <a:buNone/>
            </a:pPr>
            <a:r>
              <a:rPr lang="sv-SE" sz="1600" dirty="0"/>
              <a:t>Kvalitet – grad till vilken inneboende egenskaper uppfyller krav</a:t>
            </a:r>
          </a:p>
          <a:p>
            <a:pPr marL="0" indent="0">
              <a:buNone/>
            </a:pPr>
            <a:r>
              <a:rPr lang="sv-SE" sz="1600" dirty="0"/>
              <a:t>Ledning – hur man </a:t>
            </a:r>
            <a:r>
              <a:rPr lang="sv-SE" sz="1600" dirty="0" smtClean="0"/>
              <a:t>leder </a:t>
            </a:r>
            <a:r>
              <a:rPr lang="sv-SE" sz="1600" dirty="0"/>
              <a:t>och styr verksamheten</a:t>
            </a:r>
          </a:p>
          <a:p>
            <a:pPr marL="0" indent="0">
              <a:buNone/>
            </a:pPr>
            <a:r>
              <a:rPr lang="sv-SE" sz="1600" dirty="0"/>
              <a:t>System – ett systematiskt sätt som hänger </a:t>
            </a:r>
            <a:r>
              <a:rPr lang="sv-SE" sz="1600" dirty="0" smtClean="0"/>
              <a:t>ihop</a:t>
            </a:r>
          </a:p>
          <a:p>
            <a:pPr marL="0" indent="0">
              <a:buNone/>
            </a:pPr>
            <a:endParaRPr lang="sv-SE" sz="1600" dirty="0">
              <a:solidFill>
                <a:schemeClr val="accent1"/>
              </a:solidFill>
            </a:endParaRPr>
          </a:p>
          <a:p>
            <a:pPr marL="0" indent="0">
              <a:buNone/>
            </a:pPr>
            <a:endParaRPr lang="sv-SE" sz="1600" dirty="0">
              <a:solidFill>
                <a:schemeClr val="accent1"/>
              </a:solidFill>
            </a:endParaRPr>
          </a:p>
          <a:p>
            <a:pPr marL="0" lvl="0" indent="0" algn="ctr">
              <a:lnSpc>
                <a:spcPct val="100000"/>
              </a:lnSpc>
              <a:spcBef>
                <a:spcPts val="0"/>
              </a:spcBef>
              <a:buClrTx/>
              <a:buSzTx/>
              <a:buNone/>
            </a:pPr>
            <a:r>
              <a:rPr lang="sv-SE" sz="1500" dirty="0">
                <a:solidFill>
                  <a:srgbClr val="FF0000"/>
                </a:solidFill>
                <a:cs typeface="+mn-cs"/>
              </a:rPr>
              <a:t>Ett systematiskt sätt att leda och styra verksamheten för att </a:t>
            </a:r>
            <a:r>
              <a:rPr lang="sv-SE" sz="1500" dirty="0" smtClean="0">
                <a:solidFill>
                  <a:srgbClr val="FF0000"/>
                </a:solidFill>
                <a:cs typeface="+mn-cs"/>
              </a:rPr>
              <a:t>uppnå önskat </a:t>
            </a:r>
            <a:r>
              <a:rPr lang="sv-SE" sz="1500" dirty="0">
                <a:solidFill>
                  <a:srgbClr val="FF0000"/>
                </a:solidFill>
                <a:cs typeface="+mn-cs"/>
              </a:rPr>
              <a:t>resultat  </a:t>
            </a:r>
          </a:p>
          <a:p>
            <a:pPr marL="0" indent="0">
              <a:buNone/>
            </a:pPr>
            <a:endParaRPr lang="sv-SE" dirty="0"/>
          </a:p>
        </p:txBody>
      </p:sp>
    </p:spTree>
    <p:extLst>
      <p:ext uri="{BB962C8B-B14F-4D97-AF65-F5344CB8AC3E}">
        <p14:creationId xmlns:p14="http://schemas.microsoft.com/office/powerpoint/2010/main" val="1915650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Kvalitetskontroll</a:t>
            </a:r>
            <a:endParaRPr lang="sv-SE" dirty="0"/>
          </a:p>
        </p:txBody>
      </p:sp>
      <p:sp>
        <p:nvSpPr>
          <p:cNvPr id="3" name="Platshållare för innehåll 2"/>
          <p:cNvSpPr>
            <a:spLocks noGrp="1"/>
          </p:cNvSpPr>
          <p:nvPr>
            <p:ph sz="half" idx="1"/>
          </p:nvPr>
        </p:nvSpPr>
        <p:spPr>
          <a:xfrm>
            <a:off x="522288" y="1335010"/>
            <a:ext cx="7541456" cy="2282279"/>
          </a:xfrm>
        </p:spPr>
        <p:txBody>
          <a:bodyPr/>
          <a:lstStyle/>
          <a:p>
            <a:pPr marL="0" indent="0">
              <a:buNone/>
            </a:pPr>
            <a:r>
              <a:rPr lang="sv-SE" sz="1600" b="1" dirty="0"/>
              <a:t>Varför ett ledningssystem?</a:t>
            </a:r>
          </a:p>
          <a:p>
            <a:r>
              <a:rPr lang="sv-SE" sz="1600" dirty="0"/>
              <a:t>Yttre krav – lagar, kunder</a:t>
            </a:r>
          </a:p>
          <a:p>
            <a:r>
              <a:rPr lang="sv-SE" sz="1600" dirty="0"/>
              <a:t>Ordning och reda</a:t>
            </a:r>
          </a:p>
          <a:p>
            <a:r>
              <a:rPr lang="sv-SE" sz="1600" dirty="0"/>
              <a:t>Samsyn på verksamheten</a:t>
            </a:r>
          </a:p>
          <a:p>
            <a:r>
              <a:rPr lang="sv-SE" sz="1600" dirty="0"/>
              <a:t>Spårbarhet</a:t>
            </a:r>
          </a:p>
          <a:p>
            <a:r>
              <a:rPr lang="sv-SE" sz="1600" dirty="0"/>
              <a:t>Minskad sårbarhet</a:t>
            </a:r>
          </a:p>
          <a:p>
            <a:endParaRPr lang="sv-SE" dirty="0"/>
          </a:p>
        </p:txBody>
      </p:sp>
      <p:pic>
        <p:nvPicPr>
          <p:cNvPr id="5" name="Bildobjekt 4"/>
          <p:cNvPicPr>
            <a:picLocks noChangeAspect="1"/>
          </p:cNvPicPr>
          <p:nvPr/>
        </p:nvPicPr>
        <p:blipFill>
          <a:blip r:embed="rId3"/>
          <a:stretch>
            <a:fillRect/>
          </a:stretch>
        </p:blipFill>
        <p:spPr>
          <a:xfrm>
            <a:off x="5163396" y="1662101"/>
            <a:ext cx="1141140" cy="2282279"/>
          </a:xfrm>
          <a:prstGeom prst="rect">
            <a:avLst/>
          </a:prstGeom>
        </p:spPr>
      </p:pic>
    </p:spTree>
    <p:extLst>
      <p:ext uri="{BB962C8B-B14F-4D97-AF65-F5344CB8AC3E}">
        <p14:creationId xmlns:p14="http://schemas.microsoft.com/office/powerpoint/2010/main" val="234526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r>
              <a:rPr lang="sv-SE" dirty="0"/>
              <a:t>Innehåll</a:t>
            </a:r>
          </a:p>
        </p:txBody>
      </p:sp>
      <p:sp>
        <p:nvSpPr>
          <p:cNvPr id="9219" name="Platshållare för innehåll 2"/>
          <p:cNvSpPr>
            <a:spLocks noGrp="1"/>
          </p:cNvSpPr>
          <p:nvPr>
            <p:ph idx="1"/>
          </p:nvPr>
        </p:nvSpPr>
        <p:spPr>
          <a:xfrm>
            <a:off x="522288" y="1115516"/>
            <a:ext cx="7135812" cy="3402239"/>
          </a:xfrm>
        </p:spPr>
        <p:txBody>
          <a:bodyPr/>
          <a:lstStyle/>
          <a:p>
            <a:pPr marL="1017984" lvl="1" indent="-342900"/>
            <a:r>
              <a:rPr lang="sv-SE" dirty="0"/>
              <a:t>Definitioner</a:t>
            </a:r>
          </a:p>
          <a:p>
            <a:pPr marL="1017984" lvl="1" indent="-342900"/>
            <a:r>
              <a:rPr lang="sv-SE" dirty="0" smtClean="0"/>
              <a:t>Regler för luftfartsskydd</a:t>
            </a:r>
            <a:endParaRPr lang="sv-SE" dirty="0"/>
          </a:p>
          <a:p>
            <a:pPr marL="1017984" lvl="1" indent="-342900"/>
            <a:r>
              <a:rPr lang="sv-SE" dirty="0" smtClean="0"/>
              <a:t>Transportstyrelsens </a:t>
            </a:r>
            <a:r>
              <a:rPr lang="sv-SE" dirty="0"/>
              <a:t>uppgifter inom luftfartsskyddet</a:t>
            </a:r>
          </a:p>
          <a:p>
            <a:pPr marL="1017984" lvl="1" indent="-342900"/>
            <a:r>
              <a:rPr lang="sv-SE" dirty="0"/>
              <a:t>Krav på ett godkänt åkeri</a:t>
            </a:r>
          </a:p>
          <a:p>
            <a:pPr marL="1017984" lvl="1" indent="-342900"/>
            <a:r>
              <a:rPr lang="sv-SE" dirty="0" smtClean="0"/>
              <a:t>Rollen </a:t>
            </a:r>
            <a:r>
              <a:rPr lang="sv-SE" dirty="0" smtClean="0"/>
              <a:t>som </a:t>
            </a:r>
            <a:r>
              <a:rPr lang="sv-SE" dirty="0" smtClean="0"/>
              <a:t>säkerhetsansvarig</a:t>
            </a:r>
          </a:p>
          <a:p>
            <a:pPr marL="1017984" lvl="1" indent="-342900"/>
            <a:r>
              <a:rPr lang="sv-SE" dirty="0" smtClean="0"/>
              <a:t>Hotbilden </a:t>
            </a:r>
            <a:r>
              <a:rPr lang="sv-SE" dirty="0" smtClean="0"/>
              <a:t>mot </a:t>
            </a:r>
            <a:r>
              <a:rPr lang="sv-SE" dirty="0" smtClean="0"/>
              <a:t>luftfarten</a:t>
            </a:r>
          </a:p>
          <a:p>
            <a:pPr marL="1017984" lvl="1" indent="-342900"/>
            <a:r>
              <a:rPr lang="sv-SE" dirty="0" smtClean="0"/>
              <a:t>Säkerhetskultur</a:t>
            </a:r>
            <a:endParaRPr lang="sv-SE" dirty="0" smtClean="0"/>
          </a:p>
          <a:p>
            <a:pPr marL="1017984" lvl="1" indent="-342900"/>
            <a:r>
              <a:rPr lang="sv-SE" dirty="0" smtClean="0"/>
              <a:t>Kvalitetssystem</a:t>
            </a:r>
          </a:p>
          <a:p>
            <a:pPr marL="1017984" lvl="1" indent="-342900"/>
            <a:r>
              <a:rPr lang="sv-SE" dirty="0" smtClean="0"/>
              <a:t>Säkerhetsprövning</a:t>
            </a:r>
          </a:p>
          <a:p>
            <a:pPr marL="1017984" lvl="1" indent="-342900"/>
            <a:r>
              <a:rPr lang="sv-SE" dirty="0" smtClean="0"/>
              <a:t>Skydd av flygfrakt</a:t>
            </a:r>
            <a:endParaRPr lang="sv-SE" dirty="0" smtClean="0"/>
          </a:p>
          <a:p>
            <a:pPr marL="1017984" lvl="1" indent="-342900"/>
            <a:r>
              <a:rPr lang="sv-SE" dirty="0" smtClean="0"/>
              <a:t>Förbjudna föremål</a:t>
            </a:r>
          </a:p>
          <a:p>
            <a:pPr marL="812006" lvl="1" indent="-136922">
              <a:buNone/>
            </a:pPr>
            <a:endParaRPr lang="sv-SE" dirty="0" smtClean="0">
              <a:solidFill>
                <a:srgbClr val="005BBB"/>
              </a:solidFill>
            </a:endParaRPr>
          </a:p>
          <a:p>
            <a:pPr marL="812006" lvl="1" indent="-136922" algn="r">
              <a:buNone/>
            </a:pPr>
            <a:endParaRPr lang="sv-SE" dirty="0">
              <a:solidFill>
                <a:srgbClr val="005BBB"/>
              </a:solidFill>
            </a:endParaRPr>
          </a:p>
          <a:p>
            <a:pPr marL="812006" lvl="1" indent="-136922" algn="r">
              <a:buNone/>
            </a:pPr>
            <a:endParaRPr lang="sv-SE" dirty="0" smtClean="0">
              <a:solidFill>
                <a:srgbClr val="005BBB"/>
              </a:solidFill>
            </a:endParaRPr>
          </a:p>
          <a:p>
            <a:pPr>
              <a:buFont typeface="Arial" charset="0"/>
              <a:buNone/>
            </a:pPr>
            <a:endParaRPr lang="sv-SE" sz="2000" dirty="0">
              <a:solidFill>
                <a:srgbClr val="005BBB"/>
              </a:solidFill>
            </a:endParaRPr>
          </a:p>
          <a:p>
            <a:pPr>
              <a:buFont typeface="Arial" charset="0"/>
              <a:buNone/>
            </a:pPr>
            <a:r>
              <a:rPr lang="sv-SE" sz="2000" dirty="0">
                <a:solidFill>
                  <a:srgbClr val="005BBB"/>
                </a:solidFill>
              </a:rPr>
              <a:t>	</a:t>
            </a:r>
          </a:p>
          <a:p>
            <a:pPr>
              <a:buFont typeface="Arial" charset="0"/>
              <a:buNone/>
            </a:pPr>
            <a:endParaRPr lang="sv-SE" sz="2000" dirty="0">
              <a:solidFill>
                <a:srgbClr val="005BBB"/>
              </a:solidFill>
            </a:endParaRPr>
          </a:p>
          <a:p>
            <a:pPr>
              <a:buFont typeface="Arial" charset="0"/>
              <a:buNone/>
            </a:pPr>
            <a:endParaRPr lang="sv-SE" sz="2000" b="1" dirty="0">
              <a:solidFill>
                <a:srgbClr val="005BBB"/>
              </a:solidFill>
            </a:endParaRPr>
          </a:p>
        </p:txBody>
      </p:sp>
    </p:spTree>
    <p:extLst>
      <p:ext uri="{BB962C8B-B14F-4D97-AF65-F5344CB8AC3E}">
        <p14:creationId xmlns:p14="http://schemas.microsoft.com/office/powerpoint/2010/main" val="2323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20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2000"/>
                                        <p:tgtEl>
                                          <p:spTgt spid="921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19">
                                            <p:txEl>
                                              <p:pRg st="5" end="5"/>
                                            </p:txEl>
                                          </p:spTgt>
                                        </p:tgtEl>
                                        <p:attrNameLst>
                                          <p:attrName>style.visibility</p:attrName>
                                        </p:attrNameLst>
                                      </p:cBhvr>
                                      <p:to>
                                        <p:strVal val="visible"/>
                                      </p:to>
                                    </p:set>
                                    <p:animEffect transition="in" filter="fade">
                                      <p:cBhvr>
                                        <p:cTn id="28" dur="2000"/>
                                        <p:tgtEl>
                                          <p:spTgt spid="921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Effect transition="in" filter="fade">
                                      <p:cBhvr>
                                        <p:cTn id="31" dur="2000"/>
                                        <p:tgtEl>
                                          <p:spTgt spid="921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19">
                                            <p:txEl>
                                              <p:pRg st="7" end="7"/>
                                            </p:txEl>
                                          </p:spTgt>
                                        </p:tgtEl>
                                        <p:attrNameLst>
                                          <p:attrName>style.visibility</p:attrName>
                                        </p:attrNameLst>
                                      </p:cBhvr>
                                      <p:to>
                                        <p:strVal val="visible"/>
                                      </p:to>
                                    </p:set>
                                    <p:animEffect transition="in" filter="fade">
                                      <p:cBhvr>
                                        <p:cTn id="34" dur="2000"/>
                                        <p:tgtEl>
                                          <p:spTgt spid="921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fade">
                                      <p:cBhvr>
                                        <p:cTn id="37" dur="2000"/>
                                        <p:tgtEl>
                                          <p:spTgt spid="9219">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19">
                                            <p:txEl>
                                              <p:pRg st="9" end="9"/>
                                            </p:txEl>
                                          </p:spTgt>
                                        </p:tgtEl>
                                        <p:attrNameLst>
                                          <p:attrName>style.visibility</p:attrName>
                                        </p:attrNameLst>
                                      </p:cBhvr>
                                      <p:to>
                                        <p:strVal val="visible"/>
                                      </p:to>
                                    </p:set>
                                    <p:animEffect transition="in" filter="fade">
                                      <p:cBhvr>
                                        <p:cTn id="40" dur="2000"/>
                                        <p:tgtEl>
                                          <p:spTgt spid="9219">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19">
                                            <p:txEl>
                                              <p:pRg st="10" end="10"/>
                                            </p:txEl>
                                          </p:spTgt>
                                        </p:tgtEl>
                                        <p:attrNameLst>
                                          <p:attrName>style.visibility</p:attrName>
                                        </p:attrNameLst>
                                      </p:cBhvr>
                                      <p:to>
                                        <p:strVal val="visible"/>
                                      </p:to>
                                    </p:set>
                                    <p:animEffect transition="in" filter="fade">
                                      <p:cBhvr>
                                        <p:cTn id="43" dur="2000"/>
                                        <p:tgtEl>
                                          <p:spTgt spid="9219">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219">
                                            <p:txEl>
                                              <p:pRg st="15" end="15"/>
                                            </p:txEl>
                                          </p:spTgt>
                                        </p:tgtEl>
                                        <p:attrNameLst>
                                          <p:attrName>style.visibility</p:attrName>
                                        </p:attrNameLst>
                                      </p:cBhvr>
                                      <p:to>
                                        <p:strVal val="visible"/>
                                      </p:to>
                                    </p:set>
                                    <p:animEffect transition="in" filter="fade">
                                      <p:cBhvr>
                                        <p:cTn id="48" dur="2000"/>
                                        <p:tgtEl>
                                          <p:spTgt spid="92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3150" y="1533277"/>
            <a:ext cx="7772400" cy="850121"/>
          </a:xfrm>
        </p:spPr>
        <p:txBody>
          <a:bodyPr/>
          <a:lstStyle/>
          <a:p>
            <a:r>
              <a:rPr lang="sv-SE" dirty="0" smtClean="0"/>
              <a:t>Säkerhetsprövning</a:t>
            </a:r>
            <a:endParaRPr lang="sv-SE" dirty="0"/>
          </a:p>
        </p:txBody>
      </p:sp>
    </p:spTree>
    <p:extLst>
      <p:ext uri="{BB962C8B-B14F-4D97-AF65-F5344CB8AC3E}">
        <p14:creationId xmlns:p14="http://schemas.microsoft.com/office/powerpoint/2010/main" val="2561790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533947"/>
            <a:ext cx="7606712" cy="3278981"/>
          </a:xfrm>
        </p:spPr>
        <p:txBody>
          <a:bodyPr/>
          <a:lstStyle/>
          <a:p>
            <a:pPr marL="0" indent="0">
              <a:buNone/>
            </a:pPr>
            <a:r>
              <a:rPr lang="sv-SE" sz="1600" b="1" dirty="0"/>
              <a:t>Följande </a:t>
            </a:r>
            <a:r>
              <a:rPr lang="sv-SE" sz="1600" b="1" dirty="0" smtClean="0"/>
              <a:t>personalkategorier </a:t>
            </a:r>
            <a:r>
              <a:rPr lang="sv-SE" sz="1600" b="1" dirty="0"/>
              <a:t>ska </a:t>
            </a:r>
            <a:r>
              <a:rPr lang="sv-SE" sz="1600" b="1" dirty="0" err="1"/>
              <a:t>säkerhetsprövas</a:t>
            </a:r>
            <a:r>
              <a:rPr lang="sv-SE" sz="1600" b="1" dirty="0"/>
              <a:t> hos </a:t>
            </a:r>
            <a:r>
              <a:rPr lang="sv-SE" sz="1600" b="1" dirty="0" smtClean="0"/>
              <a:t>ett åkeri:</a:t>
            </a:r>
            <a:endParaRPr lang="sv-SE" sz="1600" b="1" dirty="0"/>
          </a:p>
          <a:p>
            <a:r>
              <a:rPr lang="sv-SE" sz="1600" dirty="0" smtClean="0"/>
              <a:t>Säkerhetsansvarig person</a:t>
            </a:r>
            <a:endParaRPr lang="sv-SE" sz="1600" dirty="0"/>
          </a:p>
          <a:p>
            <a:r>
              <a:rPr lang="sv-SE" sz="1600" dirty="0"/>
              <a:t>Personal med </a:t>
            </a:r>
            <a:r>
              <a:rPr lang="sv-SE" sz="1600" dirty="0" err="1"/>
              <a:t>oeskorterat</a:t>
            </a:r>
            <a:r>
              <a:rPr lang="sv-SE" sz="1600" dirty="0"/>
              <a:t> tillträde till identifierbar </a:t>
            </a:r>
            <a:r>
              <a:rPr lang="sv-SE" sz="1600" dirty="0" smtClean="0"/>
              <a:t>flygfrakt som har genomgått en säkerhetsåtgärd</a:t>
            </a:r>
            <a:endParaRPr lang="sv-SE" sz="1600" dirty="0"/>
          </a:p>
        </p:txBody>
      </p:sp>
    </p:spTree>
    <p:extLst>
      <p:ext uri="{BB962C8B-B14F-4D97-AF65-F5344CB8AC3E}">
        <p14:creationId xmlns:p14="http://schemas.microsoft.com/office/powerpoint/2010/main" val="641352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487343"/>
            <a:ext cx="7831301" cy="1360131"/>
          </a:xfrm>
        </p:spPr>
        <p:txBody>
          <a:bodyPr/>
          <a:lstStyle/>
          <a:p>
            <a:pPr marL="0" indent="0">
              <a:buNone/>
            </a:pPr>
            <a:r>
              <a:rPr lang="sv-SE" sz="1600" dirty="0"/>
              <a:t>Syftet med </a:t>
            </a:r>
            <a:r>
              <a:rPr lang="sv-SE" sz="1600" dirty="0" smtClean="0"/>
              <a:t>säkerhetsprövning </a:t>
            </a:r>
            <a:r>
              <a:rPr lang="sv-SE" sz="1600" dirty="0"/>
              <a:t>är att förebygga att personer som inte är pålitliga från säkerhetssynpunkt deltar i en verksamhet där de kan få tillgång till säkerhetsskyddsklassificerade uppgifter eller i en verksamhet som av någon annan anledning är säkerhetskänslig.</a:t>
            </a:r>
          </a:p>
        </p:txBody>
      </p:sp>
    </p:spTree>
    <p:extLst>
      <p:ext uri="{BB962C8B-B14F-4D97-AF65-F5344CB8AC3E}">
        <p14:creationId xmlns:p14="http://schemas.microsoft.com/office/powerpoint/2010/main" val="720988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261120"/>
            <a:ext cx="7277848" cy="1615036"/>
          </a:xfrm>
        </p:spPr>
        <p:txBody>
          <a:bodyPr/>
          <a:lstStyle/>
          <a:p>
            <a:pPr marL="0" indent="0">
              <a:buNone/>
            </a:pPr>
            <a:r>
              <a:rPr lang="sv-SE" sz="1600" b="1" dirty="0"/>
              <a:t>Säkerhetsprövningen grundar sig på:</a:t>
            </a:r>
          </a:p>
          <a:p>
            <a:r>
              <a:rPr lang="sv-SE" sz="1600" dirty="0"/>
              <a:t>en säkerhetsprövningsintervju</a:t>
            </a:r>
          </a:p>
          <a:p>
            <a:r>
              <a:rPr lang="sv-SE" sz="1600" dirty="0"/>
              <a:t>uppgifter som framgår av till exempel betyg, intyg och referenser</a:t>
            </a:r>
          </a:p>
          <a:p>
            <a:r>
              <a:rPr lang="sv-SE" sz="1600" dirty="0" smtClean="0"/>
              <a:t>registerkontroll</a:t>
            </a:r>
            <a:endParaRPr lang="sv-SE" sz="1600" dirty="0"/>
          </a:p>
        </p:txBody>
      </p:sp>
      <p:pic>
        <p:nvPicPr>
          <p:cNvPr id="5" name="Bildobjekt 4"/>
          <p:cNvPicPr>
            <a:picLocks noChangeAspect="1"/>
          </p:cNvPicPr>
          <p:nvPr/>
        </p:nvPicPr>
        <p:blipFill>
          <a:blip r:embed="rId3"/>
          <a:stretch>
            <a:fillRect/>
          </a:stretch>
        </p:blipFill>
        <p:spPr>
          <a:xfrm>
            <a:off x="4251158" y="2425179"/>
            <a:ext cx="2296254" cy="1869044"/>
          </a:xfrm>
          <a:prstGeom prst="rect">
            <a:avLst/>
          </a:prstGeom>
        </p:spPr>
      </p:pic>
    </p:spTree>
    <p:extLst>
      <p:ext uri="{BB962C8B-B14F-4D97-AF65-F5344CB8AC3E}">
        <p14:creationId xmlns:p14="http://schemas.microsoft.com/office/powerpoint/2010/main" val="1741034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104101"/>
            <a:ext cx="7702964" cy="3387688"/>
          </a:xfrm>
        </p:spPr>
        <p:txBody>
          <a:bodyPr/>
          <a:lstStyle/>
          <a:p>
            <a:pPr marL="0" indent="0">
              <a:buNone/>
            </a:pPr>
            <a:r>
              <a:rPr lang="sv-SE" sz="1600" dirty="0" smtClean="0"/>
              <a:t>Säkerhetsprövningsintervjun </a:t>
            </a:r>
            <a:r>
              <a:rPr lang="sv-SE" sz="1600" dirty="0"/>
              <a:t>är ett viktigt verktyg i syfte att göra en noggrann </a:t>
            </a:r>
            <a:r>
              <a:rPr lang="sv-SE" sz="1600" dirty="0" smtClean="0"/>
              <a:t>personbedömning:</a:t>
            </a:r>
          </a:p>
          <a:p>
            <a:endParaRPr lang="sv-SE" sz="1600" dirty="0" smtClean="0"/>
          </a:p>
          <a:p>
            <a:r>
              <a:rPr lang="sv-SE" sz="1600" dirty="0" smtClean="0"/>
              <a:t>Förklara syftet med intervjun och låt intervjun ta tid</a:t>
            </a:r>
          </a:p>
          <a:p>
            <a:r>
              <a:rPr lang="sv-SE" sz="1600" dirty="0" smtClean="0"/>
              <a:t>Använd ansökningshandlingar och annan inhämtad information som underlag inför intervjun</a:t>
            </a:r>
          </a:p>
          <a:p>
            <a:r>
              <a:rPr lang="sv-SE" sz="1600" dirty="0"/>
              <a:t>Var närvarande </a:t>
            </a:r>
            <a:r>
              <a:rPr lang="sv-SE" sz="1600" dirty="0" smtClean="0"/>
              <a:t>i </a:t>
            </a:r>
            <a:r>
              <a:rPr lang="sv-SE" sz="1600" dirty="0"/>
              <a:t>samtalet och lyssna </a:t>
            </a:r>
            <a:r>
              <a:rPr lang="sv-SE" sz="1600" dirty="0" smtClean="0"/>
              <a:t>aktivt</a:t>
            </a:r>
          </a:p>
          <a:p>
            <a:r>
              <a:rPr lang="sv-SE" sz="1600" dirty="0"/>
              <a:t>Tänk också på att det inte bara handlar om att </a:t>
            </a:r>
            <a:r>
              <a:rPr lang="sv-SE" sz="1600" dirty="0" smtClean="0"/>
              <a:t>kunna </a:t>
            </a:r>
            <a:r>
              <a:rPr lang="sv-SE" sz="1600" dirty="0"/>
              <a:t>ställa frågor utan också om att kunna tolka och </a:t>
            </a:r>
            <a:r>
              <a:rPr lang="sv-SE" sz="1600" dirty="0" smtClean="0"/>
              <a:t>bedöma </a:t>
            </a:r>
            <a:r>
              <a:rPr lang="sv-SE" sz="1600" dirty="0"/>
              <a:t>de svar som </a:t>
            </a:r>
            <a:r>
              <a:rPr lang="sv-SE" sz="1600" dirty="0" smtClean="0"/>
              <a:t>ges</a:t>
            </a:r>
            <a:endParaRPr lang="sv-SE" sz="1600" dirty="0"/>
          </a:p>
          <a:p>
            <a:r>
              <a:rPr lang="sv-SE" sz="1600" dirty="0" smtClean="0"/>
              <a:t>Säkerhetsintervjun ska dokumenteras</a:t>
            </a:r>
          </a:p>
          <a:p>
            <a:pPr marL="0" indent="0">
              <a:buNone/>
            </a:pPr>
            <a:endParaRPr lang="sv-SE" sz="1600" dirty="0">
              <a:solidFill>
                <a:schemeClr val="accent1"/>
              </a:solidFill>
            </a:endParaRPr>
          </a:p>
        </p:txBody>
      </p:sp>
    </p:spTree>
    <p:extLst>
      <p:ext uri="{BB962C8B-B14F-4D97-AF65-F5344CB8AC3E}">
        <p14:creationId xmlns:p14="http://schemas.microsoft.com/office/powerpoint/2010/main" val="963253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362719"/>
            <a:ext cx="7759112" cy="3278981"/>
          </a:xfrm>
        </p:spPr>
        <p:txBody>
          <a:bodyPr/>
          <a:lstStyle/>
          <a:p>
            <a:pPr marL="0" indent="0">
              <a:buNone/>
            </a:pPr>
            <a:r>
              <a:rPr lang="sv-SE" sz="1600" b="1" dirty="0"/>
              <a:t>Registerkontroll:</a:t>
            </a:r>
          </a:p>
          <a:p>
            <a:r>
              <a:rPr lang="sv-SE" sz="1600" dirty="0"/>
              <a:t>Efter godkänd grundutredning ska ansökan om registerkontroll skickas till </a:t>
            </a:r>
            <a:r>
              <a:rPr lang="sv-SE" sz="1600" dirty="0" smtClean="0"/>
              <a:t>Transportstyrelsen</a:t>
            </a:r>
          </a:p>
          <a:p>
            <a:r>
              <a:rPr lang="sv-SE" sz="1600" dirty="0" smtClean="0"/>
              <a:t>Framkommer uppgifter i registerkontrollen meddelas detta den som ska göra bedömningen</a:t>
            </a:r>
          </a:p>
          <a:p>
            <a:r>
              <a:rPr lang="sv-SE" sz="1600" dirty="0" smtClean="0"/>
              <a:t>Avanmäl personal som inte längre omfattas av </a:t>
            </a:r>
            <a:r>
              <a:rPr lang="sv-SE" sz="1600" dirty="0" smtClean="0"/>
              <a:t>kravet</a:t>
            </a:r>
            <a:endParaRPr lang="sv-SE" sz="1600" dirty="0"/>
          </a:p>
        </p:txBody>
      </p:sp>
    </p:spTree>
    <p:extLst>
      <p:ext uri="{BB962C8B-B14F-4D97-AF65-F5344CB8AC3E}">
        <p14:creationId xmlns:p14="http://schemas.microsoft.com/office/powerpoint/2010/main" val="2996017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318901"/>
            <a:ext cx="6600407" cy="935015"/>
          </a:xfrm>
        </p:spPr>
        <p:txBody>
          <a:bodyPr/>
          <a:lstStyle/>
          <a:p>
            <a:pPr marL="0" indent="0">
              <a:buNone/>
            </a:pPr>
            <a:r>
              <a:rPr lang="sv-SE" sz="1600" dirty="0"/>
              <a:t>Säkerhetsprövningen ska fortlöpande följas </a:t>
            </a:r>
            <a:r>
              <a:rPr lang="sv-SE" sz="1600" dirty="0" smtClean="0"/>
              <a:t>upp minst vartannat år</a:t>
            </a:r>
            <a:endParaRPr lang="sv-SE" sz="1600" dirty="0"/>
          </a:p>
        </p:txBody>
      </p:sp>
      <p:pic>
        <p:nvPicPr>
          <p:cNvPr id="5" name="Bildobjekt 4"/>
          <p:cNvPicPr>
            <a:picLocks noChangeAspect="1"/>
          </p:cNvPicPr>
          <p:nvPr/>
        </p:nvPicPr>
        <p:blipFill>
          <a:blip r:embed="rId3"/>
          <a:stretch>
            <a:fillRect/>
          </a:stretch>
        </p:blipFill>
        <p:spPr>
          <a:xfrm>
            <a:off x="2487351" y="1950483"/>
            <a:ext cx="2670279" cy="2670279"/>
          </a:xfrm>
          <a:prstGeom prst="rect">
            <a:avLst/>
          </a:prstGeom>
        </p:spPr>
      </p:pic>
    </p:spTree>
    <p:extLst>
      <p:ext uri="{BB962C8B-B14F-4D97-AF65-F5344CB8AC3E}">
        <p14:creationId xmlns:p14="http://schemas.microsoft.com/office/powerpoint/2010/main" val="109617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Säkerhetsprövning</a:t>
            </a:r>
            <a:endParaRPr lang="sv-SE" dirty="0"/>
          </a:p>
        </p:txBody>
      </p:sp>
      <p:sp>
        <p:nvSpPr>
          <p:cNvPr id="3" name="Platshållare för innehåll 2"/>
          <p:cNvSpPr>
            <a:spLocks noGrp="1"/>
          </p:cNvSpPr>
          <p:nvPr>
            <p:ph sz="half" idx="1"/>
          </p:nvPr>
        </p:nvSpPr>
        <p:spPr>
          <a:xfrm>
            <a:off x="522288" y="1242647"/>
            <a:ext cx="7482723" cy="1005436"/>
          </a:xfrm>
        </p:spPr>
        <p:txBody>
          <a:bodyPr/>
          <a:lstStyle/>
          <a:p>
            <a:pPr marL="0" indent="0">
              <a:buNone/>
            </a:pPr>
            <a:r>
              <a:rPr lang="sv-SE" sz="1600" dirty="0"/>
              <a:t>Avslutande samtal ska hållas när en anställning eller deltagande som föranlett säkerhetsprövning </a:t>
            </a:r>
            <a:r>
              <a:rPr lang="sv-SE" sz="1600" dirty="0" smtClean="0"/>
              <a:t>avslutas</a:t>
            </a:r>
            <a:endParaRPr lang="sv-SE" sz="1600" dirty="0"/>
          </a:p>
        </p:txBody>
      </p:sp>
      <p:pic>
        <p:nvPicPr>
          <p:cNvPr id="5" name="Bildobjekt 4"/>
          <p:cNvPicPr>
            <a:picLocks noChangeAspect="1"/>
          </p:cNvPicPr>
          <p:nvPr/>
        </p:nvPicPr>
        <p:blipFill>
          <a:blip r:embed="rId3"/>
          <a:stretch>
            <a:fillRect/>
          </a:stretch>
        </p:blipFill>
        <p:spPr>
          <a:xfrm>
            <a:off x="2715092" y="2109538"/>
            <a:ext cx="3737172" cy="2499577"/>
          </a:xfrm>
          <a:prstGeom prst="rect">
            <a:avLst/>
          </a:prstGeom>
        </p:spPr>
      </p:pic>
    </p:spTree>
    <p:extLst>
      <p:ext uri="{BB962C8B-B14F-4D97-AF65-F5344CB8AC3E}">
        <p14:creationId xmlns:p14="http://schemas.microsoft.com/office/powerpoint/2010/main" val="709514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3150" y="1533277"/>
            <a:ext cx="7772400" cy="850121"/>
          </a:xfrm>
        </p:spPr>
        <p:txBody>
          <a:bodyPr/>
          <a:lstStyle/>
          <a:p>
            <a:r>
              <a:rPr lang="sv-SE" dirty="0" smtClean="0"/>
              <a:t>Skydd </a:t>
            </a:r>
            <a:r>
              <a:rPr lang="sv-SE" dirty="0" smtClean="0"/>
              <a:t>av flygfrakt</a:t>
            </a:r>
            <a:endParaRPr lang="sv-SE" dirty="0"/>
          </a:p>
        </p:txBody>
      </p:sp>
    </p:spTree>
    <p:extLst>
      <p:ext uri="{BB962C8B-B14F-4D97-AF65-F5344CB8AC3E}">
        <p14:creationId xmlns:p14="http://schemas.microsoft.com/office/powerpoint/2010/main" val="1648042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Skydd av </a:t>
            </a:r>
            <a:r>
              <a:rPr lang="sv-SE" dirty="0" smtClean="0"/>
              <a:t>flygfrakt</a:t>
            </a:r>
            <a:endParaRPr lang="sv-SE" dirty="0"/>
          </a:p>
        </p:txBody>
      </p:sp>
      <p:pic>
        <p:nvPicPr>
          <p:cNvPr id="5" name="Bildobjekt 4"/>
          <p:cNvPicPr>
            <a:picLocks noChangeAspect="1"/>
          </p:cNvPicPr>
          <p:nvPr/>
        </p:nvPicPr>
        <p:blipFill>
          <a:blip r:embed="rId3"/>
          <a:stretch>
            <a:fillRect/>
          </a:stretch>
        </p:blipFill>
        <p:spPr>
          <a:xfrm>
            <a:off x="1323194" y="1104101"/>
            <a:ext cx="7620660" cy="3218967"/>
          </a:xfrm>
          <a:prstGeom prst="rect">
            <a:avLst/>
          </a:prstGeom>
        </p:spPr>
      </p:pic>
      <p:pic>
        <p:nvPicPr>
          <p:cNvPr id="6" name="Bildobjekt 5"/>
          <p:cNvPicPr>
            <a:picLocks noChangeAspect="1"/>
          </p:cNvPicPr>
          <p:nvPr/>
        </p:nvPicPr>
        <p:blipFill>
          <a:blip r:embed="rId4"/>
          <a:stretch>
            <a:fillRect/>
          </a:stretch>
        </p:blipFill>
        <p:spPr>
          <a:xfrm>
            <a:off x="2250852" y="3712868"/>
            <a:ext cx="2882672" cy="1424379"/>
          </a:xfrm>
          <a:prstGeom prst="rect">
            <a:avLst/>
          </a:prstGeom>
        </p:spPr>
      </p:pic>
      <p:sp useBgFill="1">
        <p:nvSpPr>
          <p:cNvPr id="2" name="textruta 1"/>
          <p:cNvSpPr txBox="1"/>
          <p:nvPr/>
        </p:nvSpPr>
        <p:spPr>
          <a:xfrm>
            <a:off x="3152274" y="3528202"/>
            <a:ext cx="1684421" cy="369332"/>
          </a:xfrm>
          <a:prstGeom prst="rect">
            <a:avLst/>
          </a:prstGeom>
        </p:spPr>
        <p:txBody>
          <a:bodyPr wrap="square" rtlCol="0">
            <a:spAutoFit/>
          </a:bodyPr>
          <a:lstStyle/>
          <a:p>
            <a:r>
              <a:rPr lang="sv-SE" b="1" dirty="0" smtClean="0">
                <a:solidFill>
                  <a:schemeClr val="accent1"/>
                </a:solidFill>
              </a:rPr>
              <a:t>Godkänt åkeri</a:t>
            </a:r>
            <a:endParaRPr lang="sv-SE" b="1" dirty="0">
              <a:solidFill>
                <a:schemeClr val="accent1"/>
              </a:solidFill>
            </a:endParaRPr>
          </a:p>
        </p:txBody>
      </p:sp>
    </p:spTree>
    <p:extLst>
      <p:ext uri="{BB962C8B-B14F-4D97-AF65-F5344CB8AC3E}">
        <p14:creationId xmlns:p14="http://schemas.microsoft.com/office/powerpoint/2010/main" val="318077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Definitioner</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944191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Skydd av flygfrakt</a:t>
            </a:r>
            <a:endParaRPr lang="sv-SE" dirty="0"/>
          </a:p>
        </p:txBody>
      </p:sp>
      <p:sp>
        <p:nvSpPr>
          <p:cNvPr id="3" name="Platshållare för innehåll 2"/>
          <p:cNvSpPr>
            <a:spLocks noGrp="1"/>
          </p:cNvSpPr>
          <p:nvPr>
            <p:ph sz="half" idx="1"/>
          </p:nvPr>
        </p:nvSpPr>
        <p:spPr>
          <a:xfrm>
            <a:off x="522288" y="1308298"/>
            <a:ext cx="8114400" cy="3217208"/>
          </a:xfrm>
        </p:spPr>
        <p:txBody>
          <a:bodyPr/>
          <a:lstStyle/>
          <a:p>
            <a:pPr marL="0" indent="0">
              <a:buNone/>
            </a:pPr>
            <a:r>
              <a:rPr lang="sv-SE" b="1" dirty="0" smtClean="0"/>
              <a:t>Ett godkänt åkeri ska säkerställa att:</a:t>
            </a:r>
          </a:p>
          <a:p>
            <a:r>
              <a:rPr lang="sv-SE" dirty="0" smtClean="0"/>
              <a:t>Säkerhetsnivån i </a:t>
            </a:r>
            <a:r>
              <a:rPr lang="sv-SE" dirty="0" smtClean="0"/>
              <a:t>ev. terminaler </a:t>
            </a:r>
            <a:r>
              <a:rPr lang="sv-SE" dirty="0" smtClean="0"/>
              <a:t>är tillräcklig för att skydda identifierbar flygfrakt och -post</a:t>
            </a:r>
          </a:p>
          <a:p>
            <a:r>
              <a:rPr lang="sv-SE" dirty="0" smtClean="0"/>
              <a:t>Att all personal som genomför transport genomgått allmän utbildning i säkerhetsfrågor (11.2.7)</a:t>
            </a:r>
          </a:p>
          <a:p>
            <a:r>
              <a:rPr lang="sv-SE" dirty="0" smtClean="0"/>
              <a:t>Personal med oövervakad tillgång till frakt och post som varit föremål för säkerhetsåtgärder är utbildade enligt 11.2.3.9 och </a:t>
            </a:r>
            <a:r>
              <a:rPr lang="sv-SE" dirty="0" smtClean="0"/>
              <a:t>är säkerhetsprövad</a:t>
            </a:r>
            <a:endParaRPr lang="sv-SE" dirty="0"/>
          </a:p>
        </p:txBody>
      </p:sp>
    </p:spTree>
    <p:extLst>
      <p:ext uri="{BB962C8B-B14F-4D97-AF65-F5344CB8AC3E}">
        <p14:creationId xmlns:p14="http://schemas.microsoft.com/office/powerpoint/2010/main" val="1772763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Skydd av flygfrakt</a:t>
            </a:r>
            <a:endParaRPr lang="sv-SE" dirty="0"/>
          </a:p>
        </p:txBody>
      </p:sp>
      <p:sp>
        <p:nvSpPr>
          <p:cNvPr id="3" name="Platshållare för innehåll 2"/>
          <p:cNvSpPr>
            <a:spLocks noGrp="1"/>
          </p:cNvSpPr>
          <p:nvPr>
            <p:ph sz="half" idx="1"/>
          </p:nvPr>
        </p:nvSpPr>
        <p:spPr>
          <a:xfrm>
            <a:off x="522288" y="1218215"/>
            <a:ext cx="7622754" cy="3278981"/>
          </a:xfrm>
        </p:spPr>
        <p:txBody>
          <a:bodyPr/>
          <a:lstStyle/>
          <a:p>
            <a:pPr marL="0" lvl="0" indent="0">
              <a:buClr>
                <a:srgbClr val="616365"/>
              </a:buClr>
              <a:buNone/>
            </a:pPr>
            <a:r>
              <a:rPr lang="sv-SE" b="1" dirty="0">
                <a:solidFill>
                  <a:srgbClr val="000000"/>
                </a:solidFill>
              </a:rPr>
              <a:t>Ett godkänt åkeri ska säkerställa att:</a:t>
            </a:r>
          </a:p>
          <a:p>
            <a:r>
              <a:rPr lang="sv-SE" dirty="0"/>
              <a:t>I</a:t>
            </a:r>
            <a:r>
              <a:rPr lang="sv-SE" dirty="0" smtClean="0"/>
              <a:t>dentifierbar </a:t>
            </a:r>
            <a:r>
              <a:rPr lang="sv-SE" dirty="0"/>
              <a:t>flygfrakt och -</a:t>
            </a:r>
            <a:r>
              <a:rPr lang="sv-SE" dirty="0" smtClean="0"/>
              <a:t>post </a:t>
            </a:r>
            <a:r>
              <a:rPr lang="sv-SE" dirty="0"/>
              <a:t>som tidigare varit föremål för säkerhetsåtgärder skyddas mot obehörig åtkomst eller </a:t>
            </a:r>
            <a:r>
              <a:rPr lang="sv-SE" dirty="0" smtClean="0"/>
              <a:t>manipulering</a:t>
            </a:r>
          </a:p>
          <a:p>
            <a:r>
              <a:rPr lang="sv-SE" dirty="0" smtClean="0"/>
              <a:t>Transporten inte läggs ut på en tredje part</a:t>
            </a:r>
          </a:p>
          <a:p>
            <a:pPr lvl="0">
              <a:buClr>
                <a:srgbClr val="616365"/>
              </a:buClr>
            </a:pPr>
            <a:r>
              <a:rPr lang="sv-SE" dirty="0" smtClean="0">
                <a:solidFill>
                  <a:srgbClr val="000000"/>
                </a:solidFill>
              </a:rPr>
              <a:t>Inga </a:t>
            </a:r>
            <a:r>
              <a:rPr lang="sv-SE" dirty="0">
                <a:solidFill>
                  <a:srgbClr val="000000"/>
                </a:solidFill>
              </a:rPr>
              <a:t>andra tjänster för hantering av flygfrakt får läggas ut på underentreprenad</a:t>
            </a:r>
          </a:p>
          <a:p>
            <a:pPr marL="0" indent="0">
              <a:buNone/>
            </a:pPr>
            <a:endParaRPr lang="sv-SE" dirty="0"/>
          </a:p>
        </p:txBody>
      </p:sp>
    </p:spTree>
    <p:extLst>
      <p:ext uri="{BB962C8B-B14F-4D97-AF65-F5344CB8AC3E}">
        <p14:creationId xmlns:p14="http://schemas.microsoft.com/office/powerpoint/2010/main" val="1879464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Skydd av flygfrakt</a:t>
            </a:r>
            <a:endParaRPr lang="sv-SE" dirty="0"/>
          </a:p>
        </p:txBody>
      </p:sp>
      <p:sp>
        <p:nvSpPr>
          <p:cNvPr id="3" name="Platshållare för innehåll 2"/>
          <p:cNvSpPr>
            <a:spLocks noGrp="1"/>
          </p:cNvSpPr>
          <p:nvPr>
            <p:ph sz="half" idx="1"/>
          </p:nvPr>
        </p:nvSpPr>
        <p:spPr>
          <a:xfrm>
            <a:off x="522288" y="1246712"/>
            <a:ext cx="7847343" cy="3278981"/>
          </a:xfrm>
        </p:spPr>
        <p:txBody>
          <a:bodyPr/>
          <a:lstStyle/>
          <a:p>
            <a:pPr marL="0" lvl="0" indent="0">
              <a:buClr>
                <a:srgbClr val="616365"/>
              </a:buClr>
              <a:buNone/>
            </a:pPr>
            <a:r>
              <a:rPr lang="sv-SE" b="1" dirty="0">
                <a:solidFill>
                  <a:srgbClr val="000000"/>
                </a:solidFill>
              </a:rPr>
              <a:t>Ett godkänt åkeri ska säkerställa att:</a:t>
            </a:r>
          </a:p>
          <a:p>
            <a:pPr lvl="0">
              <a:buClr>
                <a:srgbClr val="616365"/>
              </a:buClr>
            </a:pPr>
            <a:r>
              <a:rPr lang="sv-SE" dirty="0">
                <a:solidFill>
                  <a:srgbClr val="000000"/>
                </a:solidFill>
              </a:rPr>
              <a:t>Omedelbart före lastningen ska lastutrymmet genomsökas och skyddas mot obehörig </a:t>
            </a:r>
            <a:r>
              <a:rPr lang="sv-SE" dirty="0" smtClean="0">
                <a:solidFill>
                  <a:srgbClr val="000000"/>
                </a:solidFill>
              </a:rPr>
              <a:t>åtkomst</a:t>
            </a:r>
            <a:endParaRPr lang="sv-SE" dirty="0">
              <a:solidFill>
                <a:srgbClr val="000000"/>
              </a:solidFill>
            </a:endParaRPr>
          </a:p>
          <a:p>
            <a:pPr lvl="0">
              <a:buClr>
                <a:srgbClr val="616365"/>
              </a:buClr>
            </a:pPr>
            <a:r>
              <a:rPr lang="sv-SE" dirty="0">
                <a:solidFill>
                  <a:srgbClr val="000000"/>
                </a:solidFill>
              </a:rPr>
              <a:t>Lastrummet i det fordon i vilket försändelsen </a:t>
            </a:r>
            <a:r>
              <a:rPr lang="sv-SE" dirty="0" smtClean="0">
                <a:solidFill>
                  <a:srgbClr val="000000"/>
                </a:solidFill>
              </a:rPr>
              <a:t>transporteras </a:t>
            </a:r>
            <a:r>
              <a:rPr lang="sv-SE" dirty="0">
                <a:solidFill>
                  <a:srgbClr val="000000"/>
                </a:solidFill>
              </a:rPr>
              <a:t>ska vara låst eller förseglat</a:t>
            </a:r>
          </a:p>
          <a:p>
            <a:pPr lvl="0">
              <a:buClr>
                <a:srgbClr val="616365"/>
              </a:buClr>
            </a:pPr>
            <a:r>
              <a:rPr lang="sv-SE" dirty="0">
                <a:solidFill>
                  <a:srgbClr val="000000"/>
                </a:solidFill>
              </a:rPr>
              <a:t>Alla förare ska bära identitetskort</a:t>
            </a:r>
          </a:p>
          <a:p>
            <a:pPr lvl="0">
              <a:buClr>
                <a:srgbClr val="616365"/>
              </a:buClr>
            </a:pPr>
            <a:r>
              <a:rPr lang="sv-SE" dirty="0">
                <a:solidFill>
                  <a:srgbClr val="000000"/>
                </a:solidFill>
              </a:rPr>
              <a:t>Förare ska inte göra oplanerade stopp mellan hämtning och leverans </a:t>
            </a:r>
            <a:endParaRPr lang="sv-SE" dirty="0" smtClean="0">
              <a:solidFill>
                <a:srgbClr val="000000"/>
              </a:solidFill>
            </a:endParaRPr>
          </a:p>
        </p:txBody>
      </p:sp>
    </p:spTree>
    <p:extLst>
      <p:ext uri="{BB962C8B-B14F-4D97-AF65-F5344CB8AC3E}">
        <p14:creationId xmlns:p14="http://schemas.microsoft.com/office/powerpoint/2010/main" val="2024813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22288" y="1350747"/>
            <a:ext cx="8114400" cy="3220641"/>
          </a:xfrm>
        </p:spPr>
        <p:txBody>
          <a:bodyPr/>
          <a:lstStyle/>
          <a:p>
            <a:pPr marL="0" indent="0">
              <a:buNone/>
              <a:defRPr/>
            </a:pPr>
            <a:r>
              <a:rPr lang="fr-FR" sz="1600" b="1" dirty="0" smtClean="0"/>
              <a:t>Exempel </a:t>
            </a:r>
            <a:r>
              <a:rPr lang="fr-FR" sz="1600" b="1" dirty="0"/>
              <a:t>på </a:t>
            </a:r>
            <a:r>
              <a:rPr lang="fr-FR" sz="1600" b="1" dirty="0" smtClean="0"/>
              <a:t>fysiskt skydd </a:t>
            </a:r>
            <a:r>
              <a:rPr lang="fr-FR" sz="1600" b="1" dirty="0"/>
              <a:t>mot obehörig </a:t>
            </a:r>
            <a:r>
              <a:rPr lang="fr-FR" sz="1600" b="1" dirty="0" smtClean="0"/>
              <a:t>åtkomst vid </a:t>
            </a:r>
            <a:r>
              <a:rPr lang="fr-FR" sz="1600" b="1" dirty="0" smtClean="0"/>
              <a:t>begränsad lagring/omlastning</a:t>
            </a:r>
            <a:r>
              <a:rPr lang="fr-FR" sz="1600" b="1" dirty="0" smtClean="0"/>
              <a:t>:</a:t>
            </a:r>
            <a:endParaRPr lang="fr-FR" sz="1600" b="1" dirty="0"/>
          </a:p>
          <a:p>
            <a:pPr marL="404813" indent="-270272">
              <a:buNone/>
              <a:defRPr/>
            </a:pPr>
            <a:endParaRPr lang="fr-FR" sz="1600" b="1" dirty="0"/>
          </a:p>
          <a:p>
            <a:pPr marL="434579" lvl="1" indent="-134541">
              <a:defRPr/>
            </a:pPr>
            <a:r>
              <a:rPr lang="fr-FR" sz="1600" dirty="0" smtClean="0"/>
              <a:t> Inpasseringsystem</a:t>
            </a:r>
          </a:p>
          <a:p>
            <a:pPr marL="434579" lvl="1" indent="-134541">
              <a:defRPr/>
            </a:pPr>
            <a:r>
              <a:rPr lang="fr-FR" sz="1600" dirty="0" smtClean="0"/>
              <a:t> Identitets-/behörighetskontroll </a:t>
            </a:r>
          </a:p>
          <a:p>
            <a:pPr marL="434579" lvl="1" indent="-134541">
              <a:defRPr/>
            </a:pPr>
            <a:r>
              <a:rPr lang="fr-FR" sz="1600" dirty="0" smtClean="0"/>
              <a:t> Larm eller </a:t>
            </a:r>
            <a:r>
              <a:rPr lang="fr-FR" sz="1600" dirty="0" smtClean="0"/>
              <a:t>motsvarande</a:t>
            </a:r>
          </a:p>
          <a:p>
            <a:pPr marL="434579" lvl="1" indent="-134541">
              <a:defRPr/>
            </a:pPr>
            <a:endParaRPr lang="fr-FR" sz="1600" dirty="0"/>
          </a:p>
          <a:p>
            <a:pPr marL="300038" lvl="1" indent="0">
              <a:buNone/>
              <a:defRPr/>
            </a:pPr>
            <a:r>
              <a:rPr lang="fr-FR" sz="1600" dirty="0" smtClean="0"/>
              <a:t>OBS</a:t>
            </a:r>
            <a:r>
              <a:rPr lang="fr-FR" sz="1600" dirty="0" smtClean="0"/>
              <a:t>! Åtgärder vid obehörig åtkomst (rutin, rapportering, meddela speditör/fraktterminal) </a:t>
            </a:r>
          </a:p>
        </p:txBody>
      </p:sp>
      <p:sp>
        <p:nvSpPr>
          <p:cNvPr id="4" name="Rubrik 3"/>
          <p:cNvSpPr>
            <a:spLocks noGrp="1"/>
          </p:cNvSpPr>
          <p:nvPr>
            <p:ph type="title"/>
          </p:nvPr>
        </p:nvSpPr>
        <p:spPr/>
        <p:txBody>
          <a:bodyPr/>
          <a:lstStyle/>
          <a:p>
            <a:r>
              <a:rPr lang="sv-SE" dirty="0" smtClean="0"/>
              <a:t>Tillträdeskontroll</a:t>
            </a:r>
            <a:endParaRPr lang="sv-SE" dirty="0"/>
          </a:p>
        </p:txBody>
      </p:sp>
    </p:spTree>
    <p:extLst>
      <p:ext uri="{BB962C8B-B14F-4D97-AF65-F5344CB8AC3E}">
        <p14:creationId xmlns:p14="http://schemas.microsoft.com/office/powerpoint/2010/main" val="1981842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6">
                                            <p:txEl>
                                              <p:pRg st="2" end="2"/>
                                            </p:txEl>
                                          </p:spTgt>
                                        </p:tgtEl>
                                        <p:attrNameLst>
                                          <p:attrName>style.visibility</p:attrName>
                                        </p:attrNameLst>
                                      </p:cBhvr>
                                      <p:to>
                                        <p:strVal val="visible"/>
                                      </p:to>
                                    </p:set>
                                    <p:animEffect transition="in" filter="fade">
                                      <p:cBhvr>
                                        <p:cTn id="10" dur="2000"/>
                                        <p:tgtEl>
                                          <p:spTgt spid="614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Effect transition="in" filter="fade">
                                      <p:cBhvr>
                                        <p:cTn id="13" dur="2000"/>
                                        <p:tgtEl>
                                          <p:spTgt spid="614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6">
                                            <p:txEl>
                                              <p:pRg st="4" end="4"/>
                                            </p:txEl>
                                          </p:spTgt>
                                        </p:tgtEl>
                                        <p:attrNameLst>
                                          <p:attrName>style.visibility</p:attrName>
                                        </p:attrNameLst>
                                      </p:cBhvr>
                                      <p:to>
                                        <p:strVal val="visible"/>
                                      </p:to>
                                    </p:set>
                                    <p:animEffect transition="in" filter="fade">
                                      <p:cBhvr>
                                        <p:cTn id="16" dur="2000"/>
                                        <p:tgtEl>
                                          <p:spTgt spid="614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animEffect transition="in" filter="fade">
                                      <p:cBhvr>
                                        <p:cTn id="19" dur="20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Rapportering till Transportstyrelsen</a:t>
            </a:r>
            <a:endParaRPr lang="sv-SE" dirty="0"/>
          </a:p>
        </p:txBody>
      </p:sp>
      <p:sp>
        <p:nvSpPr>
          <p:cNvPr id="3" name="Platshållare för innehåll 2"/>
          <p:cNvSpPr>
            <a:spLocks noGrp="1"/>
          </p:cNvSpPr>
          <p:nvPr>
            <p:ph sz="half" idx="1"/>
          </p:nvPr>
        </p:nvSpPr>
        <p:spPr>
          <a:xfrm>
            <a:off x="522001" y="1411941"/>
            <a:ext cx="7136100" cy="2996014"/>
          </a:xfrm>
        </p:spPr>
        <p:txBody>
          <a:bodyPr/>
          <a:lstStyle/>
          <a:p>
            <a:pPr>
              <a:buNone/>
            </a:pPr>
            <a:r>
              <a:rPr lang="sv-SE" sz="1600" b="1" dirty="0"/>
              <a:t>Vad ska rapporteras?</a:t>
            </a:r>
          </a:p>
          <a:p>
            <a:r>
              <a:rPr lang="sv-SE" sz="1600" dirty="0"/>
              <a:t>Sabotage</a:t>
            </a:r>
          </a:p>
          <a:p>
            <a:r>
              <a:rPr lang="sv-SE" sz="1600" dirty="0"/>
              <a:t>Bombhot</a:t>
            </a:r>
          </a:p>
          <a:p>
            <a:r>
              <a:rPr lang="sv-SE" sz="1600" dirty="0"/>
              <a:t>Andra incidenter som rör luftfartsskyddet, t ex:</a:t>
            </a:r>
          </a:p>
          <a:p>
            <a:pPr lvl="1"/>
            <a:r>
              <a:rPr lang="sv-SE" sz="1600" dirty="0">
                <a:cs typeface="+mn-cs"/>
              </a:rPr>
              <a:t>obehörigt tillträde till identifierbar flygfrakt vid er anläggning</a:t>
            </a:r>
          </a:p>
          <a:p>
            <a:pPr lvl="1"/>
            <a:r>
              <a:rPr lang="sv-SE" sz="1600" dirty="0">
                <a:cs typeface="+mn-cs"/>
              </a:rPr>
              <a:t>Inbrott i transporten på väg till </a:t>
            </a:r>
            <a:r>
              <a:rPr lang="sv-SE" sz="1600" dirty="0" smtClean="0">
                <a:cs typeface="+mn-cs"/>
              </a:rPr>
              <a:t>fraktterminal</a:t>
            </a:r>
            <a:br>
              <a:rPr lang="sv-SE" sz="1600" dirty="0" smtClean="0">
                <a:cs typeface="+mn-cs"/>
              </a:rPr>
            </a:br>
            <a:endParaRPr lang="sv-SE" sz="1600" dirty="0" smtClean="0">
              <a:cs typeface="+mn-cs"/>
            </a:endParaRPr>
          </a:p>
          <a:p>
            <a:pPr marL="0" lvl="1" indent="0">
              <a:buNone/>
            </a:pPr>
            <a:r>
              <a:rPr lang="sv-SE" sz="1600" b="1" dirty="0" smtClean="0"/>
              <a:t>sec@transportstyrelsen.se</a:t>
            </a:r>
            <a:endParaRPr lang="sv-SE" sz="1600" b="1" dirty="0"/>
          </a:p>
        </p:txBody>
      </p:sp>
    </p:spTree>
    <p:extLst>
      <p:ext uri="{BB962C8B-B14F-4D97-AF65-F5344CB8AC3E}">
        <p14:creationId xmlns:p14="http://schemas.microsoft.com/office/powerpoint/2010/main" val="1501164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Förbjudna föremål</a:t>
            </a:r>
            <a:endParaRPr lang="sv-SE" dirty="0"/>
          </a:p>
        </p:txBody>
      </p:sp>
    </p:spTree>
    <p:extLst>
      <p:ext uri="{BB962C8B-B14F-4D97-AF65-F5344CB8AC3E}">
        <p14:creationId xmlns:p14="http://schemas.microsoft.com/office/powerpoint/2010/main" val="2436262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sv-SE" dirty="0"/>
              <a:t>Förbjudna föremål i fraktförsändelser</a:t>
            </a:r>
          </a:p>
        </p:txBody>
      </p:sp>
      <p:sp>
        <p:nvSpPr>
          <p:cNvPr id="50180" name="Rectangle 3"/>
          <p:cNvSpPr>
            <a:spLocks noGrp="1" noChangeArrowheads="1"/>
          </p:cNvSpPr>
          <p:nvPr>
            <p:ph type="body" idx="1"/>
          </p:nvPr>
        </p:nvSpPr>
        <p:spPr>
          <a:xfrm>
            <a:off x="523150" y="1195199"/>
            <a:ext cx="8114400" cy="3183499"/>
          </a:xfrm>
        </p:spPr>
        <p:txBody>
          <a:bodyPr/>
          <a:lstStyle/>
          <a:p>
            <a:pPr>
              <a:buFont typeface="Arial" charset="0"/>
              <a:buNone/>
            </a:pPr>
            <a:endParaRPr lang="sv-SE" sz="1600" b="1" dirty="0">
              <a:solidFill>
                <a:schemeClr val="accent1"/>
              </a:solidFill>
            </a:endParaRPr>
          </a:p>
          <a:p>
            <a:pPr>
              <a:buFont typeface="Arial" charset="0"/>
              <a:buNone/>
            </a:pPr>
            <a:r>
              <a:rPr lang="sv-SE" sz="1600" b="1" dirty="0">
                <a:solidFill>
                  <a:schemeClr val="accent1"/>
                </a:solidFill>
              </a:rPr>
              <a:t>	</a:t>
            </a:r>
            <a:r>
              <a:rPr lang="sv-SE" sz="1600" b="1" dirty="0"/>
              <a:t>Monterade explosiva och brandfarliga anordningar som inte transporteras i enlighet med gällande säkerhetsbestämmelser.</a:t>
            </a:r>
          </a:p>
          <a:p>
            <a:pPr>
              <a:buFont typeface="Arial" charset="0"/>
              <a:buNone/>
            </a:pPr>
            <a:endParaRPr lang="sv-SE" sz="1600" b="1" dirty="0">
              <a:solidFill>
                <a:schemeClr val="accent1"/>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925" y="2592761"/>
            <a:ext cx="2143125" cy="1785938"/>
          </a:xfrm>
          <a:prstGeom prst="rect">
            <a:avLst/>
          </a:prstGeom>
        </p:spPr>
      </p:pic>
    </p:spTree>
    <p:extLst>
      <p:ext uri="{BB962C8B-B14F-4D97-AF65-F5344CB8AC3E}">
        <p14:creationId xmlns:p14="http://schemas.microsoft.com/office/powerpoint/2010/main" val="193889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fade">
                                      <p:cBhvr>
                                        <p:cTn id="7" dur="2000"/>
                                        <p:tgtEl>
                                          <p:spTgt spid="50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sv-SE" dirty="0"/>
              <a:t>Förbjudna föremål</a:t>
            </a:r>
          </a:p>
        </p:txBody>
      </p:sp>
      <p:sp>
        <p:nvSpPr>
          <p:cNvPr id="46084" name="Rectangle 3"/>
          <p:cNvSpPr>
            <a:spLocks noGrp="1" noChangeArrowheads="1"/>
          </p:cNvSpPr>
          <p:nvPr>
            <p:ph type="body" idx="1"/>
          </p:nvPr>
        </p:nvSpPr>
        <p:spPr/>
        <p:txBody>
          <a:bodyPr/>
          <a:lstStyle/>
          <a:p>
            <a:pPr>
              <a:buFont typeface="Arial" charset="0"/>
              <a:buNone/>
            </a:pPr>
            <a:r>
              <a:rPr lang="sv-SE" sz="1600" dirty="0" smtClean="0">
                <a:solidFill>
                  <a:schemeClr val="accent1"/>
                </a:solidFill>
              </a:rPr>
              <a:t>Kreativiteten är stor…</a:t>
            </a:r>
          </a:p>
        </p:txBody>
      </p:sp>
      <p:pic>
        <p:nvPicPr>
          <p:cNvPr id="46087" name="Picture 6" descr="mobilbombe"/>
          <p:cNvPicPr>
            <a:picLocks noChangeAspect="1" noChangeArrowheads="1"/>
          </p:cNvPicPr>
          <p:nvPr/>
        </p:nvPicPr>
        <p:blipFill>
          <a:blip r:embed="rId3"/>
          <a:srcRect/>
          <a:stretch>
            <a:fillRect/>
          </a:stretch>
        </p:blipFill>
        <p:spPr bwMode="auto">
          <a:xfrm>
            <a:off x="4614618" y="617063"/>
            <a:ext cx="3530961" cy="2219215"/>
          </a:xfrm>
          <a:prstGeom prst="rect">
            <a:avLst/>
          </a:prstGeom>
          <a:noFill/>
          <a:ln w="38100">
            <a:solidFill>
              <a:schemeClr val="tx1"/>
            </a:solidFill>
            <a:miter lim="800000"/>
            <a:headEnd/>
            <a:tailEnd/>
          </a:ln>
        </p:spPr>
      </p:pic>
      <p:pic>
        <p:nvPicPr>
          <p:cNvPr id="46086" name="Picture 5" descr="letter bomb by Topato."/>
          <p:cNvPicPr>
            <a:picLocks noChangeAspect="1" noChangeArrowheads="1"/>
          </p:cNvPicPr>
          <p:nvPr/>
        </p:nvPicPr>
        <p:blipFill>
          <a:blip r:embed="rId4"/>
          <a:srcRect/>
          <a:stretch>
            <a:fillRect/>
          </a:stretch>
        </p:blipFill>
        <p:spPr bwMode="auto">
          <a:xfrm>
            <a:off x="569637" y="1642786"/>
            <a:ext cx="3553011" cy="2197228"/>
          </a:xfrm>
          <a:prstGeom prst="rect">
            <a:avLst/>
          </a:prstGeom>
          <a:noFill/>
          <a:ln w="28575">
            <a:solidFill>
              <a:srgbClr val="000000"/>
            </a:solidFill>
            <a:miter lim="800000"/>
            <a:headEnd/>
            <a:tailEnd/>
          </a:ln>
        </p:spPr>
      </p:pic>
      <p:pic>
        <p:nvPicPr>
          <p:cNvPr id="11" name="Platshållare för innehåll 12" descr="isis.jpg"/>
          <p:cNvPicPr>
            <a:picLocks noChangeAspect="1"/>
          </p:cNvPicPr>
          <p:nvPr/>
        </p:nvPicPr>
        <p:blipFill>
          <a:blip r:embed="rId5"/>
          <a:stretch>
            <a:fillRect/>
          </a:stretch>
        </p:blipFill>
        <p:spPr bwMode="auto">
          <a:xfrm>
            <a:off x="7507910" y="3036044"/>
            <a:ext cx="1472831" cy="1213246"/>
          </a:xfrm>
          <a:prstGeom prst="rect">
            <a:avLst/>
          </a:prstGeom>
          <a:noFill/>
          <a:ln w="9525">
            <a:noFill/>
            <a:miter lim="800000"/>
            <a:headEnd/>
            <a:tailEnd/>
          </a:ln>
        </p:spPr>
      </p:pic>
      <p:pic>
        <p:nvPicPr>
          <p:cNvPr id="46089" name="Bildobjekt 8" descr="imagesCA28Z9GV.jpg"/>
          <p:cNvPicPr>
            <a:picLocks noChangeAspect="1"/>
          </p:cNvPicPr>
          <p:nvPr/>
        </p:nvPicPr>
        <p:blipFill>
          <a:blip r:embed="rId6"/>
          <a:srcRect/>
          <a:stretch>
            <a:fillRect/>
          </a:stretch>
        </p:blipFill>
        <p:spPr bwMode="auto">
          <a:xfrm>
            <a:off x="2861890" y="3994643"/>
            <a:ext cx="1869317" cy="902828"/>
          </a:xfrm>
          <a:prstGeom prst="rect">
            <a:avLst/>
          </a:prstGeom>
          <a:noFill/>
          <a:ln w="9525">
            <a:noFill/>
            <a:miter lim="800000"/>
            <a:headEnd/>
            <a:tailEnd/>
          </a:ln>
        </p:spPr>
      </p:pic>
      <p:pic>
        <p:nvPicPr>
          <p:cNvPr id="46085" name="Picture 4" descr="TNT_article"/>
          <p:cNvPicPr>
            <a:picLocks noChangeAspect="1" noChangeArrowheads="1"/>
          </p:cNvPicPr>
          <p:nvPr/>
        </p:nvPicPr>
        <p:blipFill>
          <a:blip r:embed="rId7"/>
          <a:srcRect/>
          <a:stretch>
            <a:fillRect/>
          </a:stretch>
        </p:blipFill>
        <p:spPr bwMode="auto">
          <a:xfrm>
            <a:off x="558914" y="3994643"/>
            <a:ext cx="1755945" cy="892549"/>
          </a:xfrm>
          <a:prstGeom prst="rect">
            <a:avLst/>
          </a:prstGeom>
          <a:noFill/>
          <a:ln w="9525">
            <a:noFill/>
            <a:miter lim="800000"/>
            <a:headEnd/>
            <a:tailEnd/>
          </a:ln>
        </p:spPr>
      </p:pic>
      <p:pic>
        <p:nvPicPr>
          <p:cNvPr id="46088" name="Bildobjekt 12" descr="Richard_Reid_explosive_shoe.jpg"/>
          <p:cNvPicPr>
            <a:picLocks noChangeAspect="1"/>
          </p:cNvPicPr>
          <p:nvPr/>
        </p:nvPicPr>
        <p:blipFill>
          <a:blip r:embed="rId8"/>
          <a:srcRect/>
          <a:stretch>
            <a:fillRect/>
          </a:stretch>
        </p:blipFill>
        <p:spPr bwMode="auto">
          <a:xfrm>
            <a:off x="5141257" y="3446149"/>
            <a:ext cx="2210044" cy="1572277"/>
          </a:xfrm>
          <a:prstGeom prst="rect">
            <a:avLst/>
          </a:prstGeom>
          <a:noFill/>
          <a:ln w="9525">
            <a:noFill/>
            <a:miter lim="800000"/>
            <a:headEnd/>
            <a:tailEnd/>
          </a:ln>
        </p:spPr>
      </p:pic>
    </p:spTree>
    <p:extLst>
      <p:ext uri="{BB962C8B-B14F-4D97-AF65-F5344CB8AC3E}">
        <p14:creationId xmlns:p14="http://schemas.microsoft.com/office/powerpoint/2010/main" val="1652887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gör man om man hittar ett förbjudet föremål?</a:t>
            </a:r>
            <a:endParaRPr lang="sv-SE" dirty="0"/>
          </a:p>
        </p:txBody>
      </p:sp>
      <p:sp>
        <p:nvSpPr>
          <p:cNvPr id="7" name="Rectangle 3"/>
          <p:cNvSpPr txBox="1">
            <a:spLocks noChangeArrowheads="1"/>
          </p:cNvSpPr>
          <p:nvPr/>
        </p:nvSpPr>
        <p:spPr bwMode="auto">
          <a:xfrm>
            <a:off x="522288" y="1645920"/>
            <a:ext cx="8114400" cy="27808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005BBB"/>
              </a:buClr>
              <a:buChar char="•"/>
              <a:defRPr sz="2400">
                <a:solidFill>
                  <a:schemeClr val="tx1"/>
                </a:solidFill>
                <a:latin typeface="+mn-lt"/>
                <a:ea typeface="+mn-ea"/>
              </a:defRPr>
            </a:lvl2pPr>
            <a:lvl3pPr marL="1143000" indent="-228600" algn="l" defTabSz="457200" rtl="0" eaLnBrk="0" fontAlgn="base" hangingPunct="0">
              <a:spcBef>
                <a:spcPct val="20000"/>
              </a:spcBef>
              <a:spcAft>
                <a:spcPct val="0"/>
              </a:spcAft>
              <a:buClr>
                <a:srgbClr val="707173"/>
              </a:buClr>
              <a:buFont typeface="Arial" charset="0"/>
              <a:buChar char="–"/>
              <a:defRPr sz="2000">
                <a:solidFill>
                  <a:schemeClr val="tx1"/>
                </a:solidFill>
                <a:latin typeface="+mn-lt"/>
                <a:ea typeface="+mn-ea"/>
              </a:defRPr>
            </a:lvl3pPr>
            <a:lvl4pPr marL="1600200" indent="-228600" algn="l" defTabSz="457200" rtl="0" eaLnBrk="0" fontAlgn="base" hangingPunct="0">
              <a:spcBef>
                <a:spcPct val="20000"/>
              </a:spcBef>
              <a:spcAft>
                <a:spcPct val="0"/>
              </a:spcAft>
              <a:buClr>
                <a:srgbClr val="707173"/>
              </a:buClr>
              <a:buFont typeface="Arial" charset="0"/>
              <a:buChar char="»"/>
              <a:defRPr sz="18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18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18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18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18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1800">
                <a:solidFill>
                  <a:schemeClr val="tx1"/>
                </a:solidFill>
                <a:latin typeface="+mn-lt"/>
                <a:ea typeface="+mn-ea"/>
              </a:defRPr>
            </a:lvl9pPr>
          </a:lstStyle>
          <a:p>
            <a:pPr marL="0" indent="0">
              <a:buNone/>
            </a:pPr>
            <a:endParaRPr lang="sv-SE" sz="2100" kern="0" dirty="0">
              <a:solidFill>
                <a:schemeClr val="accent1"/>
              </a:solidFill>
              <a:latin typeface="+mj-lt"/>
            </a:endParaRPr>
          </a:p>
          <a:p>
            <a:r>
              <a:rPr lang="sv-SE" sz="2100" kern="0" dirty="0">
                <a:latin typeface="+mj-lt"/>
              </a:rPr>
              <a:t>Varje företag ska ha upprättade rutiner som har prövats/övats med berörd personal</a:t>
            </a:r>
          </a:p>
          <a:p>
            <a:pPr>
              <a:buFont typeface="Arial" charset="0"/>
              <a:buNone/>
            </a:pPr>
            <a:endParaRPr lang="sv-SE" sz="2100" kern="0" dirty="0">
              <a:solidFill>
                <a:schemeClr val="accent1"/>
              </a:solidFill>
              <a:latin typeface="+mj-lt"/>
            </a:endParaRP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744" y="2708910"/>
            <a:ext cx="2575465" cy="1717835"/>
          </a:xfrm>
          <a:prstGeom prst="rect">
            <a:avLst/>
          </a:prstGeom>
        </p:spPr>
      </p:pic>
    </p:spTree>
    <p:extLst>
      <p:ext uri="{BB962C8B-B14F-4D97-AF65-F5344CB8AC3E}">
        <p14:creationId xmlns:p14="http://schemas.microsoft.com/office/powerpoint/2010/main" val="3176730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RO_50%"/>
          <p:cNvPicPr>
            <a:picLocks noChangeAspect="1" noChangeArrowheads="1"/>
          </p:cNvPicPr>
          <p:nvPr/>
        </p:nvPicPr>
        <p:blipFill>
          <a:blip r:embed="rId3" cstate="print"/>
          <a:srcRect/>
          <a:stretch>
            <a:fillRect/>
          </a:stretch>
        </p:blipFill>
        <p:spPr bwMode="auto">
          <a:xfrm>
            <a:off x="5226844" y="1735960"/>
            <a:ext cx="1619726" cy="1928032"/>
          </a:xfrm>
          <a:prstGeom prst="rect">
            <a:avLst/>
          </a:prstGeom>
          <a:noFill/>
          <a:ln w="9525">
            <a:noFill/>
            <a:miter lim="800000"/>
            <a:headEnd/>
            <a:tailEnd/>
          </a:ln>
        </p:spPr>
      </p:pic>
      <p:sp>
        <p:nvSpPr>
          <p:cNvPr id="2" name="Rubrik 1"/>
          <p:cNvSpPr>
            <a:spLocks noGrp="1"/>
          </p:cNvSpPr>
          <p:nvPr>
            <p:ph type="title"/>
          </p:nvPr>
        </p:nvSpPr>
        <p:spPr/>
        <p:txBody>
          <a:bodyPr/>
          <a:lstStyle/>
          <a:p>
            <a:r>
              <a:rPr lang="sv-SE" dirty="0" smtClean="0"/>
              <a:t>Metoder för säkerhetskontroll</a:t>
            </a:r>
            <a:endParaRPr lang="sv-SE" dirty="0"/>
          </a:p>
        </p:txBody>
      </p:sp>
      <p:sp>
        <p:nvSpPr>
          <p:cNvPr id="3" name="Platshållare för innehåll 2"/>
          <p:cNvSpPr>
            <a:spLocks noGrp="1"/>
          </p:cNvSpPr>
          <p:nvPr>
            <p:ph sz="half" idx="1"/>
          </p:nvPr>
        </p:nvSpPr>
        <p:spPr>
          <a:xfrm>
            <a:off x="522288" y="1348740"/>
            <a:ext cx="8114399" cy="3409240"/>
          </a:xfrm>
        </p:spPr>
        <p:txBody>
          <a:bodyPr/>
          <a:lstStyle/>
          <a:p>
            <a:pPr marL="0" indent="0">
              <a:buNone/>
            </a:pPr>
            <a:r>
              <a:rPr lang="sv-SE" sz="1600" dirty="0"/>
              <a:t>Vid säkerhetskontroll av frakt som ska lastas på ett flygplan så ska de metoder som har bäst förutsättning för att upptäcka förbjudna föremål användas, med hänsyn till innehållet.</a:t>
            </a:r>
          </a:p>
          <a:p>
            <a:pPr marL="0" indent="0">
              <a:buNone/>
            </a:pPr>
            <a:endParaRPr lang="sv-SE" sz="1600" dirty="0"/>
          </a:p>
          <a:p>
            <a:pPr marL="0" indent="0">
              <a:buNone/>
            </a:pPr>
            <a:r>
              <a:rPr lang="sv-SE" sz="1600" dirty="0"/>
              <a:t>Godkända metoder för säkerhetskontroll är bl.a.:</a:t>
            </a:r>
          </a:p>
          <a:p>
            <a:pPr marL="162000" indent="-342900"/>
            <a:r>
              <a:rPr lang="sv-SE" sz="1600" dirty="0"/>
              <a:t>M</a:t>
            </a:r>
            <a:r>
              <a:rPr lang="sv-SE" sz="1600" dirty="0" smtClean="0"/>
              <a:t>anuell </a:t>
            </a:r>
            <a:r>
              <a:rPr lang="sv-SE" sz="1600" dirty="0"/>
              <a:t>genomsökning</a:t>
            </a:r>
          </a:p>
          <a:p>
            <a:pPr marL="162000" indent="-342900"/>
            <a:r>
              <a:rPr lang="sv-SE" sz="1600" dirty="0"/>
              <a:t>R</a:t>
            </a:r>
            <a:r>
              <a:rPr lang="sv-SE" sz="1600" dirty="0" smtClean="0"/>
              <a:t>öntgenutrustning</a:t>
            </a:r>
            <a:endParaRPr lang="sv-SE" sz="1600" dirty="0"/>
          </a:p>
          <a:p>
            <a:pPr marL="162000" indent="-342900"/>
            <a:r>
              <a:rPr lang="sv-SE" sz="1600" dirty="0" smtClean="0"/>
              <a:t>Sprängämnessökande hund – EDD (Explosive </a:t>
            </a:r>
            <a:r>
              <a:rPr lang="sv-SE" sz="1600" dirty="0" err="1"/>
              <a:t>Detection</a:t>
            </a:r>
            <a:r>
              <a:rPr lang="sv-SE" sz="1600" dirty="0"/>
              <a:t> Dog)</a:t>
            </a:r>
          </a:p>
          <a:p>
            <a:pPr marL="162000" indent="-342900"/>
            <a:r>
              <a:rPr lang="sv-SE" sz="1600" dirty="0"/>
              <a:t>ETD (Explosive </a:t>
            </a:r>
            <a:r>
              <a:rPr lang="sv-SE" sz="1600" dirty="0" err="1"/>
              <a:t>Trace</a:t>
            </a:r>
            <a:r>
              <a:rPr lang="sv-SE" sz="1600" dirty="0"/>
              <a:t> </a:t>
            </a:r>
            <a:r>
              <a:rPr lang="sv-SE" sz="1600" dirty="0" err="1" smtClean="0"/>
              <a:t>Detection</a:t>
            </a:r>
            <a:r>
              <a:rPr lang="sv-SE" sz="1600" dirty="0" smtClean="0"/>
              <a:t>)</a:t>
            </a:r>
          </a:p>
          <a:p>
            <a:pPr marL="162000" indent="-342900"/>
            <a:r>
              <a:rPr lang="sv-SE" sz="1600" dirty="0" smtClean="0"/>
              <a:t>EVD (Explosive </a:t>
            </a:r>
            <a:r>
              <a:rPr lang="sv-SE" sz="1600" dirty="0" err="1" smtClean="0"/>
              <a:t>Vapour</a:t>
            </a:r>
            <a:r>
              <a:rPr lang="sv-SE" sz="1600" dirty="0" smtClean="0"/>
              <a:t> </a:t>
            </a:r>
            <a:r>
              <a:rPr lang="sv-SE" sz="1600" dirty="0" err="1" smtClean="0"/>
              <a:t>Detection</a:t>
            </a:r>
            <a:r>
              <a:rPr lang="sv-SE" sz="1600" dirty="0" smtClean="0"/>
              <a:t>)</a:t>
            </a:r>
            <a:endParaRPr lang="sv-SE" sz="1600" dirty="0"/>
          </a:p>
          <a:p>
            <a:pPr marL="162000" indent="-342900"/>
            <a:r>
              <a:rPr lang="sv-SE" sz="1600" dirty="0"/>
              <a:t>V</a:t>
            </a:r>
            <a:r>
              <a:rPr lang="sv-SE" sz="1600" dirty="0" smtClean="0"/>
              <a:t>isuell </a:t>
            </a:r>
            <a:r>
              <a:rPr lang="sv-SE" sz="1600" dirty="0"/>
              <a:t>kontroll</a:t>
            </a:r>
          </a:p>
          <a:p>
            <a:pPr marL="162000" indent="-342900">
              <a:buNone/>
            </a:pPr>
            <a:endParaRPr lang="sv-SE" sz="1600" dirty="0">
              <a:solidFill>
                <a:srgbClr val="006AB2"/>
              </a:solidFill>
            </a:endParaRPr>
          </a:p>
          <a:p>
            <a:pPr marL="162000" indent="-342900"/>
            <a:endParaRPr lang="sv-SE" sz="1600" dirty="0">
              <a:solidFill>
                <a:srgbClr val="006AB2"/>
              </a:solidFill>
            </a:endParaRPr>
          </a:p>
        </p:txBody>
      </p:sp>
      <p:pic>
        <p:nvPicPr>
          <p:cNvPr id="7" name="Platshållare för innehåll 6" descr="Peral-CEP-PWPT8 Security equipment_Sida_08.jpg"/>
          <p:cNvPicPr>
            <a:picLocks noGrp="1" noChangeAspect="1"/>
          </p:cNvPicPr>
          <p:nvPr>
            <p:ph sz="half" idx="1"/>
          </p:nvPr>
        </p:nvPicPr>
        <p:blipFill>
          <a:blip r:embed="rId4" cstate="print"/>
          <a:srcRect l="47675" t="64341" r="25581"/>
          <a:stretch>
            <a:fillRect/>
          </a:stretch>
        </p:blipFill>
        <p:spPr>
          <a:xfrm>
            <a:off x="6962312" y="2826804"/>
            <a:ext cx="1674376" cy="1674376"/>
          </a:xfrm>
        </p:spPr>
      </p:pic>
    </p:spTree>
    <p:extLst>
      <p:ext uri="{BB962C8B-B14F-4D97-AF65-F5344CB8AC3E}">
        <p14:creationId xmlns:p14="http://schemas.microsoft.com/office/powerpoint/2010/main" val="303766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68615" y="194814"/>
            <a:ext cx="8114400" cy="558000"/>
          </a:xfrm>
        </p:spPr>
        <p:txBody>
          <a:bodyPr/>
          <a:lstStyle/>
          <a:p>
            <a:r>
              <a:rPr lang="sv-SE" dirty="0"/>
              <a:t>Vad är luftfartsskydd?</a:t>
            </a:r>
          </a:p>
        </p:txBody>
      </p:sp>
      <p:sp>
        <p:nvSpPr>
          <p:cNvPr id="8195" name="Platshållare för innehåll 2"/>
          <p:cNvSpPr>
            <a:spLocks noGrp="1"/>
          </p:cNvSpPr>
          <p:nvPr>
            <p:ph idx="1"/>
          </p:nvPr>
        </p:nvSpPr>
        <p:spPr>
          <a:xfrm>
            <a:off x="1015471" y="1308748"/>
            <a:ext cx="2889093" cy="1187884"/>
          </a:xfrm>
        </p:spPr>
        <p:txBody>
          <a:bodyPr/>
          <a:lstStyle/>
          <a:p>
            <a:pPr marL="0" indent="0">
              <a:buNone/>
              <a:defRPr/>
            </a:pPr>
            <a:r>
              <a:rPr lang="sv-SE" sz="2800" dirty="0" smtClean="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Förhindra olagliga </a:t>
            </a:r>
            <a:r>
              <a:rPr lang="sv-SE" sz="28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handlingar </a:t>
            </a:r>
          </a:p>
        </p:txBody>
      </p:sp>
      <p:pic>
        <p:nvPicPr>
          <p:cNvPr id="2" name="Bildobjekt 1"/>
          <p:cNvPicPr>
            <a:picLocks noChangeAspect="1"/>
          </p:cNvPicPr>
          <p:nvPr/>
        </p:nvPicPr>
        <p:blipFill>
          <a:blip r:embed="rId3"/>
          <a:stretch>
            <a:fillRect/>
          </a:stretch>
        </p:blipFill>
        <p:spPr>
          <a:xfrm>
            <a:off x="1845319" y="3278090"/>
            <a:ext cx="4621946" cy="1485296"/>
          </a:xfrm>
          <a:prstGeom prst="rect">
            <a:avLst/>
          </a:prstGeom>
        </p:spPr>
      </p:pic>
      <p:sp>
        <p:nvSpPr>
          <p:cNvPr id="5" name="Platshållare för innehåll 2"/>
          <p:cNvSpPr txBox="1">
            <a:spLocks/>
          </p:cNvSpPr>
          <p:nvPr/>
        </p:nvSpPr>
        <p:spPr>
          <a:xfrm>
            <a:off x="4927302" y="979207"/>
            <a:ext cx="3589017" cy="1074318"/>
          </a:xfrm>
          <a:prstGeom prst="rect">
            <a:avLst/>
          </a:prstGeom>
        </p:spPr>
        <p:txBody>
          <a:bodyPr vert="horz" lIns="91440" tIns="45720" rIns="91440" bIns="45720" rtlCol="0">
            <a:noAutofit/>
          </a:bodyPr>
          <a:lstStyle>
            <a:defPPr>
              <a:defRPr lang="sv-SE"/>
            </a:defPPr>
            <a:lvl1pPr indent="0">
              <a:lnSpc>
                <a:spcPct val="110000"/>
              </a:lnSpc>
              <a:spcBef>
                <a:spcPct val="20000"/>
              </a:spcBef>
              <a:buClr>
                <a:schemeClr val="accent2"/>
              </a:buClr>
              <a:buSzPct val="85000"/>
              <a:buFont typeface="Arial" pitchFamily="34" charset="0"/>
              <a:buNone/>
              <a:defRPr sz="240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622300" indent="-260350">
              <a:lnSpc>
                <a:spcPct val="110000"/>
              </a:lnSpc>
              <a:spcBef>
                <a:spcPct val="20000"/>
              </a:spcBef>
              <a:buClr>
                <a:schemeClr val="accent2"/>
              </a:buClr>
              <a:buSzPct val="80000"/>
              <a:buFont typeface="Arial" pitchFamily="34" charset="0"/>
              <a:buChar char="–"/>
              <a:defRPr sz="2000">
                <a:latin typeface="+mj-lt"/>
                <a:cs typeface="Arial" pitchFamily="34" charset="0"/>
              </a:defRPr>
            </a:lvl2pPr>
            <a:lvl3pPr marL="806450" indent="-173038">
              <a:lnSpc>
                <a:spcPct val="110000"/>
              </a:lnSpc>
              <a:spcBef>
                <a:spcPct val="20000"/>
              </a:spcBef>
              <a:buClr>
                <a:schemeClr val="accent2"/>
              </a:buClr>
              <a:buSzPct val="80000"/>
              <a:buFont typeface="Arial" pitchFamily="34" charset="0"/>
              <a:buChar char="•"/>
              <a:defRPr>
                <a:latin typeface="+mj-lt"/>
                <a:cs typeface="Arial" pitchFamily="34" charset="0"/>
              </a:defRPr>
            </a:lvl3pPr>
            <a:lvl4pPr marL="1079500" indent="-155575">
              <a:lnSpc>
                <a:spcPct val="110000"/>
              </a:lnSpc>
              <a:spcBef>
                <a:spcPct val="20000"/>
              </a:spcBef>
              <a:buClr>
                <a:schemeClr val="accent2"/>
              </a:buClr>
              <a:buSzPct val="80000"/>
              <a:buFont typeface="Arial" pitchFamily="34" charset="0"/>
              <a:buChar char="–"/>
              <a:defRPr sz="1400">
                <a:latin typeface="+mj-lt"/>
                <a:cs typeface="Arial" pitchFamily="34" charset="0"/>
              </a:defRPr>
            </a:lvl4pPr>
            <a:lvl5pPr marL="1346200" indent="-169863">
              <a:lnSpc>
                <a:spcPct val="110000"/>
              </a:lnSpc>
              <a:spcBef>
                <a:spcPct val="20000"/>
              </a:spcBef>
              <a:buClr>
                <a:schemeClr val="accent2"/>
              </a:buClr>
              <a:buSzPct val="90000"/>
              <a:buFont typeface="Arial" pitchFamily="34" charset="0"/>
              <a:buChar char="»"/>
              <a:defRPr sz="1100">
                <a:latin typeface="+mj-lt"/>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10000"/>
              </a:lnSpc>
              <a:spcBef>
                <a:spcPct val="20000"/>
              </a:spcBef>
              <a:spcAft>
                <a:spcPts val="0"/>
              </a:spcAft>
              <a:buClr>
                <a:srgbClr val="616365"/>
              </a:buClr>
              <a:buSzPct val="85000"/>
              <a:buFont typeface="Arial" pitchFamily="34" charset="0"/>
              <a:buNone/>
              <a:tabLst/>
              <a:defRPr/>
            </a:pPr>
            <a:r>
              <a:rPr kumimoji="0" lang="sv-SE" sz="2800" b="0" i="0" u="none" strike="noStrike" kern="1200" cap="none" spc="0" normalizeH="0" baseline="0" noProof="0" dirty="0" smtClean="0">
                <a:ln>
                  <a:noFill/>
                </a:ln>
                <a:solidFill>
                  <a:srgbClr val="005BB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Skydda passagerare,</a:t>
            </a:r>
            <a:r>
              <a:rPr kumimoji="0" lang="sv-SE" sz="2800" b="0" i="0" u="none" strike="noStrike" kern="1200" cap="none" spc="0" normalizeH="0" noProof="0" dirty="0" smtClean="0">
                <a:ln>
                  <a:noFill/>
                </a:ln>
                <a:solidFill>
                  <a:srgbClr val="005BB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personal och egendom</a:t>
            </a:r>
            <a:endParaRPr kumimoji="0" lang="sv-SE" sz="2800" b="0" i="0" u="none" strike="noStrike" kern="1200" cap="none" spc="0" normalizeH="0" baseline="0" noProof="0" dirty="0">
              <a:ln>
                <a:noFill/>
              </a:ln>
              <a:solidFill>
                <a:srgbClr val="005BB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6" name="Platshållare för innehåll 2"/>
          <p:cNvSpPr txBox="1">
            <a:spLocks/>
          </p:cNvSpPr>
          <p:nvPr/>
        </p:nvSpPr>
        <p:spPr>
          <a:xfrm>
            <a:off x="3889350" y="2233959"/>
            <a:ext cx="2075904" cy="477567"/>
          </a:xfrm>
          <a:prstGeom prst="rect">
            <a:avLst/>
          </a:prstGeom>
        </p:spPr>
        <p:txBody>
          <a:bodyPr vert="horz" lIns="91440" tIns="45720" rIns="91440" bIns="45720" rtlCol="0">
            <a:noAutofit/>
          </a:bodyPr>
          <a:lstStyle>
            <a:lvl1pPr indent="0">
              <a:lnSpc>
                <a:spcPct val="110000"/>
              </a:lnSpc>
              <a:spcBef>
                <a:spcPct val="20000"/>
              </a:spcBef>
              <a:buClr>
                <a:schemeClr val="accent2"/>
              </a:buClr>
              <a:buSzPct val="85000"/>
              <a:buFont typeface="Arial" pitchFamily="34" charset="0"/>
              <a:buNone/>
              <a:defRPr sz="240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622300" indent="-260350">
              <a:lnSpc>
                <a:spcPct val="110000"/>
              </a:lnSpc>
              <a:spcBef>
                <a:spcPct val="20000"/>
              </a:spcBef>
              <a:buClr>
                <a:schemeClr val="accent2"/>
              </a:buClr>
              <a:buSzPct val="80000"/>
              <a:buFont typeface="Arial" pitchFamily="34" charset="0"/>
              <a:buChar char="–"/>
              <a:defRPr sz="2000">
                <a:latin typeface="+mj-lt"/>
                <a:cs typeface="Arial" pitchFamily="34" charset="0"/>
              </a:defRPr>
            </a:lvl2pPr>
            <a:lvl3pPr marL="806450" indent="-173038">
              <a:lnSpc>
                <a:spcPct val="110000"/>
              </a:lnSpc>
              <a:spcBef>
                <a:spcPct val="20000"/>
              </a:spcBef>
              <a:buClr>
                <a:schemeClr val="accent2"/>
              </a:buClr>
              <a:buSzPct val="80000"/>
              <a:buFont typeface="Arial" pitchFamily="34" charset="0"/>
              <a:buChar char="•"/>
              <a:defRPr>
                <a:latin typeface="+mj-lt"/>
                <a:cs typeface="Arial" pitchFamily="34" charset="0"/>
              </a:defRPr>
            </a:lvl3pPr>
            <a:lvl4pPr marL="1079500" indent="-155575">
              <a:lnSpc>
                <a:spcPct val="110000"/>
              </a:lnSpc>
              <a:spcBef>
                <a:spcPct val="20000"/>
              </a:spcBef>
              <a:buClr>
                <a:schemeClr val="accent2"/>
              </a:buClr>
              <a:buSzPct val="80000"/>
              <a:buFont typeface="Arial" pitchFamily="34" charset="0"/>
              <a:buChar char="–"/>
              <a:defRPr sz="1400">
                <a:latin typeface="+mj-lt"/>
                <a:cs typeface="Arial" pitchFamily="34" charset="0"/>
              </a:defRPr>
            </a:lvl4pPr>
            <a:lvl5pPr marL="1346200" indent="-169863">
              <a:lnSpc>
                <a:spcPct val="110000"/>
              </a:lnSpc>
              <a:spcBef>
                <a:spcPct val="20000"/>
              </a:spcBef>
              <a:buClr>
                <a:schemeClr val="accent2"/>
              </a:buClr>
              <a:buSzPct val="90000"/>
              <a:buFont typeface="Arial" pitchFamily="34" charset="0"/>
              <a:buChar char="»"/>
              <a:defRPr sz="1100">
                <a:latin typeface="+mj-lt"/>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10000"/>
              </a:lnSpc>
              <a:spcBef>
                <a:spcPct val="20000"/>
              </a:spcBef>
              <a:spcAft>
                <a:spcPts val="0"/>
              </a:spcAft>
              <a:buClr>
                <a:srgbClr val="616365"/>
              </a:buClr>
              <a:buSzPct val="85000"/>
              <a:buFont typeface="Arial" pitchFamily="34" charset="0"/>
              <a:buNone/>
              <a:tabLst/>
              <a:defRPr/>
            </a:pPr>
            <a:r>
              <a:rPr kumimoji="0" lang="sv-SE" sz="2800" b="0" i="0" u="none" strike="noStrike" kern="1200" cap="none" spc="0" normalizeH="0" baseline="0" noProof="0" dirty="0">
                <a:ln>
                  <a:noFill/>
                </a:ln>
                <a:solidFill>
                  <a:srgbClr val="005BB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Civil luftfart</a:t>
            </a:r>
          </a:p>
        </p:txBody>
      </p:sp>
    </p:spTree>
    <p:extLst>
      <p:ext uri="{BB962C8B-B14F-4D97-AF65-F5344CB8AC3E}">
        <p14:creationId xmlns:p14="http://schemas.microsoft.com/office/powerpoint/2010/main" val="865044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Avslutning</a:t>
            </a:r>
            <a:endParaRPr lang="sv-SE" dirty="0"/>
          </a:p>
        </p:txBody>
      </p:sp>
      <p:sp>
        <p:nvSpPr>
          <p:cNvPr id="3" name="Platshållare för innehåll 2"/>
          <p:cNvSpPr>
            <a:spLocks noGrp="1"/>
          </p:cNvSpPr>
          <p:nvPr>
            <p:ph sz="half" idx="1"/>
          </p:nvPr>
        </p:nvSpPr>
        <p:spPr>
          <a:xfrm>
            <a:off x="719141" y="1006080"/>
            <a:ext cx="6997112" cy="3278981"/>
          </a:xfrm>
        </p:spPr>
        <p:txBody>
          <a:bodyPr/>
          <a:lstStyle/>
          <a:p>
            <a:pPr marL="0" indent="0">
              <a:buNone/>
            </a:pPr>
            <a:endParaRPr lang="sv-SE" dirty="0" smtClean="0"/>
          </a:p>
          <a:p>
            <a:pPr marL="0" indent="0">
              <a:buNone/>
            </a:pPr>
            <a:endParaRPr lang="sv-SE" dirty="0"/>
          </a:p>
          <a:p>
            <a:pPr marL="0" indent="0">
              <a:buNone/>
            </a:pPr>
            <a:r>
              <a:rPr lang="sv-SE" dirty="0" smtClean="0"/>
              <a:t>Kom ihåg att du fortlöpande ska hålla dig uppdaterad om förändringar inom ditt ansvarsområde, luftfartsskydd.</a:t>
            </a:r>
          </a:p>
          <a:p>
            <a:pPr marL="0" indent="0">
              <a:buNone/>
            </a:pPr>
            <a:endParaRPr lang="sv-SE" dirty="0"/>
          </a:p>
          <a:p>
            <a:pPr marL="0" indent="0">
              <a:buNone/>
            </a:pPr>
            <a:r>
              <a:rPr lang="sv-SE" dirty="0" smtClean="0"/>
              <a:t>Lycka till i ditt arbete som säkerhetsansvarig!</a:t>
            </a:r>
            <a:endParaRPr lang="sv-SE" dirty="0"/>
          </a:p>
        </p:txBody>
      </p:sp>
    </p:spTree>
    <p:extLst>
      <p:ext uri="{BB962C8B-B14F-4D97-AF65-F5344CB8AC3E}">
        <p14:creationId xmlns:p14="http://schemas.microsoft.com/office/powerpoint/2010/main" val="38936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310905" y="2249164"/>
            <a:ext cx="3981471" cy="2760064"/>
          </a:xfrm>
          <a:prstGeom prst="rect">
            <a:avLst/>
          </a:prstGeom>
        </p:spPr>
      </p:pic>
      <p:sp>
        <p:nvSpPr>
          <p:cNvPr id="3" name="textruta 2"/>
          <p:cNvSpPr txBox="1"/>
          <p:nvPr/>
        </p:nvSpPr>
        <p:spPr>
          <a:xfrm>
            <a:off x="4401195" y="2064498"/>
            <a:ext cx="30579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Times New Roman"/>
                <a:ea typeface="+mn-ea"/>
                <a:cs typeface="+mn-cs"/>
              </a:rPr>
              <a:t> </a:t>
            </a:r>
            <a:endParaRPr kumimoji="0" lang="sv-SE"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 name="Rubrik 6"/>
          <p:cNvSpPr txBox="1">
            <a:spLocks/>
          </p:cNvSpPr>
          <p:nvPr/>
        </p:nvSpPr>
        <p:spPr>
          <a:xfrm>
            <a:off x="135645" y="189700"/>
            <a:ext cx="8114400" cy="558000"/>
          </a:xfrm>
          <a:prstGeom prst="rect">
            <a:avLst/>
          </a:prstGeom>
        </p:spPr>
        <p:txBody>
          <a:bodyPr/>
          <a:lstStyle>
            <a:lvl1pPr algn="l" defTabSz="914400" rtl="0" eaLnBrk="1" latinLnBrk="0" hangingPunct="1">
              <a:spcBef>
                <a:spcPct val="0"/>
              </a:spcBef>
              <a:buNone/>
              <a:defRPr sz="3200" b="1" kern="1200">
                <a:solidFill>
                  <a:schemeClr val="accent2"/>
                </a:solidFill>
                <a:latin typeface="+mj-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smtClean="0">
                <a:ln>
                  <a:noFill/>
                </a:ln>
                <a:solidFill>
                  <a:srgbClr val="616365"/>
                </a:solidFill>
                <a:effectLst/>
                <a:uLnTx/>
                <a:uFillTx/>
                <a:latin typeface="Arial"/>
                <a:ea typeface="+mj-ea"/>
                <a:cs typeface="Arial" pitchFamily="34" charset="0"/>
              </a:rPr>
              <a:t>Luftfartsskyddets uppbyggnad</a:t>
            </a:r>
            <a:endParaRPr kumimoji="0" lang="sv-SE" sz="3200" b="1" i="0" u="none" strike="noStrike" kern="1200" cap="none" spc="0" normalizeH="0" baseline="0" noProof="0" dirty="0">
              <a:ln>
                <a:noFill/>
              </a:ln>
              <a:solidFill>
                <a:srgbClr val="616365"/>
              </a:solidFill>
              <a:effectLst/>
              <a:uLnTx/>
              <a:uFillTx/>
              <a:latin typeface="Arial"/>
              <a:ea typeface="+mj-ea"/>
              <a:cs typeface="Arial" pitchFamily="34" charset="0"/>
            </a:endParaRPr>
          </a:p>
        </p:txBody>
      </p:sp>
      <p:sp>
        <p:nvSpPr>
          <p:cNvPr id="5" name="textruta 4"/>
          <p:cNvSpPr txBox="1"/>
          <p:nvPr/>
        </p:nvSpPr>
        <p:spPr>
          <a:xfrm>
            <a:off x="1764167" y="1701880"/>
            <a:ext cx="5695021" cy="523220"/>
          </a:xfrm>
          <a:prstGeom prst="rect">
            <a:avLst/>
          </a:prstGeom>
          <a:scene3d>
            <a:camera prst="orthographicFront">
              <a:rot lat="0" lon="0" rev="0"/>
            </a:camera>
            <a:lightRig rig="threePt" dir="t">
              <a:rot lat="0" lon="0" rev="1200000"/>
            </a:lightRig>
          </a:scene3d>
          <a:sp3d>
            <a:bevelT/>
          </a:sp3d>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Inte starkare än den svagaste länken…</a:t>
            </a:r>
            <a:endParaRPr kumimoji="0" lang="sv-SE"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8933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Regler för luftfartsskydd</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34487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Aktuella regelverk</a:t>
            </a:r>
            <a:endParaRPr lang="sv-SE" dirty="0"/>
          </a:p>
        </p:txBody>
      </p:sp>
      <p:sp>
        <p:nvSpPr>
          <p:cNvPr id="3" name="Platshållare för innehåll 2"/>
          <p:cNvSpPr>
            <a:spLocks noGrp="1"/>
          </p:cNvSpPr>
          <p:nvPr>
            <p:ph idx="1"/>
          </p:nvPr>
        </p:nvSpPr>
        <p:spPr/>
        <p:txBody>
          <a:bodyPr/>
          <a:lstStyle/>
          <a:p>
            <a:pPr>
              <a:buFont typeface="Wingdings" pitchFamily="2" charset="2"/>
              <a:buChar char="§"/>
            </a:pPr>
            <a:endParaRPr lang="sv-SE" sz="1600" dirty="0">
              <a:solidFill>
                <a:srgbClr val="006AB2"/>
              </a:solidFill>
            </a:endParaRPr>
          </a:p>
          <a:p>
            <a:pPr>
              <a:buFont typeface="Wingdings" pitchFamily="2" charset="2"/>
              <a:buChar char="§"/>
            </a:pPr>
            <a:endParaRPr lang="sv-SE" sz="1600" dirty="0">
              <a:solidFill>
                <a:srgbClr val="006AB2"/>
              </a:solidFill>
            </a:endParaRPr>
          </a:p>
          <a:p>
            <a:pPr>
              <a:buFont typeface="Wingdings" pitchFamily="2" charset="2"/>
              <a:buChar char="§"/>
            </a:pPr>
            <a:r>
              <a:rPr lang="sv-SE" sz="1600" dirty="0"/>
              <a:t>ICAO – standarder och rekommendationer</a:t>
            </a:r>
          </a:p>
          <a:p>
            <a:pPr>
              <a:buFont typeface="Wingdings" pitchFamily="2" charset="2"/>
              <a:buChar char="§"/>
            </a:pPr>
            <a:r>
              <a:rPr lang="sv-SE" sz="1600" dirty="0"/>
              <a:t>EU-förordningar</a:t>
            </a:r>
          </a:p>
          <a:p>
            <a:pPr>
              <a:buFont typeface="Wingdings" pitchFamily="2" charset="2"/>
              <a:buChar char="§"/>
            </a:pPr>
            <a:r>
              <a:rPr lang="sv-SE" sz="1600" dirty="0"/>
              <a:t>Svensk lagstiftning</a:t>
            </a:r>
          </a:p>
          <a:p>
            <a:pPr>
              <a:buFont typeface="Wingdings" pitchFamily="2" charset="2"/>
              <a:buChar char="§"/>
            </a:pPr>
            <a:r>
              <a:rPr lang="sv-SE" sz="1600" dirty="0"/>
              <a:t>Transportstyrelsens föreskrifter </a:t>
            </a:r>
          </a:p>
          <a:p>
            <a:pPr>
              <a:buFont typeface="Wingdings" pitchFamily="2" charset="2"/>
              <a:buChar char="§"/>
            </a:pPr>
            <a:r>
              <a:rPr lang="sv-SE" sz="1600" dirty="0"/>
              <a:t>Transportstyrelsens Handböcker</a:t>
            </a:r>
          </a:p>
        </p:txBody>
      </p:sp>
    </p:spTree>
    <p:extLst>
      <p:ext uri="{BB962C8B-B14F-4D97-AF65-F5344CB8AC3E}">
        <p14:creationId xmlns:p14="http://schemas.microsoft.com/office/powerpoint/2010/main" val="10250328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2.xml><?xml version="1.0" encoding="utf-8"?>
<a:theme xmlns:a="http://schemas.openxmlformats.org/drawingml/2006/main" name="1_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100667BA27F854289E638335D004B9A" ma:contentTypeVersion="36" ma:contentTypeDescription="Skapa ett nytt dokument." ma:contentTypeScope="" ma:versionID="5805f74e923a8632422d00629c2eb2a1">
  <xsd:schema xmlns:xsd="http://www.w3.org/2001/XMLSchema" xmlns:xs="http://www.w3.org/2001/XMLSchema" xmlns:p="http://schemas.microsoft.com/office/2006/metadata/properties" xmlns:ns1="7007fcf4-ee00-4f19-b0c7-7d6508232e42" xmlns:ns3="4464b685-1559-4808-a3bd-9f5af0042648" targetNamespace="http://schemas.microsoft.com/office/2006/metadata/properties" ma:root="true" ma:fieldsID="47c5e7fba865e658c3c70321766000de" ns1:_="" ns3:_="">
    <xsd:import namespace="7007fcf4-ee00-4f19-b0c7-7d6508232e42"/>
    <xsd:import namespace="4464b685-1559-4808-a3bd-9f5af0042648"/>
    <xsd:element name="properties">
      <xsd:complexType>
        <xsd:sequence>
          <xsd:element name="documentManagement">
            <xsd:complexType>
              <xsd:all>
                <xsd:element ref="ns1:Mall_x002d__x002f_blankettnr_x003a_"/>
                <xsd:element ref="ns1:Beskrivning" minOccurs="0"/>
                <xsd:element ref="ns1:_x00c4_gare" minOccurs="0"/>
                <xsd:element ref="ns1:Godk_x00e4_nd_x0020_av"/>
                <xsd:element ref="ns1:Grundmall" minOccurs="0"/>
                <xsd:element ref="ns1:Version_x0020_av_x0020_Word_x002f_uniForm" minOccurs="0"/>
                <xsd:element ref="ns1:Spr_x00e5_k" minOccurs="0"/>
                <xsd:element ref="ns1:Spr_x00e5_kgranskad" minOccurs="0"/>
                <xsd:element ref="ns1:Best_x00e4_llare" minOccurs="0"/>
                <xsd:element ref="ns1:Migrerad_x0020_av" minOccurs="0"/>
                <xsd:element ref="ns1:Klassificering" minOccurs="0"/>
                <xsd:element ref="ns3:_dlc_DocId" minOccurs="0"/>
                <xsd:element ref="ns3:_dlc_DocIdUrl" minOccurs="0"/>
                <xsd:element ref="ns3:_dlc_DocIdPersistId" minOccurs="0"/>
                <xsd:element ref="ns1:DLCPolicyLabelValue" minOccurs="0"/>
                <xsd:element ref="ns1:DLCPolicyLabelClientValue" minOccurs="0"/>
                <xsd:element ref="ns1: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7fcf4-ee00-4f19-b0c7-7d6508232e42" elementFormDefault="qualified">
    <xsd:import namespace="http://schemas.microsoft.com/office/2006/documentManagement/types"/>
    <xsd:import namespace="http://schemas.microsoft.com/office/infopath/2007/PartnerControls"/>
    <xsd:element name="Mall_x002d__x002f_blankettnr_x003a_" ma:index="0" ma:displayName="Mallnummer" ma:description="Ange vilket mall- eller blankettnummer filen har. Beteckningen utgår ifrån vilken grundmall som har använts och sedan ett löpnummer. Beteckningen skrivs TS15XX" ma:indexed="true" ma:internalName="Mall_x002d__x002f_blankettnr_x003a_">
      <xsd:simpleType>
        <xsd:restriction base="dms:Text">
          <xsd:maxLength value="15"/>
        </xsd:restriction>
      </xsd:simpleType>
    </xsd:element>
    <xsd:element name="Beskrivning" ma:index="3" nillable="true" ma:displayName="Beskrivning" ma:description="Beskriv vad mallen används till, samt andra viktigare upplysningar" ma:internalName="Beskrivning">
      <xsd:simpleType>
        <xsd:restriction base="dms:Note">
          <xsd:maxLength value="255"/>
        </xsd:restriction>
      </xsd:simpleType>
    </xsd:element>
    <xsd:element name="_x00c4_gare" ma:index="4" nillable="true" ma:displayName="Ägare" ma:default="(Ej angivet)" ma:description="Ange vilken avdelning som ansvarar för innehåll och förändringar" ma:format="Dropdown" ma:indexed="true" ma:internalName="_x00c4_gare">
      <xsd:simpleType>
        <xsd:restriction base="dms:Choice">
          <xsd:enumeration value="(Ej angivet)"/>
          <xsd:enumeration value="Dokument och arkiv"/>
          <xsd:enumeration value="Ekonomi"/>
          <xsd:enumeration value="F-avdelningen"/>
          <xsd:enumeration value="GD-Juridik"/>
          <xsd:enumeration value="GD-stab"/>
          <xsd:enumeration value="It-avdelningen"/>
          <xsd:enumeration value="Kommunikation"/>
          <xsd:enumeration value="Körkort"/>
          <xsd:enumeration value="Personal"/>
          <xsd:enumeration value="Projektkontoret"/>
          <xsd:enumeration value="Sjö och luft"/>
          <xsd:enumeration value="Skatter och avgifter"/>
          <xsd:enumeration value="Väg och järnväg"/>
        </xsd:restriction>
      </xsd:simpleType>
    </xsd:element>
    <xsd:element name="Godk_x00e4_nd_x0020_av" ma:index="5" ma:displayName="Publicerad av" ma:default="(Ej angivet)" ma:description="Ange vem som har kontrollerat att mallen eller blanketten uppfyller Transportstyrelsens krav på enhetlig dokumentprofil och publicerat mallen" ma:format="Dropdown" ma:internalName="Godk_x00e4_nd_x0020_av">
      <xsd:simpleType>
        <xsd:restriction base="dms:Choice">
          <xsd:enumeration value="(Ej angivet)"/>
          <xsd:enumeration value="Pernilla Backman"/>
          <xsd:enumeration value="Katarina Eriksson"/>
          <xsd:enumeration value="Bahri Lindström"/>
          <xsd:enumeration value="Pia Karlsson"/>
          <xsd:enumeration value="Eva Hintz Nilsson"/>
        </xsd:restriction>
      </xsd:simpleType>
    </xsd:element>
    <xsd:element name="Grundmall" ma:index="6" nillable="true" ma:displayName="Grundmall" ma:default="(Ej angivet)" ma:description="Ange vilken av uniForms grundmallar som har använts för att skapa mallen eller blanketten" ma:format="Dropdown" ma:indexed="true" ma:internalName="Grundmall">
      <xsd:simpleType>
        <xsd:union memberTypes="dms:Text">
          <xsd:simpleType>
            <xsd:restriction base="dms:Choice">
              <xsd:enumeration value="(Ej angivet)"/>
              <xsd:enumeration value="Normal (TS0000)"/>
              <xsd:enumeration value="Brev 1 (utan personliga uppgifter) (TS1500)"/>
              <xsd:enumeration value="Brev 2 (med personliga uppgifter (TS1000)"/>
              <xsd:enumeration value="Worddokument med logotyp (TS2000)"/>
              <xsd:enumeration value="Liggande dokument med logotyp (TS2000L)"/>
              <xsd:enumeration value="PM (TS2500)"/>
              <xsd:enumeration value="Projekt (TS4700)"/>
              <xsd:enumeration value="Telefax (TS3000)"/>
              <xsd:enumeration value="Protokoll (TS3200)"/>
              <xsd:enumeration value="Styrande dokument (TS4000)"/>
              <xsd:enumeration value="Styrande dokument med mottagare (TS4500)"/>
              <xsd:enumeration value="Stödjande dokument (TS4300)"/>
              <xsd:enumeration value="Rapport (TS5000)"/>
              <xsd:enumeration value="Rapport engelsk (TS5000E)"/>
              <xsd:enumeration value="Blankett (TS7000)"/>
              <xsd:enumeration value="PowerPoint (TS9000)"/>
              <xsd:enumeration value="PowerPoint engelsk (TS9000E)"/>
              <xsd:enumeration value="PowerPoint stående (TS9300)"/>
              <xsd:enumeration value="PowerPoint engelsk stående (TS9300E)"/>
              <xsd:enumeration value="Excel stående (TS9100)"/>
              <xsd:enumeration value="Excel liggande (TS9200)"/>
              <xsd:enumeration value="Specialmall"/>
              <xsd:enumeration value="Certifikatmall"/>
              <xsd:enumeration value="Grundmall"/>
              <xsd:enumeration value="TR-Mall"/>
            </xsd:restriction>
          </xsd:simpleType>
        </xsd:union>
      </xsd:simpleType>
    </xsd:element>
    <xsd:element name="Version_x0020_av_x0020_Word_x002f_uniForm" ma:index="7" nillable="true" ma:displayName="Version av Office/uniForm" ma:default="Office 2016" ma:description="Ange Office-version" ma:format="Dropdown" ma:internalName="Version_x0020_av_x0020_Word_x002f_uniForm">
      <xsd:simpleType>
        <xsd:restriction base="dms:Choice">
          <xsd:enumeration value="-"/>
          <xsd:enumeration value="Office 2016"/>
          <xsd:enumeration value="Office 2007"/>
        </xsd:restriction>
      </xsd:simpleType>
    </xsd:element>
    <xsd:element name="Spr_x00e5_k" ma:index="8" nillable="true" ma:displayName="Språk" ma:default="Svenska" ma:description="Ange språk" ma:format="RadioButtons" ma:internalName="Spr_x00e5_k">
      <xsd:simpleType>
        <xsd:restriction base="dms:Choice">
          <xsd:enumeration value="Svenska"/>
          <xsd:enumeration value="Engelska"/>
          <xsd:enumeration value="Sv/eng"/>
        </xsd:restriction>
      </xsd:simpleType>
    </xsd:element>
    <xsd:element name="Spr_x00e5_kgranskad" ma:index="9" nillable="true" ma:displayName="Språkgranskad" ma:default="(Ej angivet)" ma:description="Ange om filen är språkgranskad" ma:format="Dropdown" ma:internalName="Spr_x00e5_kgranskad">
      <xsd:simpleType>
        <xsd:restriction base="dms:Choice">
          <xsd:enumeration value="(Ej angivet)"/>
          <xsd:enumeration value="Ja"/>
          <xsd:enumeration value="Nej"/>
        </xsd:restriction>
      </xsd:simpleType>
    </xsd:element>
    <xsd:element name="Best_x00e4_llare" ma:index="10" nillable="true" ma:displayName="Beställare" ma:description="Ange den person på beställarsidan som har godkänt mallen slutgilltigt" ma:list="UserInfo" ma:SharePointGroup="0" ma:internalName="Best_x00e4_llar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igrerad_x0020_av" ma:index="11" nillable="true" ma:displayName="Migrerad av" ma:list="UserInfo" ma:SharePointGroup="0" ma:internalName="Migrerad_x0020_av"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ssificering" ma:index="12" nillable="true" ma:displayName="Klassificering" ma:default="(Ej angivet)" ma:description="Klassificeringsstruktur för Transportstyrelsen version 7.0" ma:internalName="Klassificering">
      <xsd:complexType>
        <xsd:complexContent>
          <xsd:extension base="dms:MultiChoice">
            <xsd:sequence>
              <xsd:element name="Value" maxOccurs="unbounded" minOccurs="0" nillable="true">
                <xsd:simpleType>
                  <xsd:restriction base="dms:Choice">
                    <xsd:enumeration value="(Ej angivet)"/>
                    <xsd:enumeration value="Processövergripande"/>
                    <xsd:enumeration value="01.01.01 Styra strategiskt"/>
                    <xsd:enumeration value="01.01.02 Upprättande av styrande och stödjande dokument"/>
                    <xsd:enumeration value="01.01.03 Planera budget"/>
                    <xsd:enumeration value="01.01.04 Planera verksamheten"/>
                    <xsd:enumeration value="01.01.05 Samverka med personalorganisationer"/>
                    <xsd:enumeration value="01.01.06 Bevilja medel till forskning och innovation"/>
                    <xsd:enumeration value="01.02.01 Genomföra strategiska uppföljningar"/>
                    <xsd:enumeration value="01.02.02 Bli reviderad av intern part"/>
                    <xsd:enumeration value="01.03.01 Arbeta i projektform"/>
                    <xsd:enumeration value="01.03.02 Arbeta i begränsat uppdrag"/>
                    <xsd:enumeration value="01.03.03 Förändra verksamhet"/>
                    <xsd:enumeration value="01.04.01 Hantera externa remisser"/>
                    <xsd:enumeration value="01.04.02 Pröva rätt till ersättning/skadestånd"/>
                    <xsd:enumeration value="01.05.01 Bli reviderad"/>
                    <xsd:enumeration value="02.01.01 Rekrytera"/>
                    <xsd:enumeration value="02.01.02 Avsluta anställning"/>
                    <xsd:enumeration value="02.01.03 Hantera anställdas uppgifter"/>
                    <xsd:enumeration value="02.01.04 Kompetensutveckla"/>
                    <xsd:enumeration value="02.01.05 Bedriva arbetsmiljöarbete"/>
                    <xsd:enumeration value="02.01.06 Rehabilitera"/>
                    <xsd:enumeration value="02.01.07 Hantera misstänkta oegentligheter"/>
                    <xsd:enumeration value="02.01.08 Hantera finansiella instrument"/>
                    <xsd:enumeration value="02.02.01 Sköta löpande redovisning"/>
                    <xsd:enumeration value="02.02.02 Administrera lön och ersättning"/>
                    <xsd:enumeration value="02.02.03 Beräkna pension"/>
                    <xsd:enumeration value="02.02.04 Administrera fordringar"/>
                    <xsd:enumeration value="02.03.01 Anskaffa varor och tjänster"/>
                    <xsd:enumeration value="02.03.02 Förvalta avtal"/>
                    <xsd:enumeration value="02.04.01 Försörja och underhålla lokaler"/>
                    <xsd:enumeration value="02.05.01 Kartlägga information"/>
                    <xsd:enumeration value="02.05.02 Värdera information"/>
                    <xsd:enumeration value="02.05.03 Beskriva och redovisa information"/>
                    <xsd:enumeration value="02.05.04 Göra information tillgänglig"/>
                    <xsd:enumeration value="02.05.05 Hantera informationssäkerhet"/>
                    <xsd:enumeration value="02.05.06 Pröva utlämnande av allmänna handlingar"/>
                    <xsd:enumeration value="02.05.07 Administrera personuppgifter"/>
                    <xsd:enumeration value="02.05.08 Avhända sig allmänna handlingar"/>
                    <xsd:enumeration value="02.05.09 Förvalta IT-system"/>
                    <xsd:enumeration value="02.05.10 Drifta IT-system"/>
                    <xsd:enumeration value="02.05.11 Arbeta med mallar och blanketter"/>
                    <xsd:enumeration value="02.06.01 Organisera och planera krisberedskap"/>
                    <xsd:enumeration value="02.06.02 Utarbeta risk- och sårbarhetsanalyser"/>
                    <xsd:enumeration value="02.06.03 Hantera tillträde och bevakning"/>
                    <xsd:enumeration value="02.06.04 Hantera tjänsteman i beredskap"/>
                    <xsd:enumeration value="02.06.05 Hantera hot och skadegörelse"/>
                    <xsd:enumeration value="02.06.06 Hantera misstanke om förfalskad information"/>
                    <xsd:enumeration value="02.07.01 Representera"/>
                    <xsd:enumeration value="02.07.02 Informera"/>
                    <xsd:enumeration value="02.07.03 Hantera extern information"/>
                    <xsd:enumeration value="02.07.04 Hantera intern kommunikation"/>
                    <xsd:enumeration value="02.08.01 Hantera förbättringsförslag"/>
                    <xsd:enumeration value="03.01.01 Ta fram föreskrifter"/>
                    <xsd:enumeration value="03.01.02 Framställa om lag- och förordningsändringar"/>
                    <xsd:enumeration value="03.02.01 Ge rekommendationer"/>
                    <xsd:enumeration value="03.03.01 Besluta om avgifter för flygtrafiktjänst"/>
                    <xsd:enumeration value="03.03.02 Besluta om avgift för flygbolag"/>
                    <xsd:enumeration value="04.01.01 Besluta om förarbevis för att få framföra järnvägsfordon"/>
                    <xsd:enumeration value="04.01.02 Besluta om tillstånd för läkare och psykolog som får utföra inledande medicinska och yrkespsykologiska undersökningar samt regelbunda hälsokontroller av förare av järnvägsfordon"/>
                    <xsd:enumeration value="04.01.03 Besluta om undantag från medicinska krav"/>
                    <xsd:enumeration value="04.01.04 Besluta om tillstånd för att vara examinator inom järnvägsområdet"/>
                    <xsd:enumeration value="04.02.01 Besluta om certifikat för verksamma inom luftfartsområdet"/>
                    <xsd:enumeration value="04.02.02 Besluta om undantag/dispenser från föreskrifter för personal inom luftfart"/>
                    <xsd:enumeration value="04.02.03 Besluta om personliga tillstånd inom luftfartsområdet"/>
                    <xsd:enumeration value="04.02.04 Godkänna säkerhetspersonal inom luftfartsområde"/>
                    <xsd:enumeration value="04.03.01 Besluta om certifikat och behörigheter för sjömän"/>
                    <xsd:enumeration value="04.03.02 Utfärda intyg för utländska sjömän"/>
                    <xsd:enumeration value="04.03.03 Godkänna licens för forsrännare, guider och säkerhetschefer"/>
                    <xsd:enumeration value="04.03.04 Bemyndiga personer att utföra vissa typer av besiktningar"/>
                    <xsd:enumeration value="04.03.05 Besluta om lotsdispenser"/>
                    <xsd:enumeration value="04.04.01 Pröva lämplighet för körkortsinnehav"/>
                    <xsd:enumeration value="04.04.02 Utfärda /förnya förarbevis och körkort"/>
                    <xsd:enumeration value="04.04.03 Ompröva körkortsinnehav"/>
                    <xsd:enumeration value="04.04.04 Följa upp körkortsinnehav"/>
                    <xsd:enumeration value="04.04.05 Godkännna trafiksäkerhetsgranskare"/>
                    <xsd:enumeration value="04.04.06 Besluta om förartillstånd för förare från tredje land (cabotage)"/>
                    <xsd:enumeration value="04.04.07 Utfärda färdskrivarkort"/>
                    <xsd:enumeration value="04.04.08 Besluta om taxilegitimationer"/>
                    <xsd:enumeration value="04.04.09 Besluta om undantag från medicinska krav"/>
                    <xsd:enumeration value="04.04.10 Besluta om dispenser för giltighetstid vid körkortsprov"/>
                    <xsd:enumeration value="04.04.11 Godkänna personal inom förarutbildning"/>
                    <xsd:enumeration value="04.04.12 Besluta om undantag för besiktningstekniker"/>
                    <xsd:enumeration value="04.04.13 Besluta om att få provköra fordon som inte är godkända för trafik."/>
                    <xsd:enumeration value="04.04.14 Besluta om personliga undantag från trafikförordningen"/>
                    <xsd:enumeration value="04.04.15 Godkänna säkerhetssamordnare"/>
                    <xsd:enumeration value="04.04.16 Utfärda yrkeskompetensbevis"/>
                    <xsd:enumeration value="05.01.01 Besluta om tillstånd att driva järnvägsföretag"/>
                    <xsd:enumeration value="05.01.02 Besluta om tillstånd för att utföra underhåll på järnvägsfordon"/>
                    <xsd:enumeration value="05.01.03 Besluta om tillstånd för att vara utbildningsanordnare"/>
                    <xsd:enumeration value="05.01.04 Besluta om tillstånd för infrastrukturförvaltare"/>
                    <xsd:enumeration value="05.01.05 Besluta om tillstånd för spårinnehavare"/>
                    <xsd:enumeration value="05.01.06 Besluta om tillstånd för trafikutövare"/>
                    <xsd:enumeration value="05.01.07 Besluta om rätten att betraktas som museiorganisation"/>
                    <xsd:enumeration value="05.01.08 Godkänna utbildningsplaner"/>
                    <xsd:enumeration value="05.01.09 Besluta om undantag från krav på godkända utbildningsplaner"/>
                    <xsd:enumeration value="05.02.01 Certifiera flygmedicinska centrum"/>
                    <xsd:enumeration value="05.02.02 Besluta om begränsningar av tillstånd för organisationer inom luftfartsområdet"/>
                    <xsd:enumeration value="05.02.03 Besluta om organisationers tillhandahållande av marktjänster vid flygplats (markreglering)"/>
                    <xsd:enumeration value="05.02.04 Besluta om säkerhetsgodkännande för organisationer inom luftfart (luftfartsskydd, security)"/>
                    <xsd:enumeration value="05.02.05 Besluta om tillstånd att bedriva kommersiell flygtrafik"/>
                    <xsd:enumeration value="05.02.06 Besluta om tillstånd för flygbolag att transportera farligt gods"/>
                    <xsd:enumeration value="05.02.07 Besluta om tillstånd för flygtrafiktjänst"/>
                    <xsd:enumeration value="05.02.08 Besluta om tillstånd för flygplatser (inrättande och godkännande)"/>
                    <xsd:enumeration value="05.02.09 Besluta om tillstånd för luftvärdighetsorganisationer (övervaka luftfartyg)"/>
                    <xsd:enumeration value="05.02.11 Godkänna organisationer att bedriva luftfartsverksamhet"/>
                    <xsd:enumeration value="05.02.12 Godkänna nyckelpersoner i organisationer t.ex. flygchefer"/>
                    <xsd:enumeration value="05.02.13 Godkänna organisationer för konstruktion eller utformning av luftrum"/>
                    <xsd:enumeration value="05.02.14 Godkänna utbildningsanordnare och utbildningar inom luftfartsområdet"/>
                    <xsd:enumeration value="05.02.15 Godkänna organisationer att bedriva tillverkning av luftfartyg och flygmateriel"/>
                    <xsd:enumeration value="05.02.16 Godkänna verkstäder att bedriva underhåll på luftfartyg"/>
                    <xsd:enumeration value="05.02.17 Godkänna ägarens eller operatörens underhållsprogram för luftfartyg"/>
                    <xsd:enumeration value="05.02.18 Godkänna upprättande av flygplatsnät"/>
                    <xsd:enumeration value="05.02.19 Besluta om undantag från föreskrift om hinder för luftfarten"/>
                    <xsd:enumeration value="05.03.01 Bedöma kemikalier som transporteras i bulkfartyg"/>
                    <xsd:enumeration value="05.03.02 Auktorisera företag att utföra viss typ av service"/>
                    <xsd:enumeration value="05.03.03 Besluta om kustfartstillstånd (cabotage)"/>
                    <xsd:enumeration value="05.03.04 Besluta om tillstånd för rederier"/>
                    <xsd:enumeration value="05.03.05 Besluta om tillstånd för transport av farligt gods"/>
                    <xsd:enumeration value="05.03.06 Godkänna avfallshanteringsplaner för hamnar"/>
                    <xsd:enumeration value="05.03.08 Godkänna utbildningsanordnare och utbildning inom sjöfartsområdet"/>
                    <xsd:enumeration value="05.03.09 Godkänna forsränningsföretag"/>
                    <xsd:enumeration value="05.03.10 Erkänna kompetenta delegeringsmottagare"/>
                    <xsd:enumeration value="05.04.01 Besluta om klassning som yrkesmässig fordonstillverkare"/>
                    <xsd:enumeration value="05.04.02 Besluta om tillstånd att bedriva yrkesmässig trafik"/>
                    <xsd:enumeration value="05.04.04 Besluta om tillstånd att inneha saluvagnslicens"/>
                    <xsd:enumeration value="05.04.05 Besluta om tillstånd för att vara yrkesmässig importör"/>
                    <xsd:enumeration value="05.04.06 Besluta om tillstånd för att vara utbildningsanordnare inom vägtrafikområdet"/>
                    <xsd:enumeration value="05.04.07 Besluta om tillstånd för biluthyrning"/>
                    <xsd:enumeration value="05.04.08 Besluta om tillstånd för linjetrafik"/>
                    <xsd:enumeration value="05.04.09 Besluta om tillstånd för organisationer för att utföra provningar för typgodkännande (teknisk tjänst)"/>
                    <xsd:enumeration value="05.04.11 Besluta om tillstånd för taxitrafik"/>
                    <xsd:enumeration value="05.04.13 Besluta om undantag från kör- och vilotider"/>
                    <xsd:enumeration value="05.04.14 Besluta om undantag från taxitrafikförordningen"/>
                    <xsd:enumeration value="05.04.15 Besluta om undantag från yrkestrafikförordningen"/>
                    <xsd:enumeration value="05.04.16 Besluta om undantag rörande kontrollutrustning hos besiktningsorgan"/>
                    <xsd:enumeration value="05.04.17 Besluta om undantag från trafikförordningen"/>
                    <xsd:enumeration value="05.04.18 Beslut om miljöklassning av alternativa motorbränslen"/>
                    <xsd:enumeration value="05.04.19 Auktorisera organisation för amatörbyggen"/>
                    <xsd:enumeration value="05.04.20 Besluta om transporttillstånd"/>
                    <xsd:enumeration value="06.01.01 Godkänna spårfordon"/>
                    <xsd:enumeration value="06.01.02 Besluta om registrering av uppgifter rörande järnvägsfordon"/>
                    <xsd:enumeration value="06.02.01 Besluta om luftvärdighetsdirektiv för luftfartyg (tvingande åtgärd för luftvärdighet)"/>
                    <xsd:enumeration value="06.02.02 Besluta om tillfälligt flygtillstånd för luftfartyg"/>
                    <xsd:enumeration value="06.02.03 Besluta om tillstånd för luftfartyg"/>
                    <xsd:enumeration value="06.02.04 Godkänna luftfartyg"/>
                    <xsd:enumeration value="06.02.05 Besluta om undantag/dispens från föreskrifter för luftfartyg"/>
                    <xsd:enumeration value="06.03.01 Besluta om bemanning ombord på fartyg"/>
                    <xsd:enumeration value="06.03.02 Besluta om dispens från att föra skepps- och maskindagbok"/>
                    <xsd:enumeration value="06.03.03 Besluta om dispens från fartygsapotek"/>
                    <xsd:enumeration value="06.03.04 Besluta om ekvivalens för fartygsutrustning och/eller fartygskonstruktion"/>
                    <xsd:enumeration value="06.03.05 Besluta om fartygstekniska tillstånd"/>
                    <xsd:enumeration value="06.03.06 Besluta om tillstånd för radioutrustning"/>
                    <xsd:enumeration value="06.03.07 Tilldela tillverkarkod för fritidsbåtar (MIC)"/>
                    <xsd:enumeration value="06.03.08 Godkänna skyddshandlingar för fartyg (ISPS)"/>
                    <xsd:enumeration value="06.03.09 Besluta om undantag från fartygstekniska regler för fartygsutrustning och/eller fartygskonstruktion"/>
                    <xsd:enumeration value="06.03.10 Besluta om undantag från kravet på passagerarregistrering"/>
                    <xsd:enumeration value="06.03.11 Besluta om undantag från obligatorisk avlämning av avfall från fartyg i reguljär linjetrafik"/>
                    <xsd:enumeration value="06.03.12 Hantera skeppsmätning"/>
                    <xsd:enumeration value="06.03.13 Besluta om bogsertillstånd"/>
                    <xsd:enumeration value="06.03.14 Besluta om försäkringscertifikat"/>
                    <xsd:enumeration value="06.03.15 Besluta om tillstånd för bevakning ombord på fartyg"/>
                    <xsd:enumeration value="06.03.16 Besluta om dispens från prewash på fartyg"/>
                    <xsd:enumeration value="06.03.17 Besluta om läktring"/>
                    <xsd:enumeration value="06.03.18 Besluta om dispens inom sjötrafikområdet"/>
                    <xsd:enumeration value="06.04.01 Besluta om dispens för fordonets beskaffenhet och utrustning"/>
                    <xsd:enumeration value="06.04.02 Besluta om omklassning av fordon"/>
                    <xsd:enumeration value="06.04.03 Besluta om undantag från registreringsplikt"/>
                    <xsd:enumeration value="06.04.04 Besluta om undantag från taxameter"/>
                    <xsd:enumeration value="06.04.05 Besluta om undantag för fordon för tävlingsverksamhet"/>
                    <xsd:enumeration value="06.04.06 Genomföra enskilt godkännande för fordon"/>
                    <xsd:enumeration value="06.04.07 Genomföra typgodkännande av fordon, system och komponenter"/>
                    <xsd:enumeration value="06.04.08 Genomföra ursprungskontroll för fordon"/>
                    <xsd:enumeration value="06.04.09 Godkänna produkten alkolås"/>
                    <xsd:enumeration value="06.04.10 Pröva ansökan om tillfällig registrering"/>
                    <xsd:enumeration value="06.04.11 Besluta om registrering av fordons ägarförhållande"/>
                    <xsd:enumeration value="06.04.12 Besluta om registrering av fordons identitet"/>
                    <xsd:enumeration value="06.04.13 Besluta om registrering av fordons status"/>
                    <xsd:enumeration value="06.04.14 Besluta om registrering av fordons tekniska uppgifter"/>
                    <xsd:enumeration value="06.04.15 Besluta om förändrad tidpunkt för kontrollbesiktning"/>
                    <xsd:enumeration value="06.04.17 Besluta om fabrikatskod"/>
                    <xsd:enumeration value="06.04.18 Besluta om undantag från trafikförordningen för fordon"/>
                    <xsd:enumeration value="07.01.01 Godkänna infrastruktur"/>
                    <xsd:enumeration value="07.01.02 Godkännna tekniska system"/>
                    <xsd:enumeration value="07.01.03 Godkännna trafikplatsnamn"/>
                    <xsd:enumeration value="07.02.01 Besluta om luftrum"/>
                    <xsd:enumeration value="07.03.01 Besluta om tillstånd för sjösäkerhetsanordningar"/>
                    <xsd:enumeration value="07.03.02 Godkänna skyddshandlingar för hamnanläggningar (ISPS)"/>
                    <xsd:enumeration value="07.03.03 Godkänna skyddshandlingar för hamnar (ISPS)"/>
                    <xsd:enumeration value="07.04.01 Besluta om undantag från skyldighet att tillhandahålla förnybara drivmedel"/>
                    <xsd:enumeration value="07.04.02 Godkänna tunnlar"/>
                    <xsd:enumeration value="07.04.03 Besluta om undantag från säkerhetskrav i tunnlar"/>
                    <xsd:enumeration value="08.01.01 Utöva tillsyn över examinatorer vid förarprov inom järnvägsområdet"/>
                    <xsd:enumeration value="08.01.02 Utöva tillsyn över läkare och psykologer som får utföra inledande medicinska och yrkespsykologiska undersökningar samt regelbunda hälsokontroller av förare av järnvägsfordon"/>
                    <xsd:enumeration value="08.02.01 Utöva tillsyn över verksamma inom luftfartsområdet"/>
                    <xsd:enumeration value="08.03.01 Utöva tillsyn över sjöbefäl"/>
                    <xsd:enumeration value="08.03.02 Utöva tillsyn över guider, chefer och utbildare inom forsränning"/>
                    <xsd:enumeration value="08.04.01 Utöva tillsyn över examinatorer vid förarprov inom vägtrafikområdet"/>
                    <xsd:enumeration value="08.04.02 Utöva tillsyn över personal inom förarutbildning"/>
                    <xsd:enumeration value="08.04.03 Utöva tillsyn över trafiksäkerhetsgranskare"/>
                    <xsd:enumeration value="08.04.05 Utöva tillsyn över taxiförarlegitimation"/>
                    <xsd:enumeration value="09.01.01 Utöva revision (tillsyn) över järnvägsföretag"/>
                    <xsd:enumeration value="09.01.02 Utöva säkerhets- och marknadstillsyn över infrastrukturförvaltare"/>
                    <xsd:enumeration value="09.01.03 Utöva tillsyn över regionala kollektivtrafikmyndigheter samt kollektivtrafikföretag"/>
                    <xsd:enumeration value="09.01.04 Utöva tillsyn över farligt gods som transporteras på järnväg"/>
                    <xsd:enumeration value="09.01.05 Utöva tillsyn över utbildningsanordnare inom järnvägsområdet"/>
                    <xsd:enumeration value="09.02.01 Genomföra kontroll av luftfartsskydd på flygplatser"/>
                    <xsd:enumeration value="09.02.02 Utöva ekonomisk tillsyn"/>
                    <xsd:enumeration value="09.02.03 Utöva tillsyn över tillverkningsorganisationer"/>
                    <xsd:enumeration value="09.02.04 Utöva tillsyn över flygmedicinska centrum"/>
                    <xsd:enumeration value="09.02.05 Utöva tillsyn över flygplatsernas tillämpning av regelverk för funktionshindrade passagerares rättigheter (facilitation)"/>
                    <xsd:enumeration value="09.02.06 Utöva tillsyn över flygtrafiktjänst"/>
                    <xsd:enumeration value="09.02.07 Utöva tillsyn över operativa licenser/kommersiell flygtrafik"/>
                    <xsd:enumeration value="09.02.08 Utöva tillsyn över organisationers luftfartsskyd (security)"/>
                    <xsd:enumeration value="09.02.09 Utöva tillsyn över organisationers tillämpning av regelverket inom luftfart (flygbolag, flygtrafiktjänst, verkstäder mfl)"/>
                    <xsd:enumeration value="09.02.10 Utöva tillsyn över verkstäder som bedriver underhåll på luftfartyg"/>
                    <xsd:enumeration value="09.02.11 Utöva tillsyn över utbildningsanordnare inom luftfartsområdet"/>
                    <xsd:enumeration value="09.02.12 Utöva tillsyn över flygbolag som transporterar farligt gods"/>
                    <xsd:enumeration value="09.02.13 Utöva tillsyn över flygräddningstjänst"/>
                    <xsd:enumeration value="09.02.14 Utöva tillsyn över markering av föremål som kan utgöra fara för luftfarten"/>
                    <xsd:enumeration value="09.02.15 Utöva tillsyn över luftvärdighetsorganisationer"/>
                    <xsd:enumeration value="09.03.01 Utöva tillsyn över mottagningsanläggningar för fartygsavfall"/>
                    <xsd:enumeration value="09.03.02 Utöva tillsyn över rederier"/>
                    <xsd:enumeration value="09.03.03 Utföra marknadskontroll över organisationer"/>
                    <xsd:enumeration value="09.03.04 Utöva tillsyn över regionala kollektivtrafikmyndigheter samt kollektivtrafikföretag"/>
                    <xsd:enumeration value="09.03.05 Utöva tillsyn över utbildningsanordnare inom sjöfartsområdet"/>
                    <xsd:enumeration value="09.03.06 Utöva tillsyn över auktoriserade företag"/>
                    <xsd:enumeration value="09.03.07 Utöva tillsyn över forsränningsföretag"/>
                    <xsd:enumeration value="09.03.08 Utöva tillsyn över sjöräddningstjänst"/>
                    <xsd:enumeration value="09.03.09 Utöva tillsyn över delegerad verksamhets tillämpning av regelverk för fartyg"/>
                    <xsd:enumeration value="09.04.01 Inspektera arrangörer av rallybilsbesiktning"/>
                    <xsd:enumeration value="09.04.02 Utöva revision (tillsyn) av fordonstillverkare"/>
                    <xsd:enumeration value="09.04.03 Genomföra fortlöpande kontroll av fordon, system och komponenter"/>
                    <xsd:enumeration value="09.04.04 Utöva tillsyn av organisationer inom förarutbildning"/>
                    <xsd:enumeration value="09.04.05 Utöva tillsyn över regionala kollektivtrafikmyndigheter samt kollektivtrafikföretag"/>
                    <xsd:enumeration value="09.04.06 Utöva tillsyn över ackrediterade besiktningsorgan"/>
                    <xsd:enumeration value="09.04.07 Utöva tillsyn över företag med tillstånd för yrkesmässig trafik"/>
                    <xsd:enumeration value="09.04.08 Utöva tillsyn över kör- och vilotider"/>
                    <xsd:enumeration value="09.04.09 Utöva tillsyn över tillverkare av färdskrivare"/>
                    <xsd:enumeration value="09.04.10 Utöva tillsyn över utbildningsanordnare inom vägtrafikområdet"/>
                    <xsd:enumeration value="09.04.11 Utföra marknadskontroll av bränsle"/>
                    <xsd:enumeration value="09.04.12 Utöva tillsyn av system för återföring av bensinångor"/>
                    <xsd:enumeration value="10.01.01 Utöva rampinspektioner av luftfartyg från tredje land"/>
                    <xsd:enumeration value="10.01.02 Utöva tillsyn över luftfartygets luftvärdighet"/>
                    <xsd:enumeration value="10.02.01 Besluta om nyttjandeförbud"/>
                    <xsd:enumeration value="10.02.02 Besluta om tillträdesförbud"/>
                    <xsd:enumeration value="10.02.03 Utöva tillsyn över skyddshandlingar för fartyg (ISPS)"/>
                    <xsd:enumeration value="10.02.04 Utreda återkallning av produkter inom sjöfartsområdet"/>
                    <xsd:enumeration value="10.02.05 Utföra marknadskontroll av fritidsbåtar och marinutrustning"/>
                    <xsd:enumeration value="10.02.06 Utöva tillsyn över arbetsmiljö ombord på fartyg"/>
                    <xsd:enumeration value="10.02.07 Utöva tillsyn över svävare"/>
                    <xsd:enumeration value="10.02.08 Utöva tillsyn över fartygs tillämpning av regelverket"/>
                    <xsd:enumeration value="10.02.09 Utöva tillsyn över bevakning ombord på fartyg."/>
                    <xsd:enumeration value="10.03.01 Utreda återkallning av produkter inom vägtrafikområdet (produktsäkerhet)"/>
                    <xsd:enumeration value="10.03.02 Begäran om inställelse av fordon för registreringsbesiktning"/>
                    <xsd:enumeration value="10.03.03 Utföra marknadskontroll inom vägtrafikområdet"/>
                    <xsd:enumeration value="11.01.01 Utöva säkerhetstillsyn över drift av  järnväg, tunnelbana och spårväg"/>
                    <xsd:enumeration value="11.01.02 Utöva säkerhetstillsyn över drift av spåranläggning eller trafikledning (tunnelbana, spårväg)"/>
                    <xsd:enumeration value="11.02.01 Utöva regelbunden tillsyn (vk) över flygplatser"/>
                    <xsd:enumeration value="11.03.01 Utöva tillsyn över hamnars mottagningsanläggningar för avfall"/>
                    <xsd:enumeration value="11.03.02 Utöva tillsyn över skyddshandlingar för hamnanläggningar (ISPS)"/>
                    <xsd:enumeration value="11.03.03 Utöva tillsyn över skyddshandlingar för hamnar (ISPS)"/>
                    <xsd:enumeration value="11.04.01 Utföra revision (tillsyn) av tunnlar"/>
                    <xsd:enumeration value="11.04.02 Utöva tillsyn över vägar inom TEN-T-nätet"/>
                    <xsd:enumeration value="11.04.03 Utöva tillsyn över trafikövningsplats inom vägtrafikområdet"/>
                    <xsd:enumeration value="12.01.01 Föra register över infrastruktur inom järnvägsområdet"/>
                    <xsd:enumeration value="12.01.02 Föra register över järnvägsbehörigheter"/>
                    <xsd:enumeration value="12.01.03 Föra register över järnvägsfordon"/>
                    <xsd:enumeration value="12.01.04 Föra register över järnvägsföretag"/>
                    <xsd:enumeration value="12.01.05 Föra register över järnvägstillstånd"/>
                    <xsd:enumeration value="12.01.06 Föra register över medicinska dispenser inom järnvägsmarknaden"/>
                    <xsd:enumeration value="12.01.07 Föra register över olyckor och tillbud inom järnvägsområdet"/>
                    <xsd:enumeration value="12.01.08 Föra register över tillsyn inom järnvägsmarknaden"/>
                    <xsd:enumeration value="12.02.01 Föra register över behörigheter inom luftfartsområdet"/>
                    <xsd:enumeration value="12.02.02 Föra register över flygorganisationers  tillstånd"/>
                    <xsd:enumeration value="12.02.03 Föra register över luftfartyg"/>
                    <xsd:enumeration value="12.02.04 Föra register över olyckor och tillbud inom civil luftfart"/>
                    <xsd:enumeration value="12.03.01 Föra register över behörigheter inom sjöfartsområdet"/>
                    <xsd:enumeration value="12.03.02 Föra register över fartyg"/>
                    <xsd:enumeration value="12.03.03 Föra register över mönstringstider inom sjöfartsområdet"/>
                    <xsd:enumeration value="12.03.04 Föra register över olyckor och tillbud inom sjöfartsområdet"/>
                    <xsd:enumeration value="12.03.05 Föra register över tillsyn inom sjöfartsområdet"/>
                    <xsd:enumeration value="12.03.06 Föra register över tillverkarkod för båtar (MIC)"/>
                    <xsd:enumeration value="12.03.07 Föra register över utbildningar och utbildningsanordnare"/>
                    <xsd:enumeration value="12.04.01 Föra register över godkända utbildningsanordnare och utbildare"/>
                    <xsd:enumeration value="12.04.02 Föra register över trafikolyckor"/>
                    <xsd:enumeration value="12.04.03 Föra register över lokala trafikföreskrifter"/>
                    <xsd:enumeration value="12.04.04 Föra register över fordon och fordonsägare"/>
                    <xsd:enumeration value="12.04.05 Föra register över förarbehörigheter"/>
                    <xsd:enumeration value="12.04.06 Föra register över personer och företag som bedriver fordonsrelaterad verksamhet"/>
                    <xsd:enumeration value="12.04.07 Föra register för att definiera avgiftsuttag"/>
                    <xsd:enumeration value="12.05.01 Besluta om tillgång till att läsa information i TS databaser"/>
                    <xsd:enumeration value="12.05.02 Besluta om tillgång till att läsa information i TS databaser"/>
                    <xsd:enumeration value="12.05.03 Besluta om tillgång till att registrera information i TS databaser"/>
                    <xsd:enumeration value="12.06.01 Administrera statistiska uttag"/>
                    <xsd:enumeration value="13.01 Sälja uppgifter ur vägtrafikregistret (VTR)"/>
                    <xsd:enumeration value="14.01 Samverka inom Sverige"/>
                    <xsd:enumeration value="14.02 Arbeta internationellt inom Norden"/>
                    <xsd:enumeration value="14.03 Arbeta internationellt inom EU"/>
                    <xsd:enumeration value="14.04 Arbeta internationellt utanför EU"/>
                    <xsd:enumeration value="15.01 Övervaka fordonbesiktningsmarknaden"/>
                    <xsd:enumeration value="15.02 Övervaka järnvägsmarknaden"/>
                    <xsd:enumeration value="15.03 Övervaka utbildningsmarknad inom järnvägsområdet"/>
                    <xsd:enumeration value="15.04 Övervaka kollektivtrafikmarknaden"/>
                    <xsd:enumeration value="15.05 Övervaka luftfartsmarknaden"/>
                    <xsd:enumeration value="15.06 Övervaka luftfartsmarknaden"/>
                    <xsd:enumeration value="15.07 Övervaka beställningstrafik med buss"/>
                    <xsd:enumeration value="15.08 Övervaka sjöfartsmarknaden"/>
                    <xsd:enumeration value="16.01 Utreda olyckor och tillbud inom järnvägsområdet"/>
                    <xsd:enumeration value="16.02 Utreda olyckor och tillbud inom luftfartsområdet"/>
                    <xsd:enumeration value="16.03 Utreda olyckor och tillbud inom sjöfartsområdet"/>
                    <xsd:enumeration value="16.04 Bearbeta information kring olyckor och tillbud inom vägtrafikområdet"/>
                    <xsd:enumeration value="17.01 Föra register över inskrivna rättigheter i luftfartyg"/>
                    <xsd:enumeration value="17.02 Föra register över inskrivna rättigheter i skepp"/>
                    <xsd:enumeration value="17.03 Besluta om dödande av förkomna handlingar"/>
                    <xsd:enumeration value="18.01.01 Konstruera prov inom järnvägsområdet"/>
                    <xsd:enumeration value="18.01.02 Konstruera prov inom luftfartsområdet"/>
                    <xsd:enumeration value="18.01.03 Konstruera prov inom vägtrafikområdet"/>
                    <xsd:enumeration value="18.02.01 Följa upp provreslutat inom järnvägsområdet"/>
                    <xsd:enumeration value="18.02.02 Följa upp provreslutat inom luftfartsområdet"/>
                    <xsd:enumeration value="18.02.03 Följa upp provreslutat inom vägtrafikområdet"/>
                    <xsd:enumeration value="19.01 Tillverka förarbevis för framförande av järnvägsfordon"/>
                    <xsd:enumeration value="19.02 Tillverka plastkort för tjänstgöring i inre fart"/>
                    <xsd:enumeration value="19.03 Tillverka sjöfartsböcker"/>
                    <xsd:enumeration value="19.04 Tillverka ADR-intyg"/>
                    <xsd:enumeration value="19.05 Tillverka färdskrivarkort"/>
                    <xsd:enumeration value="19.06 Tillverka förarbevis för moped, terränghjuling, snöskoter"/>
                    <xsd:enumeration value="19.07 Tillverka körkort"/>
                    <xsd:enumeration value="19.08 Tillverka taxilegitimation"/>
                    <xsd:enumeration value="19.09 Tillverka yrkeskomptensbevis"/>
                    <xsd:enumeration value="20.01.01 Administrera infrastrukturavgift"/>
                    <xsd:enumeration value="20.01.02 Administrera fordonsskatt"/>
                    <xsd:enumeration value="20.01.03 Administrera felparkeringsavgift"/>
                    <xsd:enumeration value="20.01.04 Administrera saluvagnskatt"/>
                    <xsd:enumeration value="20.01.05 Administrera trängselskatt"/>
                    <xsd:enumeration value="20.01.06 Administrera vägavgift"/>
                    <xsd:enumeration value="20.02.01 Administrera registerhållningsvgifter"/>
                    <xsd:enumeration value="20.02.02 Administrera tillsynsavgifter"/>
                    <xsd:enumeration value="20.02.03 Administrera ansökningsavgifter för tillstånd"/>
                    <xsd:enumeration value="21.01 Betala ut supermiljöbilspremie"/>
                    <xsd:enumeration value="22.01 Pröva tvister mellan järnvägsföretag och infrastrukturförvaltare"/>
                    <xsd:enumeration value="22.02 Överpröva registreringsbesiktning"/>
                    <xsd:enumeration value="22.03 Överpröva beslut om flygplatsavgift för flygplatser med fler än fem miljoner passagerare"/>
                    <xsd:enumeration value="22.04 Överpröva länsstyrelsens beslut"/>
                    <xsd:enumeration value="22.05 Överpröva flygläkares beslut"/>
                    <xsd:enumeration value="22.06 Pröva tvister mellan järnvägsföretag och tjänsteleverantörer"/>
                    <xsd:enumeration value="23.01 Utreda överträdelser inom luftfartsområdet"/>
                    <xsd:enumeration value="23.02 Utreda överträdelser inom sjöfartområdet"/>
                    <xsd:enumeration value="23.03 Utreda överträdelser inom järnvägsområdet"/>
                    <xsd:enumeration value="24.01 Följa upp trafiksäkerhetskrav och miljökrav på myndigheters bilar och bilresor"/>
                  </xsd:restriction>
                </xsd:simpleType>
              </xsd:element>
            </xsd:sequence>
          </xsd:extension>
        </xsd:complexContent>
      </xsd:complexType>
    </xsd:element>
    <xsd:element name="DLCPolicyLabelValue" ma:index="22" nillable="true" ma:displayName="Etikett" ma:description="Lagrar aktuellt värde för etiketten." ma:internalName="DLCPolicyLabelValue" ma:readOnly="true">
      <xsd:simpleType>
        <xsd:restriction base="dms:Note">
          <xsd:maxLength value="255"/>
        </xsd:restriction>
      </xsd:simpleType>
    </xsd:element>
    <xsd:element name="DLCPolicyLabelClientValue" ma:index="23" nillable="true" ma:displayName="Värde för klientetikett" ma:description="Lagrar det senast beräknade etikettvärdet på klienten." ma:hidden="true" ma:internalName="DLCPolicyLabelClientValue" ma:readOnly="false">
      <xsd:simpleType>
        <xsd:restriction base="dms:Note"/>
      </xsd:simpleType>
    </xsd:element>
    <xsd:element name="DLCPolicyLabelLock" ma:index="24" nillable="true" ma:displayName="Låst etikett" ma:description="Indikerar om etiketten bör uppdateras när objektegenskaper ändras."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4b685-1559-4808-a3bd-9f5af0042648" elementFormDefault="qualified">
    <xsd:import namespace="http://schemas.microsoft.com/office/2006/documentManagement/types"/>
    <xsd:import namespace="http://schemas.microsoft.com/office/infopath/2007/PartnerControls"/>
    <xsd:element name="_dlc_DocId" ma:index="15" nillable="true" ma:displayName="Dokument-ID-värde" ma:description="Värdet för dokument-ID som tilldelats till det här objektet." ma:internalName="_dlc_DocId" ma:readOnly="true">
      <xsd:simpleType>
        <xsd:restriction base="dms:Text"/>
      </xsd:simpleType>
    </xsd:element>
    <xsd:element name="_dlc_DocIdUrl" ma:index="16"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nehållstyp"/>
        <xsd:element ref="dc:title" minOccurs="0"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lassificering xmlns="7007fcf4-ee00-4f19-b0c7-7d6508232e42">
      <Value>Processövergripande</Value>
    </Klassificering>
    <Beskrivning xmlns="7007fcf4-ee00-4f19-b0c7-7d6508232e42" xsi:nil="true"/>
    <Spr_x00e5_kgranskad xmlns="7007fcf4-ee00-4f19-b0c7-7d6508232e42">(Ej angivet)</Spr_x00e5_kgranskad>
    <_dlc_DocId xmlns="4464b685-1559-4808-a3bd-9f5af0042648">DOKID-2431-375</_dlc_DocId>
    <Version_x0020_av_x0020_Word_x002f_uniForm xmlns="7007fcf4-ee00-4f19-b0c7-7d6508232e42">Office 2016</Version_x0020_av_x0020_Word_x002f_uniForm>
    <Spr_x00e5_k xmlns="7007fcf4-ee00-4f19-b0c7-7d6508232e42">Svenska</Spr_x00e5_k>
    <Best_x00e4_llare xmlns="7007fcf4-ee00-4f19-b0c7-7d6508232e42">
      <UserInfo>
        <DisplayName/>
        <AccountId xsi:nil="true"/>
        <AccountType/>
      </UserInfo>
    </Best_x00e4_llare>
    <DLCPolicyLabelClientValue xmlns="7007fcf4-ee00-4f19-b0c7-7d6508232e42" xsi:nil="true"/>
    <Migrerad_x0020_av xmlns="7007fcf4-ee00-4f19-b0c7-7d6508232e42">
      <UserInfo>
        <DisplayName>AB Consensis</DisplayName>
        <AccountId>4203</AccountId>
        <AccountType/>
      </UserInfo>
    </Migrerad_x0020_av>
    <_dlc_DocIdUrl xmlns="4464b685-1559-4808-a3bd-9f5af0042648">
      <Url>http://tsportal2010.ia.tsnet.se/ts/arbetsrum/grupper/blanketterochmallar/uniFormX/_layouts/DocIdRedir.aspx?ID=DOKID-2431-375</Url>
      <Description>DOKID-2431-375</Description>
    </_dlc_DocIdUrl>
    <Mall_x002d__x002f_blankettnr_x003a_ xmlns="7007fcf4-ee00-4f19-b0c7-7d6508232e42">TS9000</Mall_x002d__x002f_blankettnr_x003a_>
    <Grundmall xmlns="7007fcf4-ee00-4f19-b0c7-7d6508232e42">Grundmall</Grundmall>
    <DLCPolicyLabelLock xmlns="7007fcf4-ee00-4f19-b0c7-7d6508232e42" xsi:nil="true"/>
    <_x00c4_gare xmlns="7007fcf4-ee00-4f19-b0c7-7d6508232e42">Dokument och arkiv</_x00c4_gare>
    <Godk_x00e4_nd_x0020_av xmlns="7007fcf4-ee00-4f19-b0c7-7d6508232e42">Katarina Eriksson</Godk_x00e4_nd_x0020_av>
    <DLCPolicyLabelValue xmlns="7007fcf4-ee00-4f19-b0c7-7d6508232e42">2.0</DLCPolicyLabelVal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577FF0-7567-496B-9F46-9A044BDEAD19}">
  <ds:schemaRefs>
    <ds:schemaRef ds:uri="http://schemas.microsoft.com/sharepoint/v3/contenttype/forms"/>
  </ds:schemaRefs>
</ds:datastoreItem>
</file>

<file path=customXml/itemProps2.xml><?xml version="1.0" encoding="utf-8"?>
<ds:datastoreItem xmlns:ds="http://schemas.openxmlformats.org/officeDocument/2006/customXml" ds:itemID="{8D11CF4A-2B84-463A-9877-6A8922FC5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7fcf4-ee00-4f19-b0c7-7d6508232e42"/>
    <ds:schemaRef ds:uri="4464b685-1559-4808-a3bd-9f5af004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A30943-2A02-4FA6-AD58-1A32EE049A1F}">
  <ds:schemaRefs>
    <ds:schemaRef ds:uri="http://purl.org/dc/elements/1.1/"/>
    <ds:schemaRef ds:uri="4464b685-1559-4808-a3bd-9f5af0042648"/>
    <ds:schemaRef ds:uri="http://purl.org/dc/dcmitype/"/>
    <ds:schemaRef ds:uri="http://schemas.microsoft.com/office/2006/metadata/properties"/>
    <ds:schemaRef ds:uri="http://purl.org/dc/terms/"/>
    <ds:schemaRef ds:uri="7007fcf4-ee00-4f19-b0c7-7d6508232e4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436ABE0-DE5B-4AAA-8420-6632A86D5A1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TS_svensk</Template>
  <TotalTime>2626</TotalTime>
  <Words>7262</Words>
  <Application>Microsoft Office PowerPoint</Application>
  <PresentationFormat>Bildspel på skärmen (16:9)</PresentationFormat>
  <Paragraphs>629</Paragraphs>
  <Slides>60</Slides>
  <Notes>59</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60</vt:i4>
      </vt:variant>
    </vt:vector>
  </HeadingPairs>
  <TitlesOfParts>
    <vt:vector size="67" baseType="lpstr">
      <vt:lpstr>ＭＳ Ｐゴシック</vt:lpstr>
      <vt:lpstr>Arial</vt:lpstr>
      <vt:lpstr>Calibri</vt:lpstr>
      <vt:lpstr>Times New Roman</vt:lpstr>
      <vt:lpstr>Wingdings</vt:lpstr>
      <vt:lpstr>TS_mall</vt:lpstr>
      <vt:lpstr>1_TS_mall</vt:lpstr>
      <vt:lpstr>Utbildning för säkerhetsansvarig godkänt åkeri 2024</vt:lpstr>
      <vt:lpstr>Syfte</vt:lpstr>
      <vt:lpstr>Innan du börjar utbildningen…</vt:lpstr>
      <vt:lpstr>Innehåll</vt:lpstr>
      <vt:lpstr>Definitioner</vt:lpstr>
      <vt:lpstr>Vad är luftfartsskydd?</vt:lpstr>
      <vt:lpstr>PowerPoint-presentation</vt:lpstr>
      <vt:lpstr>Regler för luftfartsskydd</vt:lpstr>
      <vt:lpstr>Aktuella regelverk</vt:lpstr>
      <vt:lpstr>Handböckerna</vt:lpstr>
      <vt:lpstr>Struktur handbok</vt:lpstr>
      <vt:lpstr>Transportstyrelsens uppgifter inom luftfartsskyddet</vt:lpstr>
      <vt:lpstr>Transportstyrelsens uppgifter inom luftfartsskyddet</vt:lpstr>
      <vt:lpstr>Tillsynsverksamhet</vt:lpstr>
      <vt:lpstr>Krav på ett godkänt åkeri</vt:lpstr>
      <vt:lpstr>Krav på ett godkänt åkeri</vt:lpstr>
      <vt:lpstr>Rollen som säkerhetsansvarig</vt:lpstr>
      <vt:lpstr>Ansvar för en säkerhetsansvarig</vt:lpstr>
      <vt:lpstr>Egenskaper hos en säkerhetsansvarig</vt:lpstr>
      <vt:lpstr>Motivera – hur gör man?</vt:lpstr>
      <vt:lpstr>Förutsättningar att lyckas</vt:lpstr>
      <vt:lpstr>Hotbilden mot luftfarten</vt:lpstr>
      <vt:lpstr>Lockerbie 1988</vt:lpstr>
      <vt:lpstr>World Trade Center (WTC) 2001</vt:lpstr>
      <vt:lpstr>Vätskebomber London 2006</vt:lpstr>
      <vt:lpstr>Fraktbomber från Jemen 2010</vt:lpstr>
      <vt:lpstr>Hotbilden mot Sverige - Terrorism</vt:lpstr>
      <vt:lpstr>Hotbilden mot Sverige - Terrorism</vt:lpstr>
      <vt:lpstr>Hotbilden luftfart globalt- Terrorism</vt:lpstr>
      <vt:lpstr>Hotbilden</vt:lpstr>
      <vt:lpstr>Säkerhetskultur</vt:lpstr>
      <vt:lpstr>Säkerhetskultur</vt:lpstr>
      <vt:lpstr>Säkerhetskultur</vt:lpstr>
      <vt:lpstr>Säkerhetskultur</vt:lpstr>
      <vt:lpstr>Säkerhetskultur</vt:lpstr>
      <vt:lpstr>Kvalitetssystem</vt:lpstr>
      <vt:lpstr>Kvalitetskontroll</vt:lpstr>
      <vt:lpstr>Kvalitetskontroll</vt:lpstr>
      <vt:lpstr>Kvalitetskontroll</vt:lpstr>
      <vt:lpstr>Säkerhetsprövning</vt:lpstr>
      <vt:lpstr>Säkerhetsprövning</vt:lpstr>
      <vt:lpstr>Säkerhetsprövning</vt:lpstr>
      <vt:lpstr>Säkerhetsprövning</vt:lpstr>
      <vt:lpstr>Säkerhetsprövning</vt:lpstr>
      <vt:lpstr>Säkerhetsprövning</vt:lpstr>
      <vt:lpstr>Säkerhetsprövning</vt:lpstr>
      <vt:lpstr>Säkerhetsprövning</vt:lpstr>
      <vt:lpstr>Skydd av flygfrakt</vt:lpstr>
      <vt:lpstr>Skydd av flygfrakt</vt:lpstr>
      <vt:lpstr>Skydd av flygfrakt</vt:lpstr>
      <vt:lpstr>Skydd av flygfrakt</vt:lpstr>
      <vt:lpstr>Skydd av flygfrakt</vt:lpstr>
      <vt:lpstr>Tillträdeskontroll</vt:lpstr>
      <vt:lpstr>Rapportering till Transportstyrelsen</vt:lpstr>
      <vt:lpstr>Förbjudna föremål</vt:lpstr>
      <vt:lpstr>Förbjudna föremål i fraktförsändelser</vt:lpstr>
      <vt:lpstr>Förbjudna föremål</vt:lpstr>
      <vt:lpstr>Hur gör man om man hittar ett förbjudet föremål?</vt:lpstr>
      <vt:lpstr>Metoder för säkerhetskontroll</vt:lpstr>
      <vt:lpstr>Avslutning</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Sander Stigell Carola</dc:creator>
  <dc:description>TS9000, v2.0, 2017-01-04</dc:description>
  <cp:lastModifiedBy>Enstedt Lena</cp:lastModifiedBy>
  <cp:revision>132</cp:revision>
  <cp:lastPrinted>2024-06-03T11:08:17Z</cp:lastPrinted>
  <dcterms:created xsi:type="dcterms:W3CDTF">2020-06-16T09:45:33Z</dcterms:created>
  <dcterms:modified xsi:type="dcterms:W3CDTF">2024-06-03T11:46:03Z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0x010100A100667BA27F854289E638335D004B9A</vt:lpwstr>
  </property>
  <property fmtid="{D5CDD505-2E9C-101B-9397-08002B2CF9AE}" pid="3" name="_dlc_DocIdItemGuid">
    <vt:lpwstr>bd3a24f8-4f6d-437e-8e62-cbf5cec8e52f</vt:lpwstr>
  </property>
</Properties>
</file>