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6"/>
  </p:notesMasterIdLst>
  <p:sldIdLst>
    <p:sldId id="286" r:id="rId6"/>
    <p:sldId id="287" r:id="rId7"/>
    <p:sldId id="288" r:id="rId8"/>
    <p:sldId id="289" r:id="rId9"/>
    <p:sldId id="261" r:id="rId10"/>
    <p:sldId id="262" r:id="rId11"/>
    <p:sldId id="263" r:id="rId12"/>
    <p:sldId id="264"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279" r:id="rId29"/>
    <p:sldId id="305" r:id="rId30"/>
    <p:sldId id="306" r:id="rId31"/>
    <p:sldId id="307" r:id="rId32"/>
    <p:sldId id="309" r:id="rId33"/>
    <p:sldId id="310" r:id="rId34"/>
    <p:sldId id="311" r:id="rId35"/>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73" autoAdjust="0"/>
    <p:restoredTop sz="53846" autoAdjust="0"/>
  </p:normalViewPr>
  <p:slideViewPr>
    <p:cSldViewPr snapToGrid="0" snapToObjects="1">
      <p:cViewPr varScale="1">
        <p:scale>
          <a:sx n="49" d="100"/>
          <a:sy n="49" d="100"/>
        </p:scale>
        <p:origin x="1140" y="36"/>
      </p:cViewPr>
      <p:guideLst>
        <p:guide orient="horz" pos="3239"/>
        <p:guide pos="325"/>
      </p:guideLst>
    </p:cSldViewPr>
  </p:slideViewPr>
  <p:outlineViewPr>
    <p:cViewPr>
      <p:scale>
        <a:sx n="33" d="100"/>
        <a:sy n="33" d="100"/>
      </p:scale>
      <p:origin x="0" y="-1357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5" d="100"/>
          <a:sy n="145"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719244-9C25-4568-B8C6-89FEC1A1EFD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v-SE"/>
        </a:p>
      </dgm:t>
    </dgm:pt>
    <dgm:pt modelId="{2200EDE1-425A-4676-8BD5-2A4A076A9DD4}">
      <dgm:prSet phldrT="[Text]" custT="1"/>
      <dgm:spPr/>
      <dgm:t>
        <a:bodyPr/>
        <a:lstStyle/>
        <a:p>
          <a:r>
            <a:rPr lang="sv-SE" sz="800" b="1" dirty="0" smtClean="0">
              <a:latin typeface="+mj-lt"/>
            </a:rPr>
            <a:t>Underrättelser     Polis och Tullen  Regelarbete Sekretess  Säkerhetsprövning Utfallsutredning Utbildning</a:t>
          </a:r>
          <a:endParaRPr lang="sv-SE" sz="800" b="1" dirty="0">
            <a:latin typeface="+mj-lt"/>
          </a:endParaRPr>
        </a:p>
      </dgm:t>
    </dgm:pt>
    <dgm:pt modelId="{5B4E436B-E7AE-4860-BFD2-6A1D647BF2AC}" type="parTrans" cxnId="{F932F1FA-040F-4E1E-A8EF-322D07648757}">
      <dgm:prSet/>
      <dgm:spPr/>
      <dgm:t>
        <a:bodyPr/>
        <a:lstStyle/>
        <a:p>
          <a:endParaRPr lang="sv-SE" sz="800"/>
        </a:p>
      </dgm:t>
    </dgm:pt>
    <dgm:pt modelId="{07AA2323-38BC-4494-8D27-EA5AD3CA8605}" type="sibTrans" cxnId="{F932F1FA-040F-4E1E-A8EF-322D07648757}">
      <dgm:prSet/>
      <dgm:spPr/>
      <dgm:t>
        <a:bodyPr/>
        <a:lstStyle/>
        <a:p>
          <a:endParaRPr lang="sv-SE" sz="800"/>
        </a:p>
      </dgm:t>
    </dgm:pt>
    <dgm:pt modelId="{1E2FB32C-F347-4F29-B18A-9C9B5704560C}">
      <dgm:prSet phldrT="[Text]" custT="1"/>
      <dgm:spPr/>
      <dgm:t>
        <a:bodyPr/>
        <a:lstStyle/>
        <a:p>
          <a:r>
            <a:rPr lang="sv-SE" sz="800" b="1" dirty="0" smtClean="0">
              <a:latin typeface="+mj-lt"/>
            </a:rPr>
            <a:t>Fysiskt skydd  Säkerhetskontroll Tillträdesskydd Larm och CCTV  Övervakning Patrullering</a:t>
          </a:r>
          <a:endParaRPr lang="sv-SE" sz="800" b="1" dirty="0">
            <a:latin typeface="+mj-lt"/>
          </a:endParaRPr>
        </a:p>
      </dgm:t>
    </dgm:pt>
    <dgm:pt modelId="{09DDDF59-4C39-4047-853E-EDEBFABB529E}" type="parTrans" cxnId="{295E2F42-66A6-45A6-8B81-28B513335C59}">
      <dgm:prSet/>
      <dgm:spPr/>
      <dgm:t>
        <a:bodyPr/>
        <a:lstStyle/>
        <a:p>
          <a:endParaRPr lang="sv-SE" sz="800"/>
        </a:p>
      </dgm:t>
    </dgm:pt>
    <dgm:pt modelId="{604A3CCC-B56D-4250-ABBA-942D1D11CE56}" type="sibTrans" cxnId="{295E2F42-66A6-45A6-8B81-28B513335C59}">
      <dgm:prSet/>
      <dgm:spPr/>
      <dgm:t>
        <a:bodyPr/>
        <a:lstStyle/>
        <a:p>
          <a:endParaRPr lang="sv-SE" sz="800"/>
        </a:p>
      </dgm:t>
    </dgm:pt>
    <dgm:pt modelId="{97F1E116-2D7D-4714-A399-BEF5F4527FD9}">
      <dgm:prSet phldrT="[Text]" custT="1"/>
      <dgm:spPr/>
      <dgm:t>
        <a:bodyPr/>
        <a:lstStyle/>
        <a:p>
          <a:r>
            <a:rPr lang="sv-SE" sz="800" b="1" dirty="0" smtClean="0">
              <a:latin typeface="+mj-lt"/>
            </a:rPr>
            <a:t>Skydd av identifierbar flygfrakt</a:t>
          </a:r>
          <a:endParaRPr lang="sv-SE" sz="800" b="1" dirty="0">
            <a:latin typeface="+mj-lt"/>
          </a:endParaRPr>
        </a:p>
      </dgm:t>
    </dgm:pt>
    <dgm:pt modelId="{F7E9A0BD-FCAA-4330-9B70-DD19AF562C84}" type="parTrans" cxnId="{A8782CB5-1695-47F9-A5F4-C2395338A760}">
      <dgm:prSet/>
      <dgm:spPr/>
      <dgm:t>
        <a:bodyPr/>
        <a:lstStyle/>
        <a:p>
          <a:endParaRPr lang="sv-SE" sz="800"/>
        </a:p>
      </dgm:t>
    </dgm:pt>
    <dgm:pt modelId="{F79EE700-669E-43D4-9199-D36C5C6FCF6A}" type="sibTrans" cxnId="{A8782CB5-1695-47F9-A5F4-C2395338A760}">
      <dgm:prSet/>
      <dgm:spPr/>
      <dgm:t>
        <a:bodyPr/>
        <a:lstStyle/>
        <a:p>
          <a:endParaRPr lang="sv-SE" sz="800"/>
        </a:p>
      </dgm:t>
    </dgm:pt>
    <dgm:pt modelId="{EA5A9990-8F5F-455C-A8AE-F732C1E321A5}">
      <dgm:prSet phldrT="[Text]" custT="1"/>
      <dgm:spPr/>
      <dgm:t>
        <a:bodyPr/>
        <a:lstStyle/>
        <a:p>
          <a:r>
            <a:rPr lang="sv-SE" sz="800" b="1" dirty="0" smtClean="0">
              <a:latin typeface="+mj-lt"/>
            </a:rPr>
            <a:t>Kvalitetsarbete Egenkontroller   TS Tillsyn           EU Tillsyn</a:t>
          </a:r>
          <a:endParaRPr lang="sv-SE" sz="800" b="1" dirty="0">
            <a:latin typeface="+mj-lt"/>
          </a:endParaRPr>
        </a:p>
      </dgm:t>
    </dgm:pt>
    <dgm:pt modelId="{8A9C2C93-3C0B-4250-9AA7-D18308F18FE5}" type="parTrans" cxnId="{86F8FB29-F637-47B3-B9A1-BAD2C5C9B9C0}">
      <dgm:prSet/>
      <dgm:spPr/>
      <dgm:t>
        <a:bodyPr/>
        <a:lstStyle/>
        <a:p>
          <a:endParaRPr lang="sv-SE" sz="800"/>
        </a:p>
      </dgm:t>
    </dgm:pt>
    <dgm:pt modelId="{4B79E377-C071-44E5-B3BE-E4927F839236}" type="sibTrans" cxnId="{86F8FB29-F637-47B3-B9A1-BAD2C5C9B9C0}">
      <dgm:prSet/>
      <dgm:spPr/>
      <dgm:t>
        <a:bodyPr/>
        <a:lstStyle/>
        <a:p>
          <a:endParaRPr lang="sv-SE" sz="800"/>
        </a:p>
      </dgm:t>
    </dgm:pt>
    <dgm:pt modelId="{DA458311-8669-4F34-9D1B-01FD66869D8E}">
      <dgm:prSet phldrT="[Text]" custT="1"/>
      <dgm:spPr/>
      <dgm:t>
        <a:bodyPr/>
        <a:lstStyle/>
        <a:p>
          <a:r>
            <a:rPr lang="sv-SE" sz="800" b="1" dirty="0" smtClean="0">
              <a:latin typeface="+mj-lt"/>
            </a:rPr>
            <a:t>Kända avsändare</a:t>
          </a:r>
        </a:p>
        <a:p>
          <a:r>
            <a:rPr lang="sv-SE" sz="800" b="1" dirty="0" smtClean="0">
              <a:latin typeface="+mj-lt"/>
            </a:rPr>
            <a:t>Säkerhets- accepterade åkerier</a:t>
          </a:r>
          <a:endParaRPr lang="sv-SE" sz="800" b="1" dirty="0">
            <a:latin typeface="+mj-lt"/>
          </a:endParaRPr>
        </a:p>
      </dgm:t>
    </dgm:pt>
    <dgm:pt modelId="{D37CC58A-94E5-4216-A52B-3124DE1B9CC7}" type="parTrans" cxnId="{8B97D75F-4FB3-4C64-9FF9-262DC1E60ECB}">
      <dgm:prSet/>
      <dgm:spPr/>
      <dgm:t>
        <a:bodyPr/>
        <a:lstStyle/>
        <a:p>
          <a:endParaRPr lang="sv-SE" sz="800"/>
        </a:p>
      </dgm:t>
    </dgm:pt>
    <dgm:pt modelId="{17ED32F9-0BD2-4713-B086-832D3F5896CB}" type="sibTrans" cxnId="{8B97D75F-4FB3-4C64-9FF9-262DC1E60ECB}">
      <dgm:prSet/>
      <dgm:spPr/>
      <dgm:t>
        <a:bodyPr/>
        <a:lstStyle/>
        <a:p>
          <a:endParaRPr lang="sv-SE" sz="800"/>
        </a:p>
      </dgm:t>
    </dgm:pt>
    <dgm:pt modelId="{E8B29E10-63EF-4CDC-A500-7D64BA9B9C3A}" type="pres">
      <dgm:prSet presAssocID="{0E719244-9C25-4568-B8C6-89FEC1A1EFD9}" presName="CompostProcess" presStyleCnt="0">
        <dgm:presLayoutVars>
          <dgm:dir/>
          <dgm:resizeHandles val="exact"/>
        </dgm:presLayoutVars>
      </dgm:prSet>
      <dgm:spPr/>
      <dgm:t>
        <a:bodyPr/>
        <a:lstStyle/>
        <a:p>
          <a:endParaRPr lang="sv-SE"/>
        </a:p>
      </dgm:t>
    </dgm:pt>
    <dgm:pt modelId="{26654374-200E-4F62-8BEB-09B034903D68}" type="pres">
      <dgm:prSet presAssocID="{0E719244-9C25-4568-B8C6-89FEC1A1EFD9}" presName="arrow" presStyleLbl="bgShp" presStyleIdx="0" presStyleCnt="1"/>
      <dgm:spPr/>
    </dgm:pt>
    <dgm:pt modelId="{FCF8B5D6-7105-466B-A3A9-21D1109F9409}" type="pres">
      <dgm:prSet presAssocID="{0E719244-9C25-4568-B8C6-89FEC1A1EFD9}" presName="linearProcess" presStyleCnt="0"/>
      <dgm:spPr/>
    </dgm:pt>
    <dgm:pt modelId="{F0EF6CB8-68F7-4098-90B0-B5A8A3F0CEE2}" type="pres">
      <dgm:prSet presAssocID="{2200EDE1-425A-4676-8BD5-2A4A076A9DD4}" presName="textNode" presStyleLbl="node1" presStyleIdx="0" presStyleCnt="5" custScaleX="50110" custScaleY="101843" custLinFactNeighborX="21186" custLinFactNeighborY="0">
        <dgm:presLayoutVars>
          <dgm:bulletEnabled val="1"/>
        </dgm:presLayoutVars>
      </dgm:prSet>
      <dgm:spPr/>
      <dgm:t>
        <a:bodyPr/>
        <a:lstStyle/>
        <a:p>
          <a:endParaRPr lang="sv-SE"/>
        </a:p>
      </dgm:t>
    </dgm:pt>
    <dgm:pt modelId="{46BA3B28-AFE1-41B8-B48F-EACB35DEC1DF}" type="pres">
      <dgm:prSet presAssocID="{07AA2323-38BC-4494-8D27-EA5AD3CA8605}" presName="sibTrans" presStyleCnt="0"/>
      <dgm:spPr/>
    </dgm:pt>
    <dgm:pt modelId="{8713ADC6-6F2C-46A3-8605-A50C6377F7BC}" type="pres">
      <dgm:prSet presAssocID="{1E2FB32C-F347-4F29-B18A-9C9B5704560C}" presName="textNode" presStyleLbl="node1" presStyleIdx="1" presStyleCnt="5" custScaleX="47418" custScaleY="101843">
        <dgm:presLayoutVars>
          <dgm:bulletEnabled val="1"/>
        </dgm:presLayoutVars>
      </dgm:prSet>
      <dgm:spPr/>
      <dgm:t>
        <a:bodyPr/>
        <a:lstStyle/>
        <a:p>
          <a:endParaRPr lang="sv-SE"/>
        </a:p>
      </dgm:t>
    </dgm:pt>
    <dgm:pt modelId="{4527E7B6-E4DD-4270-A067-FA8F959DF8A0}" type="pres">
      <dgm:prSet presAssocID="{604A3CCC-B56D-4250-ABBA-942D1D11CE56}" presName="sibTrans" presStyleCnt="0"/>
      <dgm:spPr/>
    </dgm:pt>
    <dgm:pt modelId="{20BFF7A2-80F5-4952-98CA-4B542203874A}" type="pres">
      <dgm:prSet presAssocID="{97F1E116-2D7D-4714-A399-BEF5F4527FD9}" presName="textNode" presStyleLbl="node1" presStyleIdx="2" presStyleCnt="5" custScaleX="47108" custScaleY="101843">
        <dgm:presLayoutVars>
          <dgm:bulletEnabled val="1"/>
        </dgm:presLayoutVars>
      </dgm:prSet>
      <dgm:spPr/>
      <dgm:t>
        <a:bodyPr/>
        <a:lstStyle/>
        <a:p>
          <a:endParaRPr lang="sv-SE"/>
        </a:p>
      </dgm:t>
    </dgm:pt>
    <dgm:pt modelId="{F20ACC01-0F2F-499D-9293-1B957BDA47C3}" type="pres">
      <dgm:prSet presAssocID="{F79EE700-669E-43D4-9199-D36C5C6FCF6A}" presName="sibTrans" presStyleCnt="0"/>
      <dgm:spPr/>
    </dgm:pt>
    <dgm:pt modelId="{1CF2C62E-7E99-4454-B785-F5C7DD1272E8}" type="pres">
      <dgm:prSet presAssocID="{DA458311-8669-4F34-9D1B-01FD66869D8E}" presName="textNode" presStyleLbl="node1" presStyleIdx="3" presStyleCnt="5" custScaleX="46439">
        <dgm:presLayoutVars>
          <dgm:bulletEnabled val="1"/>
        </dgm:presLayoutVars>
      </dgm:prSet>
      <dgm:spPr/>
      <dgm:t>
        <a:bodyPr/>
        <a:lstStyle/>
        <a:p>
          <a:endParaRPr lang="sv-SE"/>
        </a:p>
      </dgm:t>
    </dgm:pt>
    <dgm:pt modelId="{442947A0-7522-4370-A13C-066CA6801B5B}" type="pres">
      <dgm:prSet presAssocID="{17ED32F9-0BD2-4713-B086-832D3F5896CB}" presName="sibTrans" presStyleCnt="0"/>
      <dgm:spPr/>
    </dgm:pt>
    <dgm:pt modelId="{63E00ABB-5B38-4F21-98A5-E4C3E97D3702}" type="pres">
      <dgm:prSet presAssocID="{EA5A9990-8F5F-455C-A8AE-F732C1E321A5}" presName="textNode" presStyleLbl="node1" presStyleIdx="4" presStyleCnt="5" custScaleX="47727" custScaleY="101843">
        <dgm:presLayoutVars>
          <dgm:bulletEnabled val="1"/>
        </dgm:presLayoutVars>
      </dgm:prSet>
      <dgm:spPr/>
      <dgm:t>
        <a:bodyPr/>
        <a:lstStyle/>
        <a:p>
          <a:endParaRPr lang="sv-SE"/>
        </a:p>
      </dgm:t>
    </dgm:pt>
  </dgm:ptLst>
  <dgm:cxnLst>
    <dgm:cxn modelId="{774F008D-CCA3-4463-88B6-AE354F02D8CB}" type="presOf" srcId="{2200EDE1-425A-4676-8BD5-2A4A076A9DD4}" destId="{F0EF6CB8-68F7-4098-90B0-B5A8A3F0CEE2}" srcOrd="0" destOrd="0" presId="urn:microsoft.com/office/officeart/2005/8/layout/hProcess9"/>
    <dgm:cxn modelId="{351F03D5-3B54-41DA-B30E-A281E5185FC3}" type="presOf" srcId="{97F1E116-2D7D-4714-A399-BEF5F4527FD9}" destId="{20BFF7A2-80F5-4952-98CA-4B542203874A}" srcOrd="0" destOrd="0" presId="urn:microsoft.com/office/officeart/2005/8/layout/hProcess9"/>
    <dgm:cxn modelId="{0094DD4E-8564-463B-86C9-5E6D49B964BD}" type="presOf" srcId="{0E719244-9C25-4568-B8C6-89FEC1A1EFD9}" destId="{E8B29E10-63EF-4CDC-A500-7D64BA9B9C3A}" srcOrd="0" destOrd="0" presId="urn:microsoft.com/office/officeart/2005/8/layout/hProcess9"/>
    <dgm:cxn modelId="{8B97D75F-4FB3-4C64-9FF9-262DC1E60ECB}" srcId="{0E719244-9C25-4568-B8C6-89FEC1A1EFD9}" destId="{DA458311-8669-4F34-9D1B-01FD66869D8E}" srcOrd="3" destOrd="0" parTransId="{D37CC58A-94E5-4216-A52B-3124DE1B9CC7}" sibTransId="{17ED32F9-0BD2-4713-B086-832D3F5896CB}"/>
    <dgm:cxn modelId="{86F8FB29-F637-47B3-B9A1-BAD2C5C9B9C0}" srcId="{0E719244-9C25-4568-B8C6-89FEC1A1EFD9}" destId="{EA5A9990-8F5F-455C-A8AE-F732C1E321A5}" srcOrd="4" destOrd="0" parTransId="{8A9C2C93-3C0B-4250-9AA7-D18308F18FE5}" sibTransId="{4B79E377-C071-44E5-B3BE-E4927F839236}"/>
    <dgm:cxn modelId="{8D1A8F45-5A66-46C0-BBB2-BB03077F55AC}" type="presOf" srcId="{EA5A9990-8F5F-455C-A8AE-F732C1E321A5}" destId="{63E00ABB-5B38-4F21-98A5-E4C3E97D3702}" srcOrd="0" destOrd="0" presId="urn:microsoft.com/office/officeart/2005/8/layout/hProcess9"/>
    <dgm:cxn modelId="{295E2F42-66A6-45A6-8B81-28B513335C59}" srcId="{0E719244-9C25-4568-B8C6-89FEC1A1EFD9}" destId="{1E2FB32C-F347-4F29-B18A-9C9B5704560C}" srcOrd="1" destOrd="0" parTransId="{09DDDF59-4C39-4047-853E-EDEBFABB529E}" sibTransId="{604A3CCC-B56D-4250-ABBA-942D1D11CE56}"/>
    <dgm:cxn modelId="{76ABD8B1-A7AF-44A8-BEDE-89FAD7D1959E}" type="presOf" srcId="{DA458311-8669-4F34-9D1B-01FD66869D8E}" destId="{1CF2C62E-7E99-4454-B785-F5C7DD1272E8}" srcOrd="0" destOrd="0" presId="urn:microsoft.com/office/officeart/2005/8/layout/hProcess9"/>
    <dgm:cxn modelId="{F932F1FA-040F-4E1E-A8EF-322D07648757}" srcId="{0E719244-9C25-4568-B8C6-89FEC1A1EFD9}" destId="{2200EDE1-425A-4676-8BD5-2A4A076A9DD4}" srcOrd="0" destOrd="0" parTransId="{5B4E436B-E7AE-4860-BFD2-6A1D647BF2AC}" sibTransId="{07AA2323-38BC-4494-8D27-EA5AD3CA8605}"/>
    <dgm:cxn modelId="{DEC3FE2C-3FA9-4926-A660-5651284E8699}" type="presOf" srcId="{1E2FB32C-F347-4F29-B18A-9C9B5704560C}" destId="{8713ADC6-6F2C-46A3-8605-A50C6377F7BC}" srcOrd="0" destOrd="0" presId="urn:microsoft.com/office/officeart/2005/8/layout/hProcess9"/>
    <dgm:cxn modelId="{A8782CB5-1695-47F9-A5F4-C2395338A760}" srcId="{0E719244-9C25-4568-B8C6-89FEC1A1EFD9}" destId="{97F1E116-2D7D-4714-A399-BEF5F4527FD9}" srcOrd="2" destOrd="0" parTransId="{F7E9A0BD-FCAA-4330-9B70-DD19AF562C84}" sibTransId="{F79EE700-669E-43D4-9199-D36C5C6FCF6A}"/>
    <dgm:cxn modelId="{AD5E517D-A664-4B18-AFDD-588A5616A681}" type="presParOf" srcId="{E8B29E10-63EF-4CDC-A500-7D64BA9B9C3A}" destId="{26654374-200E-4F62-8BEB-09B034903D68}" srcOrd="0" destOrd="0" presId="urn:microsoft.com/office/officeart/2005/8/layout/hProcess9"/>
    <dgm:cxn modelId="{757A99DC-3860-4CC1-B231-33FDAB36E1CB}" type="presParOf" srcId="{E8B29E10-63EF-4CDC-A500-7D64BA9B9C3A}" destId="{FCF8B5D6-7105-466B-A3A9-21D1109F9409}" srcOrd="1" destOrd="0" presId="urn:microsoft.com/office/officeart/2005/8/layout/hProcess9"/>
    <dgm:cxn modelId="{7569F569-2795-4B6E-BE43-320E76BFBA6B}" type="presParOf" srcId="{FCF8B5D6-7105-466B-A3A9-21D1109F9409}" destId="{F0EF6CB8-68F7-4098-90B0-B5A8A3F0CEE2}" srcOrd="0" destOrd="0" presId="urn:microsoft.com/office/officeart/2005/8/layout/hProcess9"/>
    <dgm:cxn modelId="{851D96B2-EE1E-4EC4-9424-5B5AD2B56584}" type="presParOf" srcId="{FCF8B5D6-7105-466B-A3A9-21D1109F9409}" destId="{46BA3B28-AFE1-41B8-B48F-EACB35DEC1DF}" srcOrd="1" destOrd="0" presId="urn:microsoft.com/office/officeart/2005/8/layout/hProcess9"/>
    <dgm:cxn modelId="{434ECCAC-5B7E-4284-816B-C547A8C9D59A}" type="presParOf" srcId="{FCF8B5D6-7105-466B-A3A9-21D1109F9409}" destId="{8713ADC6-6F2C-46A3-8605-A50C6377F7BC}" srcOrd="2" destOrd="0" presId="urn:microsoft.com/office/officeart/2005/8/layout/hProcess9"/>
    <dgm:cxn modelId="{6D65987F-0A34-4C4A-A2F9-7D78CB74C042}" type="presParOf" srcId="{FCF8B5D6-7105-466B-A3A9-21D1109F9409}" destId="{4527E7B6-E4DD-4270-A067-FA8F959DF8A0}" srcOrd="3" destOrd="0" presId="urn:microsoft.com/office/officeart/2005/8/layout/hProcess9"/>
    <dgm:cxn modelId="{A3CA94B6-93D5-4BC5-988E-6D84FBF8EE47}" type="presParOf" srcId="{FCF8B5D6-7105-466B-A3A9-21D1109F9409}" destId="{20BFF7A2-80F5-4952-98CA-4B542203874A}" srcOrd="4" destOrd="0" presId="urn:microsoft.com/office/officeart/2005/8/layout/hProcess9"/>
    <dgm:cxn modelId="{8D35FA7A-5A3D-451E-9E10-8EC4636C00DD}" type="presParOf" srcId="{FCF8B5D6-7105-466B-A3A9-21D1109F9409}" destId="{F20ACC01-0F2F-499D-9293-1B957BDA47C3}" srcOrd="5" destOrd="0" presId="urn:microsoft.com/office/officeart/2005/8/layout/hProcess9"/>
    <dgm:cxn modelId="{71029F0F-5F76-48C1-907E-B26BAFEC00D7}" type="presParOf" srcId="{FCF8B5D6-7105-466B-A3A9-21D1109F9409}" destId="{1CF2C62E-7E99-4454-B785-F5C7DD1272E8}" srcOrd="6" destOrd="0" presId="urn:microsoft.com/office/officeart/2005/8/layout/hProcess9"/>
    <dgm:cxn modelId="{BAB57CAE-F0C2-4D48-9C9F-72439569DAEF}" type="presParOf" srcId="{FCF8B5D6-7105-466B-A3A9-21D1109F9409}" destId="{442947A0-7522-4370-A13C-066CA6801B5B}" srcOrd="7" destOrd="0" presId="urn:microsoft.com/office/officeart/2005/8/layout/hProcess9"/>
    <dgm:cxn modelId="{96F94B06-5BCB-4D7C-926F-A58AD193EB67}" type="presParOf" srcId="{FCF8B5D6-7105-466B-A3A9-21D1109F9409}" destId="{63E00ABB-5B38-4F21-98A5-E4C3E97D3702}"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54374-200E-4F62-8BEB-09B034903D68}">
      <dsp:nvSpPr>
        <dsp:cNvPr id="0" name=""/>
        <dsp:cNvSpPr/>
      </dsp:nvSpPr>
      <dsp:spPr>
        <a:xfrm>
          <a:off x="448181" y="0"/>
          <a:ext cx="5079384" cy="327898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EF6CB8-68F7-4098-90B0-B5A8A3F0CEE2}">
      <dsp:nvSpPr>
        <dsp:cNvPr id="0" name=""/>
        <dsp:cNvSpPr/>
      </dsp:nvSpPr>
      <dsp:spPr>
        <a:xfrm>
          <a:off x="34423" y="971607"/>
          <a:ext cx="1123551" cy="1335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b="1" kern="1200" dirty="0" smtClean="0">
              <a:latin typeface="+mj-lt"/>
            </a:rPr>
            <a:t>Underrättelser     Polis och Tullen  Regelarbete Sekretess  Säkerhetsprövning Utfallsutredning Utbildning</a:t>
          </a:r>
          <a:endParaRPr lang="sv-SE" sz="800" b="1" kern="1200" dirty="0">
            <a:latin typeface="+mj-lt"/>
          </a:endParaRPr>
        </a:p>
      </dsp:txBody>
      <dsp:txXfrm>
        <a:off x="89270" y="1026454"/>
        <a:ext cx="1013857" cy="1226071"/>
      </dsp:txXfrm>
    </dsp:sp>
    <dsp:sp modelId="{8713ADC6-6F2C-46A3-8605-A50C6377F7BC}">
      <dsp:nvSpPr>
        <dsp:cNvPr id="0" name=""/>
        <dsp:cNvSpPr/>
      </dsp:nvSpPr>
      <dsp:spPr>
        <a:xfrm>
          <a:off x="1279746" y="971607"/>
          <a:ext cx="1063191" cy="1335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b="1" kern="1200" dirty="0" smtClean="0">
              <a:latin typeface="+mj-lt"/>
            </a:rPr>
            <a:t>Fysiskt skydd  Säkerhetskontroll Tillträdesskydd Larm och CCTV  Övervakning Patrullering</a:t>
          </a:r>
          <a:endParaRPr lang="sv-SE" sz="800" b="1" kern="1200" dirty="0">
            <a:latin typeface="+mj-lt"/>
          </a:endParaRPr>
        </a:p>
      </dsp:txBody>
      <dsp:txXfrm>
        <a:off x="1331647" y="1023508"/>
        <a:ext cx="959389" cy="1231963"/>
      </dsp:txXfrm>
    </dsp:sp>
    <dsp:sp modelId="{20BFF7A2-80F5-4952-98CA-4B542203874A}">
      <dsp:nvSpPr>
        <dsp:cNvPr id="0" name=""/>
        <dsp:cNvSpPr/>
      </dsp:nvSpPr>
      <dsp:spPr>
        <a:xfrm>
          <a:off x="2497443" y="971607"/>
          <a:ext cx="1056241" cy="1335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b="1" kern="1200" dirty="0" smtClean="0">
              <a:latin typeface="+mj-lt"/>
            </a:rPr>
            <a:t>Skydd av identifierbar flygfrakt</a:t>
          </a:r>
          <a:endParaRPr lang="sv-SE" sz="800" b="1" kern="1200" dirty="0">
            <a:latin typeface="+mj-lt"/>
          </a:endParaRPr>
        </a:p>
      </dsp:txBody>
      <dsp:txXfrm>
        <a:off x="2549004" y="1023168"/>
        <a:ext cx="953119" cy="1232643"/>
      </dsp:txXfrm>
    </dsp:sp>
    <dsp:sp modelId="{1CF2C62E-7E99-4454-B785-F5C7DD1272E8}">
      <dsp:nvSpPr>
        <dsp:cNvPr id="0" name=""/>
        <dsp:cNvSpPr/>
      </dsp:nvSpPr>
      <dsp:spPr>
        <a:xfrm>
          <a:off x="3708190" y="983694"/>
          <a:ext cx="1041241" cy="13115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b="1" kern="1200" dirty="0" smtClean="0">
              <a:latin typeface="+mj-lt"/>
            </a:rPr>
            <a:t>Kända avsändare</a:t>
          </a:r>
        </a:p>
        <a:p>
          <a:pPr lvl="0" algn="ctr" defTabSz="355600">
            <a:lnSpc>
              <a:spcPct val="90000"/>
            </a:lnSpc>
            <a:spcBef>
              <a:spcPct val="0"/>
            </a:spcBef>
            <a:spcAft>
              <a:spcPct val="35000"/>
            </a:spcAft>
          </a:pPr>
          <a:r>
            <a:rPr lang="sv-SE" sz="800" b="1" kern="1200" dirty="0" smtClean="0">
              <a:latin typeface="+mj-lt"/>
            </a:rPr>
            <a:t>Säkerhets- accepterade åkerier</a:t>
          </a:r>
          <a:endParaRPr lang="sv-SE" sz="800" b="1" kern="1200" dirty="0">
            <a:latin typeface="+mj-lt"/>
          </a:endParaRPr>
        </a:p>
      </dsp:txBody>
      <dsp:txXfrm>
        <a:off x="3759019" y="1034523"/>
        <a:ext cx="939583" cy="1209934"/>
      </dsp:txXfrm>
    </dsp:sp>
    <dsp:sp modelId="{63E00ABB-5B38-4F21-98A5-E4C3E97D3702}">
      <dsp:nvSpPr>
        <dsp:cNvPr id="0" name=""/>
        <dsp:cNvSpPr/>
      </dsp:nvSpPr>
      <dsp:spPr>
        <a:xfrm>
          <a:off x="4903937" y="971607"/>
          <a:ext cx="1070120" cy="1335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sv-SE" sz="800" b="1" kern="1200" dirty="0" smtClean="0">
              <a:latin typeface="+mj-lt"/>
            </a:rPr>
            <a:t>Kvalitetsarbete Egenkontroller   TS Tillsyn           EU Tillsyn</a:t>
          </a:r>
          <a:endParaRPr lang="sv-SE" sz="800" b="1" kern="1200" dirty="0">
            <a:latin typeface="+mj-lt"/>
          </a:endParaRPr>
        </a:p>
      </dsp:txBody>
      <dsp:txXfrm>
        <a:off x="4956176" y="1023846"/>
        <a:ext cx="965642" cy="12312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459F6-7F70-433C-9ABE-651529C4482F}" type="datetimeFigureOut">
              <a:rPr lang="sv-SE" smtClean="0"/>
              <a:pPr/>
              <a:t>2021-04-20</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extLst>
      <p:ext uri="{BB962C8B-B14F-4D97-AF65-F5344CB8AC3E}">
        <p14:creationId xmlns:p14="http://schemas.microsoft.com/office/powerpoint/2010/main" val="22187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Detta utbildningsmaterial</a:t>
            </a:r>
            <a:r>
              <a:rPr lang="sv-SE" baseline="0" dirty="0" smtClean="0"/>
              <a:t> är framtaget för att användas som stöd till lärarledda lektioner.</a:t>
            </a:r>
          </a:p>
          <a:p>
            <a:endParaRPr lang="sv-SE" baseline="0" dirty="0" smtClean="0"/>
          </a:p>
          <a:p>
            <a:r>
              <a:rPr lang="sv-SE" baseline="0" dirty="0" smtClean="0"/>
              <a:t>Tidsåtgången uppskattas till ca två lektionstimmar.</a:t>
            </a:r>
          </a:p>
          <a:p>
            <a:endParaRPr lang="sv-SE" baseline="0" dirty="0" smtClean="0"/>
          </a:p>
          <a:p>
            <a:r>
              <a:rPr lang="sv-SE" dirty="0" smtClean="0">
                <a:ea typeface="ＭＳ Ｐゴシック" pitchFamily="34" charset="-128"/>
              </a:rPr>
              <a:t>Kom ihåg att dokumentera genomförd utbildning: datum, vilka som deltog samt innehåll </a:t>
            </a:r>
            <a:r>
              <a:rPr lang="sv-SE" baseline="0" dirty="0" smtClean="0"/>
              <a:t>och vem som ansvarade för utbildningens genomförande.</a:t>
            </a:r>
            <a:endParaRPr lang="sv-SE" dirty="0" smtClean="0">
              <a:ea typeface="ＭＳ Ｐゴシック" pitchFamily="34" charset="-128"/>
            </a:endParaRPr>
          </a:p>
          <a:p>
            <a:endParaRPr lang="sv-SE" dirty="0" smtClean="0">
              <a:ea typeface="ＭＳ Ｐゴシック" pitchFamily="34" charset="-128"/>
            </a:endParaRPr>
          </a:p>
          <a:p>
            <a:r>
              <a:rPr lang="sv-SE" dirty="0" smtClean="0">
                <a:ea typeface="ＭＳ Ｐゴシック" pitchFamily="34" charset="-128"/>
              </a:rPr>
              <a:t>Det finns ett krav på repetitionsutbildning minst vart 5:e år men resultatet från Transportsstyrelsens inspektioner visar att behov finns för ett tätare</a:t>
            </a:r>
            <a:r>
              <a:rPr lang="sv-SE" baseline="0" dirty="0" smtClean="0">
                <a:ea typeface="ＭＳ Ｐゴシック" pitchFamily="34" charset="-128"/>
              </a:rPr>
              <a:t> intervall. Observera även att</a:t>
            </a:r>
            <a:r>
              <a:rPr lang="sv-SE" dirty="0" smtClean="0">
                <a:ea typeface="ＭＳ Ｐゴシック" pitchFamily="34" charset="-128"/>
              </a:rPr>
              <a:t> om det t.ex. kommer nya krav i föreskrifterna så behöver den kända avsändaren säkerställa att berörd personal uppdateras.</a:t>
            </a:r>
          </a:p>
          <a:p>
            <a:endParaRPr lang="sv-SE" baseline="0" dirty="0" smtClean="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a:t>
            </a:fld>
            <a:endParaRPr lang="sv-SE" dirty="0"/>
          </a:p>
        </p:txBody>
      </p:sp>
    </p:spTree>
    <p:extLst>
      <p:ext uri="{BB962C8B-B14F-4D97-AF65-F5344CB8AC3E}">
        <p14:creationId xmlns:p14="http://schemas.microsoft.com/office/powerpoint/2010/main" val="174704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a typeface="ＭＳ Ｐゴシック" pitchFamily="34" charset="-128"/>
              </a:rPr>
              <a:t>Under</a:t>
            </a:r>
            <a:r>
              <a:rPr lang="sv-SE" baseline="0" dirty="0" smtClean="0">
                <a:ea typeface="ＭＳ Ｐゴシック" pitchFamily="34" charset="-128"/>
              </a:rPr>
              <a:t> detta avsnitt ska vi ge en generell beskrivning av h</a:t>
            </a:r>
            <a:r>
              <a:rPr lang="sv-SE" dirty="0" smtClean="0">
                <a:ea typeface="ＭＳ Ｐゴシック" pitchFamily="34" charset="-128"/>
              </a:rPr>
              <a:t>otbilden mot Sverige avseende</a:t>
            </a:r>
            <a:r>
              <a:rPr lang="sv-SE" baseline="0" dirty="0" smtClean="0">
                <a:ea typeface="ＭＳ Ｐゴシック" pitchFamily="34" charset="-128"/>
              </a:rPr>
              <a:t> terrorism</a:t>
            </a:r>
            <a:r>
              <a:rPr lang="sv-SE" dirty="0" smtClean="0">
                <a:ea typeface="ＭＳ Ｐゴシック" pitchFamily="34" charset="-128"/>
              </a:rPr>
              <a:t> och vilka de</a:t>
            </a:r>
            <a:r>
              <a:rPr lang="sv-SE" baseline="0" dirty="0" smtClean="0">
                <a:ea typeface="ＭＳ Ｐゴシック" pitchFamily="34" charset="-128"/>
              </a:rPr>
              <a:t> största hoten mot den </a:t>
            </a:r>
            <a:r>
              <a:rPr lang="sv-SE" dirty="0" smtClean="0">
                <a:ea typeface="ＭＳ Ｐゴシック" pitchFamily="34" charset="-128"/>
              </a:rPr>
              <a:t>civila luftfarten är.</a:t>
            </a:r>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10</a:t>
            </a:fld>
            <a:endParaRPr lang="sv-SE"/>
          </a:p>
        </p:txBody>
      </p:sp>
    </p:spTree>
    <p:extLst>
      <p:ext uri="{BB962C8B-B14F-4D97-AF65-F5344CB8AC3E}">
        <p14:creationId xmlns:p14="http://schemas.microsoft.com/office/powerpoint/2010/main" val="348417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kern="1200" dirty="0" smtClean="0">
                <a:solidFill>
                  <a:schemeClr val="tx1"/>
                </a:solidFill>
                <a:effectLst/>
                <a:latin typeface="+mn-lt"/>
                <a:ea typeface="ＭＳ Ｐゴシック" pitchFamily="-65" charset="-128"/>
                <a:cs typeface="+mn-cs"/>
              </a:rPr>
              <a:t>Den våldsbejakande islamistiska miljön är spridd över Sverige med löst sammansatta nätverk samt fristående individer. Den islamistiska miljön bedöms inte ha någon sammanhållen lednings- och organisationsstruktur i Sverige. Det</a:t>
            </a:r>
            <a:r>
              <a:rPr lang="sv-SE" sz="1200" kern="1200" baseline="0" dirty="0" smtClean="0">
                <a:solidFill>
                  <a:schemeClr val="tx1"/>
                </a:solidFill>
                <a:effectLst/>
                <a:latin typeface="+mn-lt"/>
                <a:ea typeface="ＭＳ Ｐゴシック" pitchFamily="-65" charset="-128"/>
                <a:cs typeface="+mn-cs"/>
              </a:rPr>
              <a:t> finns individer och grupper inom den våldsbejakande islamistiska miljön i Sverige som anser att terrorattentat är legitima. Hittills har dock terrorstödjande verksamhet till terroristorganisationer i olika konfliktområden varit överordnat terrorattentatsavsikter mot Sverige.</a:t>
            </a:r>
          </a:p>
          <a:p>
            <a:endParaRPr lang="sv-SE" sz="1200" kern="1200" dirty="0" smtClean="0">
              <a:solidFill>
                <a:schemeClr val="tx1"/>
              </a:solidFill>
              <a:effectLst/>
              <a:latin typeface="+mn-lt"/>
              <a:ea typeface="ＭＳ Ｐゴシック" pitchFamily="-65" charset="-128"/>
              <a:cs typeface="+mn-cs"/>
            </a:endParaRPr>
          </a:p>
          <a:p>
            <a:r>
              <a:rPr lang="sv-SE" sz="1200" kern="1200" dirty="0" smtClean="0">
                <a:solidFill>
                  <a:schemeClr val="tx1"/>
                </a:solidFill>
                <a:effectLst/>
                <a:latin typeface="+mn-lt"/>
                <a:ea typeface="ＭＳ Ｐゴシック" pitchFamily="-65" charset="-128"/>
                <a:cs typeface="+mn-cs"/>
              </a:rPr>
              <a:t>Sverige betraktas fortsatt som ett legitimt mål för terrorattentat av våldsbejakande islamister i såväl Sverige som utomlands. Om ett terrorattentat genomförs är det troligt att det utförs av en ensamagerande gärningsman eller en mindre grupp med de till buds stående medel.</a:t>
            </a:r>
          </a:p>
          <a:p>
            <a:r>
              <a:rPr lang="sv-SE" sz="1200" kern="1200" dirty="0" smtClean="0">
                <a:solidFill>
                  <a:schemeClr val="tx1"/>
                </a:solidFill>
                <a:effectLst/>
                <a:latin typeface="+mn-lt"/>
                <a:ea typeface="ＭＳ Ｐゴシック" pitchFamily="-65" charset="-128"/>
                <a:cs typeface="+mn-cs"/>
              </a:rPr>
              <a:t> </a:t>
            </a:r>
          </a:p>
          <a:p>
            <a:r>
              <a:rPr lang="sv-SE" sz="1200" kern="1200" dirty="0" smtClean="0">
                <a:solidFill>
                  <a:schemeClr val="tx1"/>
                </a:solidFill>
                <a:effectLst/>
                <a:latin typeface="+mn-lt"/>
                <a:ea typeface="ＭＳ Ｐゴシック" pitchFamily="-65" charset="-128"/>
                <a:cs typeface="+mn-cs"/>
              </a:rPr>
              <a:t>Säkerhetspolisen lyfter</a:t>
            </a:r>
            <a:r>
              <a:rPr lang="sv-SE" sz="1200" kern="1200" baseline="0" dirty="0" smtClean="0">
                <a:solidFill>
                  <a:schemeClr val="tx1"/>
                </a:solidFill>
                <a:effectLst/>
                <a:latin typeface="+mn-lt"/>
                <a:ea typeface="ＭＳ Ｐゴシック" pitchFamily="-65" charset="-128"/>
                <a:cs typeface="+mn-cs"/>
              </a:rPr>
              <a:t> också upp den våldsbejakande högerextremismen som ett hot.</a:t>
            </a:r>
          </a:p>
          <a:p>
            <a:endParaRPr lang="sv-SE" sz="1200" kern="1200" dirty="0" smtClean="0">
              <a:solidFill>
                <a:schemeClr val="tx1"/>
              </a:solidFill>
              <a:effectLst/>
              <a:latin typeface="+mn-lt"/>
              <a:ea typeface="ＭＳ Ｐゴシック" pitchFamily="-65" charset="-128"/>
              <a:cs typeface="+mn-cs"/>
            </a:endParaRPr>
          </a:p>
          <a:p>
            <a:r>
              <a:rPr lang="sv-SE" sz="1200" kern="1200" dirty="0" smtClean="0">
                <a:solidFill>
                  <a:schemeClr val="tx1"/>
                </a:solidFill>
                <a:effectLst/>
                <a:latin typeface="+mn-lt"/>
                <a:ea typeface="ＭＳ Ｐゴシック" pitchFamily="-65" charset="-128"/>
                <a:cs typeface="+mn-cs"/>
              </a:rPr>
              <a:t>Under 2019 har flera terrorattentat genomförts i västvärlden av våldsbejakande högerextremister. Bedömningen är att dessa attentat kan ha sänkt tröskeln för våldsbejakande individer att gå från tanke till handling. Nationalistiska och högerpopulistiska åsikter och partier har vunnit framgångar i flera länder i väst och kan ha bidragit till en framväxt av extrema grupper som ser våld som ett verktyg i samhällsförändringen. Ett attentat skulle troligtvis riktas mot individer och grupper som våldsbejakande högerextremister anser ansvariga för en upplevd samhällskollaps.</a:t>
            </a:r>
          </a:p>
          <a:p>
            <a:endParaRPr lang="sv-SE" sz="1200" kern="1200" dirty="0" smtClean="0">
              <a:solidFill>
                <a:schemeClr val="tx1"/>
              </a:solidFill>
              <a:effectLst/>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11</a:t>
            </a:fld>
            <a:endParaRPr lang="sv-SE"/>
          </a:p>
        </p:txBody>
      </p:sp>
    </p:spTree>
    <p:extLst>
      <p:ext uri="{BB962C8B-B14F-4D97-AF65-F5344CB8AC3E}">
        <p14:creationId xmlns:p14="http://schemas.microsoft.com/office/powerpoint/2010/main" val="343225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dirty="0" smtClean="0">
                <a:solidFill>
                  <a:schemeClr val="tx1"/>
                </a:solidFill>
                <a:latin typeface="+mn-lt"/>
                <a:ea typeface="ＭＳ Ｐゴシック" pitchFamily="-65" charset="-128"/>
                <a:cs typeface="+mn-cs"/>
              </a:rPr>
              <a:t>Vad är det som gör att Sverige är ett legitimt mål? När det gäller hotet från våldbejakande islamistiska extremister kan främst tre orsaker pekas ut till varför Sverige skulle vara måltavla:</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Direkt militärt engagemang i konfliktstater där det kan kopplas till att Sverige gemensamt och i samråd med andra västländer bekämpar </a:t>
            </a:r>
            <a:r>
              <a:rPr lang="sv-SE" sz="1200" kern="1200" dirty="0" err="1" smtClean="0">
                <a:solidFill>
                  <a:schemeClr val="tx1"/>
                </a:solidFill>
                <a:latin typeface="+mn-lt"/>
                <a:ea typeface="ＭＳ Ｐゴシック" pitchFamily="-65" charset="-128"/>
                <a:cs typeface="+mn-cs"/>
              </a:rPr>
              <a:t>Daesh</a:t>
            </a:r>
            <a:r>
              <a:rPr lang="sv-SE" sz="1200" kern="1200" dirty="0" smtClean="0">
                <a:solidFill>
                  <a:schemeClr val="tx1"/>
                </a:solidFill>
                <a:latin typeface="+mn-lt"/>
                <a:ea typeface="ＭＳ Ｐゴシック" pitchFamily="-65" charset="-128"/>
                <a:cs typeface="+mn-cs"/>
              </a:rPr>
              <a:t> eller andra islamistiska organisationer. Sverige har idag militär personal ibland annat Afghanistan, Irak och Mali.</a:t>
            </a:r>
            <a:r>
              <a:rPr lang="sv-SE" sz="1200" kern="1200" baseline="0" dirty="0" smtClean="0">
                <a:solidFill>
                  <a:schemeClr val="tx1"/>
                </a:solidFill>
                <a:latin typeface="+mn-lt"/>
                <a:ea typeface="ＭＳ Ｐゴシック" pitchFamily="-65" charset="-128"/>
                <a:cs typeface="+mn-cs"/>
              </a:rPr>
              <a:t> </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Det svenska indirekta stödet kan också vara provokativt för dessa grupper och Sverige har beslutat att bl. a  bidra med vapensystem till länder inom den så kallade koalitionen </a:t>
            </a:r>
            <a:r>
              <a:rPr lang="sv-SE" sz="1200" kern="1200" baseline="0" dirty="0" smtClean="0">
                <a:solidFill>
                  <a:schemeClr val="tx1"/>
                </a:solidFill>
                <a:latin typeface="+mn-lt"/>
                <a:ea typeface="ＭＳ Ｐゴシック" pitchFamily="-65" charset="-128"/>
                <a:cs typeface="+mn-cs"/>
              </a:rPr>
              <a:t>som har varit en viktig aktör i att bekämpa </a:t>
            </a:r>
            <a:r>
              <a:rPr lang="sv-SE" sz="1200" kern="1200" baseline="0" dirty="0" err="1" smtClean="0">
                <a:solidFill>
                  <a:schemeClr val="tx1"/>
                </a:solidFill>
                <a:latin typeface="+mn-lt"/>
                <a:ea typeface="ＭＳ Ｐゴシック" pitchFamily="-65" charset="-128"/>
                <a:cs typeface="+mn-cs"/>
              </a:rPr>
              <a:t>Daesh</a:t>
            </a:r>
            <a:r>
              <a:rPr lang="sv-SE" sz="1200" kern="1200" baseline="0" dirty="0" smtClean="0">
                <a:solidFill>
                  <a:schemeClr val="tx1"/>
                </a:solidFill>
                <a:latin typeface="+mn-lt"/>
                <a:ea typeface="ＭＳ Ｐゴシック" pitchFamily="-65" charset="-128"/>
                <a:cs typeface="+mn-cs"/>
              </a:rPr>
              <a:t> i Syrien</a:t>
            </a:r>
            <a:r>
              <a:rPr lang="sv-SE" sz="1200" kern="1200" dirty="0" smtClean="0">
                <a:solidFill>
                  <a:schemeClr val="tx1"/>
                </a:solidFill>
                <a:latin typeface="+mn-lt"/>
                <a:ea typeface="ＭＳ Ｐゴシック" pitchFamily="-65" charset="-128"/>
                <a:cs typeface="+mn-cs"/>
              </a:rPr>
              <a:t>.</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En annan påverkansfaktor är upplevda kränkningar/hädelser (blasfemi) mot islam</a:t>
            </a:r>
            <a:r>
              <a:rPr lang="sv-SE" sz="1200" kern="1200" baseline="0" dirty="0" smtClean="0">
                <a:solidFill>
                  <a:schemeClr val="tx1"/>
                </a:solidFill>
                <a:latin typeface="+mn-lt"/>
                <a:ea typeface="ＭＳ Ｐゴシック" pitchFamily="-65" charset="-128"/>
                <a:cs typeface="+mn-cs"/>
              </a:rPr>
              <a:t> </a:t>
            </a:r>
            <a:r>
              <a:rPr lang="sv-SE" sz="1200" kern="1200" dirty="0" smtClean="0">
                <a:solidFill>
                  <a:schemeClr val="tx1"/>
                </a:solidFill>
                <a:latin typeface="+mn-lt"/>
                <a:ea typeface="ＭＳ Ｐゴシック" pitchFamily="-65" charset="-128"/>
                <a:cs typeface="+mn-cs"/>
              </a:rPr>
              <a:t>som kan ske med ord eller</a:t>
            </a:r>
            <a:r>
              <a:rPr lang="sv-SE" sz="1200" kern="1200" baseline="0" dirty="0" smtClean="0">
                <a:solidFill>
                  <a:schemeClr val="tx1"/>
                </a:solidFill>
                <a:latin typeface="+mn-lt"/>
                <a:ea typeface="ＭＳ Ｐゴシック" pitchFamily="-65" charset="-128"/>
                <a:cs typeface="+mn-cs"/>
              </a:rPr>
              <a:t> handlingar (</a:t>
            </a:r>
            <a:r>
              <a:rPr lang="sv-SE" sz="1200" kern="1200" dirty="0" smtClean="0">
                <a:solidFill>
                  <a:schemeClr val="tx1"/>
                </a:solidFill>
                <a:latin typeface="+mn-lt"/>
                <a:ea typeface="ＭＳ Ｐゴシック" pitchFamily="-65" charset="-128"/>
                <a:cs typeface="+mn-cs"/>
              </a:rPr>
              <a:t>t ex karikatyrteckningar och koranbränning).</a:t>
            </a: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12</a:t>
            </a:fld>
            <a:endParaRPr lang="sv-SE"/>
          </a:p>
        </p:txBody>
      </p:sp>
    </p:spTree>
    <p:extLst>
      <p:ext uri="{BB962C8B-B14F-4D97-AF65-F5344CB8AC3E}">
        <p14:creationId xmlns:p14="http://schemas.microsoft.com/office/powerpoint/2010/main" val="255854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buNone/>
            </a:pPr>
            <a:r>
              <a:rPr lang="sv-SE" sz="1200" kern="1200" baseline="0" dirty="0" smtClean="0">
                <a:solidFill>
                  <a:schemeClr val="tx1"/>
                </a:solidFill>
                <a:latin typeface="+mn-lt"/>
                <a:ea typeface="ＭＳ Ｐゴシック" pitchFamily="-65" charset="-128"/>
                <a:cs typeface="+mn-cs"/>
              </a:rPr>
              <a:t>Det är Nationellt centrum för terrorhotbedömning som ansvarar för att ta fram hotbildsbedömningar för Sverige och svenska intressen utomlands, och bedömningen vilar dels på vad som är känt i nuet, dels en möjlig framtida utveckling. Chefen för Säkerhetspolisen fattar beslut om hotnivån med underlag från NCT.</a:t>
            </a:r>
          </a:p>
          <a:p>
            <a:pPr>
              <a:buNone/>
            </a:pPr>
            <a:endParaRPr lang="sv-SE" sz="1200" kern="1200" baseline="0" dirty="0" smtClean="0">
              <a:solidFill>
                <a:schemeClr val="tx1"/>
              </a:solidFill>
              <a:latin typeface="+mn-lt"/>
              <a:ea typeface="ＭＳ Ｐゴシック" pitchFamily="-65"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sv-SE" dirty="0" smtClean="0"/>
              <a:t>Nationellt centrum för terrorhotbedömning (NCT) är en permanent arbetsgrupp med personal från Säkerhetspolisen, Försvarets</a:t>
            </a:r>
            <a:r>
              <a:rPr lang="sv-SE" baseline="0" dirty="0" smtClean="0"/>
              <a:t> radioanstalt (FRA) och Militära underrättelse- och säkerhetstjänsten (MUST). Uppgiften är att göra strategiska bedömningar av terrorhotet mot Sverige och svenska intressen på kort och lång sikt.</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sv-SE" baseline="0" dirty="0" smtClean="0"/>
              <a:t>Hotnivåbedömningen är ett verktyg för myndigheter och organisationer att vidta olika åtgärder/förberedelser beroende på hotnivå. Bedömningen är på nationell nivå. Den nuvarande hotnivån är ett förhöjt hot och inom ramen för denna hotnivå ryms att terrorattentat kan ske i Sverige.</a:t>
            </a:r>
          </a:p>
          <a:p>
            <a:pPr marL="0" marR="0" indent="0" algn="l" defTabSz="457200" rtl="0" eaLnBrk="0" fontAlgn="base" latinLnBrk="0" hangingPunct="0">
              <a:lnSpc>
                <a:spcPct val="100000"/>
              </a:lnSpc>
              <a:spcBef>
                <a:spcPct val="30000"/>
              </a:spcBef>
              <a:spcAft>
                <a:spcPct val="0"/>
              </a:spcAft>
              <a:buClrTx/>
              <a:buSzTx/>
              <a:buFontTx/>
              <a:buNone/>
              <a:tabLst/>
              <a:defRPr/>
            </a:pPr>
            <a:endParaRPr lang="sv-SE"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13</a:t>
            </a:fld>
            <a:endParaRPr lang="sv-SE"/>
          </a:p>
        </p:txBody>
      </p:sp>
    </p:spTree>
    <p:extLst>
      <p:ext uri="{BB962C8B-B14F-4D97-AF65-F5344CB8AC3E}">
        <p14:creationId xmlns:p14="http://schemas.microsoft.com/office/powerpoint/2010/main" val="338036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6563" name="Platshållare för anteckningar 2"/>
          <p:cNvSpPr>
            <a:spLocks noGrp="1"/>
          </p:cNvSpPr>
          <p:nvPr>
            <p:ph type="body" idx="1"/>
          </p:nvPr>
        </p:nvSpPr>
        <p:spPr bwMode="auto">
          <a:noFill/>
        </p:spPr>
        <p:txBody>
          <a:bodyPr>
            <a:normAutofit/>
          </a:bodyPr>
          <a:lstStyle/>
          <a:p>
            <a:r>
              <a:rPr lang="sv-SE" sz="1200" kern="1200" dirty="0" smtClean="0">
                <a:solidFill>
                  <a:schemeClr val="tx1"/>
                </a:solidFill>
                <a:effectLst/>
                <a:latin typeface="+mn-lt"/>
                <a:ea typeface="ＭＳ Ｐゴシック" pitchFamily="-65" charset="-128"/>
                <a:cs typeface="+mn-cs"/>
              </a:rPr>
              <a:t>Antalet utförda islamistiskt motiverade attentat i västvärlden har minskat samtidigt som antalet avvärjda attentat har varit relativt konstant under flera år. Den främsta förklaringen till denna nedgång av attentat är att </a:t>
            </a:r>
            <a:r>
              <a:rPr lang="sv-SE" sz="1200" kern="1200" dirty="0" err="1" smtClean="0">
                <a:solidFill>
                  <a:schemeClr val="tx1"/>
                </a:solidFill>
                <a:effectLst/>
                <a:latin typeface="+mn-lt"/>
                <a:ea typeface="ＭＳ Ｐゴシック" pitchFamily="-65" charset="-128"/>
                <a:cs typeface="+mn-cs"/>
              </a:rPr>
              <a:t>Daeshs</a:t>
            </a:r>
            <a:r>
              <a:rPr lang="sv-SE" sz="1200" kern="1200" dirty="0" smtClean="0">
                <a:solidFill>
                  <a:schemeClr val="tx1"/>
                </a:solidFill>
                <a:effectLst/>
                <a:latin typeface="+mn-lt"/>
                <a:ea typeface="ＭＳ Ｐゴシック" pitchFamily="-65" charset="-128"/>
                <a:cs typeface="+mn-cs"/>
              </a:rPr>
              <a:t> attraktionskraft avtagit och att deras förmåga att inspirera har minskat.</a:t>
            </a:r>
          </a:p>
          <a:p>
            <a:r>
              <a:rPr lang="sv-SE" sz="1200" kern="1200" dirty="0" smtClean="0">
                <a:solidFill>
                  <a:schemeClr val="tx1"/>
                </a:solidFill>
                <a:effectLst/>
                <a:latin typeface="+mn-lt"/>
                <a:ea typeface="ＭＳ Ｐゴシック" pitchFamily="-65" charset="-128"/>
                <a:cs typeface="+mn-cs"/>
              </a:rPr>
              <a:t> </a:t>
            </a:r>
          </a:p>
          <a:p>
            <a:r>
              <a:rPr lang="sv-SE" sz="1200" kern="1200" dirty="0" err="1" smtClean="0">
                <a:solidFill>
                  <a:schemeClr val="tx1"/>
                </a:solidFill>
                <a:effectLst/>
                <a:latin typeface="+mn-lt"/>
                <a:ea typeface="ＭＳ Ｐゴシック" pitchFamily="-65" charset="-128"/>
                <a:cs typeface="+mn-cs"/>
              </a:rPr>
              <a:t>Daesh</a:t>
            </a:r>
            <a:r>
              <a:rPr lang="sv-SE" sz="1200" kern="1200" dirty="0" smtClean="0">
                <a:solidFill>
                  <a:schemeClr val="tx1"/>
                </a:solidFill>
                <a:effectLst/>
                <a:latin typeface="+mn-lt"/>
                <a:ea typeface="ＭＳ Ｐゴシック" pitchFamily="-65" charset="-128"/>
                <a:cs typeface="+mn-cs"/>
              </a:rPr>
              <a:t> har mötts av stora militära</a:t>
            </a:r>
            <a:r>
              <a:rPr lang="sv-SE" sz="1200" kern="1200" baseline="0" dirty="0" smtClean="0">
                <a:solidFill>
                  <a:schemeClr val="tx1"/>
                </a:solidFill>
                <a:effectLst/>
                <a:latin typeface="+mn-lt"/>
                <a:ea typeface="ＭＳ Ｐゴシック" pitchFamily="-65" charset="-128"/>
                <a:cs typeface="+mn-cs"/>
              </a:rPr>
              <a:t> </a:t>
            </a:r>
            <a:r>
              <a:rPr lang="sv-SE" sz="1200" kern="1200" dirty="0" smtClean="0">
                <a:solidFill>
                  <a:schemeClr val="tx1"/>
                </a:solidFill>
                <a:effectLst/>
                <a:latin typeface="+mn-lt"/>
                <a:ea typeface="ＭＳ Ｐゴシック" pitchFamily="-65" charset="-128"/>
                <a:cs typeface="+mn-cs"/>
              </a:rPr>
              <a:t>motgångar de senaste åren i de områden där de tidigare har haft en stark ställning. Internationella insatser att försvåra spridning av radikaliserande material och propaganda/information på olika digitala plattformar har också givit effekt.</a:t>
            </a:r>
          </a:p>
          <a:p>
            <a:r>
              <a:rPr lang="sv-SE" sz="1200" kern="1200" dirty="0" smtClean="0">
                <a:solidFill>
                  <a:schemeClr val="tx1"/>
                </a:solidFill>
                <a:effectLst/>
                <a:latin typeface="+mn-lt"/>
                <a:ea typeface="ＭＳ Ｐゴシック" pitchFamily="-65" charset="-128"/>
                <a:cs typeface="+mn-cs"/>
              </a:rPr>
              <a:t>Säkerhetspolisens bedömning är att </a:t>
            </a:r>
            <a:r>
              <a:rPr lang="sv-SE" sz="1200" kern="1200" dirty="0" err="1" smtClean="0">
                <a:solidFill>
                  <a:schemeClr val="tx1"/>
                </a:solidFill>
                <a:effectLst/>
                <a:latin typeface="+mn-lt"/>
                <a:ea typeface="ＭＳ Ｐゴシック" pitchFamily="-65" charset="-128"/>
                <a:cs typeface="+mn-cs"/>
              </a:rPr>
              <a:t>Daesh</a:t>
            </a:r>
            <a:r>
              <a:rPr lang="sv-SE" sz="1200" kern="1200" dirty="0" smtClean="0">
                <a:solidFill>
                  <a:schemeClr val="tx1"/>
                </a:solidFill>
                <a:effectLst/>
                <a:latin typeface="+mn-lt"/>
                <a:ea typeface="ＭＳ Ｐゴシック" pitchFamily="-65" charset="-128"/>
                <a:cs typeface="+mn-cs"/>
              </a:rPr>
              <a:t> sannolikt har en begränsad förmåga att styra externa terrorattentat från konfliktområden och att denna begränsade förmåga kommer att bestå under 2020. </a:t>
            </a:r>
            <a:r>
              <a:rPr lang="sv-SE" sz="1200" kern="1200" dirty="0" err="1" smtClean="0">
                <a:solidFill>
                  <a:schemeClr val="tx1"/>
                </a:solidFill>
                <a:effectLst/>
                <a:latin typeface="+mn-lt"/>
                <a:ea typeface="ＭＳ Ｐゴシック" pitchFamily="-65" charset="-128"/>
                <a:cs typeface="+mn-cs"/>
              </a:rPr>
              <a:t>Daesh</a:t>
            </a:r>
            <a:r>
              <a:rPr lang="sv-SE" sz="1200" kern="1200" dirty="0" smtClean="0">
                <a:solidFill>
                  <a:schemeClr val="tx1"/>
                </a:solidFill>
                <a:effectLst/>
                <a:latin typeface="+mn-lt"/>
                <a:ea typeface="ＭＳ Ｐゴシック" pitchFamily="-65" charset="-128"/>
                <a:cs typeface="+mn-cs"/>
              </a:rPr>
              <a:t> kommer sannolikt att försöka återskapa förmågan på sikt.</a:t>
            </a:r>
          </a:p>
          <a:p>
            <a:r>
              <a:rPr lang="sv-SE" sz="1200" kern="1200" dirty="0" smtClean="0">
                <a:solidFill>
                  <a:schemeClr val="tx1"/>
                </a:solidFill>
                <a:effectLst/>
                <a:latin typeface="+mn-lt"/>
                <a:ea typeface="ＭＳ Ｐゴシック" pitchFamily="-65" charset="-128"/>
                <a:cs typeface="+mn-cs"/>
              </a:rPr>
              <a:t>Säkerhetspolisen gör också bedömningen att individer inom al-Qaida ägnar sig åt förmågeuppbyggnad i syfte att kunna utföra attentat i västvärlden.</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Säkerhetspolisens bedömning är att om ett terrorattentat sker</a:t>
            </a:r>
            <a:r>
              <a:rPr lang="sv-SE" sz="1200" kern="1200" baseline="0" dirty="0" smtClean="0">
                <a:solidFill>
                  <a:schemeClr val="tx1"/>
                </a:solidFill>
                <a:latin typeface="+mn-lt"/>
                <a:ea typeface="ＭＳ Ｐゴシック" pitchFamily="-65" charset="-128"/>
                <a:cs typeface="+mn-cs"/>
              </a:rPr>
              <a:t> är det troligt att det kommer att genomföras av en ensamagerande gärningsperson eller mindre grupp. </a:t>
            </a:r>
            <a:r>
              <a:rPr lang="sv-SE" sz="1200" kern="1200" dirty="0" smtClean="0">
                <a:solidFill>
                  <a:schemeClr val="tx1"/>
                </a:solidFill>
                <a:effectLst/>
                <a:latin typeface="+mn-lt"/>
                <a:ea typeface="ＭＳ Ｐゴシック" pitchFamily="-65" charset="-128"/>
                <a:cs typeface="+mn-cs"/>
              </a:rPr>
              <a:t>Ensamagerande gärningspersoner har ofta befunnit sig i utkanten av olika våldsbejakande extremistmiljöer och kan inspireras av tidigare utförda attentat. Utlösande faktorer för den här typen av gärningspersoner kan vara personliga motgångar, psykisk ohälsa eller andra händelser i omvärlden som skapar frustration.</a:t>
            </a:r>
            <a:endParaRPr lang="sv-SE" sz="1200" kern="1200" dirty="0" smtClean="0">
              <a:solidFill>
                <a:schemeClr val="tx1"/>
              </a:solidFill>
              <a:latin typeface="+mn-lt"/>
              <a:ea typeface="ＭＳ Ｐゴシック" pitchFamily="-65" charset="-128"/>
              <a:cs typeface="+mn-cs"/>
            </a:endParaRPr>
          </a:p>
        </p:txBody>
      </p:sp>
      <p:sp>
        <p:nvSpPr>
          <p:cNvPr id="66564" name="Platshållare för bildnummer 3"/>
          <p:cNvSpPr>
            <a:spLocks noGrp="1"/>
          </p:cNvSpPr>
          <p:nvPr>
            <p:ph type="sldNum" sz="quarter" idx="5"/>
          </p:nvPr>
        </p:nvSpPr>
        <p:spPr bwMode="auto">
          <a:noFill/>
          <a:ln>
            <a:miter lim="800000"/>
            <a:headEnd/>
            <a:tailEnd/>
          </a:ln>
        </p:spPr>
        <p:txBody>
          <a:bodyPr/>
          <a:lstStyle/>
          <a:p>
            <a:fld id="{A55269FE-C717-4B9C-857F-C7C35F3E8856}" type="slidenum">
              <a:rPr lang="sv-SE" smtClean="0">
                <a:ea typeface="ＭＳ Ｐゴシック" pitchFamily="34" charset="-128"/>
              </a:rPr>
              <a:pPr/>
              <a:t>14</a:t>
            </a:fld>
            <a:endParaRPr lang="sv-SE" smtClean="0">
              <a:ea typeface="ＭＳ Ｐゴシック" pitchFamily="34" charset="-128"/>
            </a:endParaRPr>
          </a:p>
        </p:txBody>
      </p:sp>
    </p:spTree>
    <p:extLst>
      <p:ext uri="{BB962C8B-B14F-4D97-AF65-F5344CB8AC3E}">
        <p14:creationId xmlns:p14="http://schemas.microsoft.com/office/powerpoint/2010/main" val="218349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10000"/>
          </a:bodyPr>
          <a:lstStyle/>
          <a:p>
            <a:r>
              <a:rPr lang="sv-SE" sz="1200" kern="1200" dirty="0" smtClean="0">
                <a:solidFill>
                  <a:schemeClr val="tx1"/>
                </a:solidFill>
                <a:latin typeface="+mn-lt"/>
                <a:ea typeface="ＭＳ Ｐゴシック" pitchFamily="-65" charset="-128"/>
                <a:cs typeface="+mn-cs"/>
              </a:rPr>
              <a:t>Även om det har skett en omsvängning i hur terrorattacker utförs dvs av ensamagerande med de medel som står till buds</a:t>
            </a:r>
            <a:r>
              <a:rPr lang="sv-SE" sz="1200" kern="1200" baseline="0" dirty="0" smtClean="0">
                <a:solidFill>
                  <a:schemeClr val="tx1"/>
                </a:solidFill>
                <a:latin typeface="+mn-lt"/>
                <a:ea typeface="ＭＳ Ｐゴシック" pitchFamily="-65" charset="-128"/>
                <a:cs typeface="+mn-cs"/>
              </a:rPr>
              <a:t> t ex fordon, stick- och skjutvapen </a:t>
            </a:r>
            <a:r>
              <a:rPr lang="sv-SE" sz="1200" kern="1200" dirty="0" smtClean="0">
                <a:solidFill>
                  <a:schemeClr val="tx1"/>
                </a:solidFill>
                <a:latin typeface="+mn-lt"/>
                <a:ea typeface="ＭＳ Ｐゴシック" pitchFamily="-65" charset="-128"/>
                <a:cs typeface="+mn-cs"/>
              </a:rPr>
              <a:t>finns det ett fortsatt hot mot luftfarten.</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effectLst/>
                <a:latin typeface="+mn-lt"/>
                <a:ea typeface="ＭＳ Ｐゴシック" pitchFamily="-65" charset="-128"/>
                <a:cs typeface="+mn-cs"/>
              </a:rPr>
              <a:t>Genom</a:t>
            </a:r>
            <a:r>
              <a:rPr lang="sv-SE" sz="1200" kern="1200" baseline="0" dirty="0" smtClean="0">
                <a:solidFill>
                  <a:schemeClr val="tx1"/>
                </a:solidFill>
                <a:effectLst/>
                <a:latin typeface="+mn-lt"/>
                <a:ea typeface="ＭＳ Ｐゴシック" pitchFamily="-65" charset="-128"/>
                <a:cs typeface="+mn-cs"/>
              </a:rPr>
              <a:t> sina handlingar vill terrorister uppnå olika syfte för att påverka våra öppna samhällen i en för dem önskvärd riktning. Genom att utföra terrorattentat mot den civila luftfarten kan de uppnå syften som:</a:t>
            </a:r>
            <a:endParaRPr lang="sv-SE" sz="1200" kern="1200" dirty="0" smtClean="0">
              <a:solidFill>
                <a:schemeClr val="tx1"/>
              </a:solidFill>
              <a:effectLst/>
              <a:latin typeface="+mn-lt"/>
              <a:ea typeface="ＭＳ Ｐゴシック" pitchFamily="-65" charset="-128"/>
              <a:cs typeface="+mn-cs"/>
            </a:endParaRPr>
          </a:p>
          <a:p>
            <a:r>
              <a:rPr lang="sv-SE" sz="1200" kern="1200" dirty="0" smtClean="0">
                <a:solidFill>
                  <a:schemeClr val="tx1"/>
                </a:solidFill>
                <a:effectLst/>
                <a:latin typeface="+mn-lt"/>
                <a:ea typeface="ＭＳ Ｐゴシック" pitchFamily="-65" charset="-128"/>
                <a:cs typeface="+mn-cs"/>
              </a:rPr>
              <a:t>• många döda och skadade</a:t>
            </a:r>
          </a:p>
          <a:p>
            <a:r>
              <a:rPr lang="sv-SE" sz="1200" kern="1200" dirty="0" smtClean="0">
                <a:solidFill>
                  <a:schemeClr val="tx1"/>
                </a:solidFill>
                <a:effectLst/>
                <a:latin typeface="+mn-lt"/>
                <a:ea typeface="ＭＳ Ｐゴシック" pitchFamily="-65" charset="-128"/>
                <a:cs typeface="+mn-cs"/>
              </a:rPr>
              <a:t>• att orsaka ekonomisk skada</a:t>
            </a:r>
          </a:p>
          <a:p>
            <a:r>
              <a:rPr lang="sv-SE" sz="1200" kern="1200" dirty="0" smtClean="0">
                <a:solidFill>
                  <a:schemeClr val="tx1"/>
                </a:solidFill>
                <a:effectLst/>
                <a:latin typeface="+mn-lt"/>
                <a:ea typeface="ＭＳ Ｐゴシック" pitchFamily="-65" charset="-128"/>
                <a:cs typeface="+mn-cs"/>
              </a:rPr>
              <a:t>• att göra en symbolisk handling</a:t>
            </a:r>
          </a:p>
          <a:p>
            <a:r>
              <a:rPr lang="sv-SE" sz="1200" kern="1200" dirty="0" smtClean="0">
                <a:solidFill>
                  <a:schemeClr val="tx1"/>
                </a:solidFill>
                <a:effectLst/>
                <a:latin typeface="+mn-lt"/>
                <a:ea typeface="ＭＳ Ｐゴシック" pitchFamily="-65" charset="-128"/>
                <a:cs typeface="+mn-cs"/>
              </a:rPr>
              <a:t>• att skapa allmän oro och rädsla</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De tre punktsatserna på sliden har på en global nivå pekats ut som de största riskerna inom flygindustrin. Explosiva anordningar</a:t>
            </a:r>
            <a:r>
              <a:rPr lang="sv-SE" sz="1200" kern="1200" baseline="0" dirty="0" smtClean="0">
                <a:solidFill>
                  <a:schemeClr val="tx1"/>
                </a:solidFill>
                <a:latin typeface="+mn-lt"/>
                <a:ea typeface="ＭＳ Ｐゴシック" pitchFamily="-65" charset="-128"/>
                <a:cs typeface="+mn-cs"/>
              </a:rPr>
              <a:t> i försändelser är ett reellt hot och det är av stor vikt att skyddet av identifierbar flygfrakt är gott och att de säkerhetsåtgärder som vidtas sker på ett bra sätt av pålitlig och lojal personal.</a:t>
            </a:r>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Man menar också att det är oerhört viktigt att ta risken med insiders på stort allvar. Det manar till eftertanke att en insider inte bara kan vara en individ med onda avsikter utan också okunskap och vårdslöshet kan leda till att viktig information kommer i fel händer.</a:t>
            </a:r>
          </a:p>
          <a:p>
            <a:endParaRPr lang="sv-SE" sz="1200" kern="1200" dirty="0" smtClean="0">
              <a:solidFill>
                <a:schemeClr val="tx1"/>
              </a:solidFill>
              <a:latin typeface="+mn-lt"/>
              <a:ea typeface="ＭＳ Ｐゴシック" pitchFamily="-65" charset="-128"/>
              <a:cs typeface="+mn-cs"/>
            </a:endParaRPr>
          </a:p>
          <a:p>
            <a:r>
              <a:rPr lang="sv-SE" sz="1200" kern="1200" dirty="0" smtClean="0">
                <a:solidFill>
                  <a:schemeClr val="tx1"/>
                </a:solidFill>
                <a:latin typeface="+mn-lt"/>
                <a:ea typeface="ＭＳ Ｐゴシック" pitchFamily="-65" charset="-128"/>
                <a:cs typeface="+mn-cs"/>
              </a:rPr>
              <a:t>I syfte</a:t>
            </a:r>
            <a:r>
              <a:rPr lang="sv-SE" sz="1200" kern="1200" baseline="0" dirty="0" smtClean="0">
                <a:solidFill>
                  <a:schemeClr val="tx1"/>
                </a:solidFill>
                <a:latin typeface="+mn-lt"/>
                <a:ea typeface="ＭＳ Ｐゴシック" pitchFamily="-65" charset="-128"/>
                <a:cs typeface="+mn-cs"/>
              </a:rPr>
              <a:t> att ytterligare stärka skyddet och minska risken för insiders omfattas idag fler personalkategorier än tidigare av säkerhetsprövning där det bland annat ingår en registerkontroll och ett så kallat säkerhetsprövningssamtal som är en del i att bedöma personens lojalitet och sårbarhet.</a:t>
            </a:r>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a:p>
            <a:endParaRPr lang="sv-SE" sz="1200" kern="1200" dirty="0" smtClean="0">
              <a:solidFill>
                <a:schemeClr val="tx1"/>
              </a:solidFill>
              <a:latin typeface="+mn-lt"/>
              <a:ea typeface="ＭＳ Ｐゴシック" pitchFamily="-65" charset="-128"/>
              <a:cs typeface="+mn-cs"/>
            </a:endParaRPr>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15</a:t>
            </a:fld>
            <a:endParaRPr lang="sv-SE"/>
          </a:p>
        </p:txBody>
      </p:sp>
    </p:spTree>
    <p:extLst>
      <p:ext uri="{BB962C8B-B14F-4D97-AF65-F5344CB8AC3E}">
        <p14:creationId xmlns:p14="http://schemas.microsoft.com/office/powerpoint/2010/main" val="404394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67587" name="Platshållare för anteckningar 2"/>
          <p:cNvSpPr>
            <a:spLocks noGrp="1"/>
          </p:cNvSpPr>
          <p:nvPr>
            <p:ph type="body" idx="1"/>
          </p:nvPr>
        </p:nvSpPr>
        <p:spPr bwMode="auto">
          <a:noFill/>
        </p:spPr>
        <p:txBody>
          <a:bodyPr/>
          <a:lstStyle/>
          <a:p>
            <a:r>
              <a:rPr lang="sv-SE" i="0" dirty="0" smtClean="0">
                <a:solidFill>
                  <a:srgbClr val="FF0000"/>
                </a:solidFill>
                <a:ea typeface="ＭＳ Ｐゴシック" pitchFamily="34" charset="-128"/>
              </a:rPr>
              <a:t>Att</a:t>
            </a:r>
            <a:r>
              <a:rPr lang="sv-SE" i="0" baseline="0" dirty="0" smtClean="0">
                <a:solidFill>
                  <a:srgbClr val="FF0000"/>
                </a:solidFill>
                <a:ea typeface="ＭＳ Ｐゴシック" pitchFamily="34" charset="-128"/>
              </a:rPr>
              <a:t> terrorattentat mot den civila luftfarten</a:t>
            </a:r>
            <a:r>
              <a:rPr lang="sv-SE" i="0" dirty="0" smtClean="0">
                <a:solidFill>
                  <a:srgbClr val="FF0000"/>
                </a:solidFill>
                <a:ea typeface="ＭＳ Ｐゴシック" pitchFamily="34" charset="-128"/>
              </a:rPr>
              <a:t> skapar massmedial uppmärksamhet, oro och rädslor i samhället vet vi utifrån tidigare </a:t>
            </a:r>
            <a:r>
              <a:rPr lang="sv-SE" i="0" dirty="0" err="1" smtClean="0">
                <a:solidFill>
                  <a:srgbClr val="FF0000"/>
                </a:solidFill>
                <a:ea typeface="ＭＳ Ｐゴシック" pitchFamily="34" charset="-128"/>
              </a:rPr>
              <a:t>slides</a:t>
            </a:r>
            <a:r>
              <a:rPr lang="sv-SE" i="0" dirty="0" smtClean="0">
                <a:solidFill>
                  <a:srgbClr val="FF0000"/>
                </a:solidFill>
                <a:ea typeface="ＭＳ Ｐゴシック" pitchFamily="34" charset="-128"/>
              </a:rPr>
              <a:t>. Det finns dock h</a:t>
            </a:r>
            <a:r>
              <a:rPr lang="sv-SE" dirty="0" smtClean="0">
                <a:ea typeface="ＭＳ Ｐゴシック" pitchFamily="34" charset="-128"/>
              </a:rPr>
              <a:t>ot</a:t>
            </a:r>
            <a:r>
              <a:rPr lang="sv-SE" baseline="0" dirty="0" smtClean="0">
                <a:ea typeface="ＭＳ Ｐゴシック" pitchFamily="34" charset="-128"/>
              </a:rPr>
              <a:t> mot den civila luftfarten som kommer inte bara från terrorister utan från andra intressenter/illasinnade aktörer med andra avsikter än att döda och skada.</a:t>
            </a:r>
          </a:p>
          <a:p>
            <a:endParaRPr lang="sv-SE" dirty="0" smtClean="0">
              <a:ea typeface="ＭＳ Ｐゴシック" pitchFamily="34" charset="-128"/>
            </a:endParaRPr>
          </a:p>
          <a:p>
            <a:r>
              <a:rPr lang="sv-SE" dirty="0" smtClean="0">
                <a:ea typeface="ＭＳ Ｐゴシック" pitchFamily="34" charset="-128"/>
              </a:rPr>
              <a:t>Varför är luftfarten ett attraktivt mål för kriminella?</a:t>
            </a:r>
          </a:p>
          <a:p>
            <a:r>
              <a:rPr lang="sv-SE" dirty="0" smtClean="0">
                <a:ea typeface="ＭＳ Ｐゴシック" pitchFamily="34" charset="-128"/>
              </a:rPr>
              <a:t>Inom de civila luftfarten transporteras många olika typer av högvärdesförsändelser som utgör ett eftertraktat byte hos kriminella.</a:t>
            </a:r>
          </a:p>
          <a:p>
            <a:pPr marL="0" marR="0" indent="0" algn="l" defTabSz="457200" rtl="0" eaLnBrk="0" fontAlgn="base" latinLnBrk="0" hangingPunct="0">
              <a:lnSpc>
                <a:spcPct val="100000"/>
              </a:lnSpc>
              <a:spcBef>
                <a:spcPct val="30000"/>
              </a:spcBef>
              <a:spcAft>
                <a:spcPct val="0"/>
              </a:spcAft>
              <a:buClrTx/>
              <a:buSzTx/>
              <a:buFontTx/>
              <a:buNone/>
              <a:tabLst/>
              <a:defRPr/>
            </a:pPr>
            <a:r>
              <a:rPr lang="sv-SE" i="1" dirty="0" smtClean="0">
                <a:ea typeface="ＭＳ Ｐゴシック" pitchFamily="34" charset="-128"/>
              </a:rPr>
              <a:t>Bland annat värdetransporter. Ex: Arlandarånet 2002: 43 miljoner (ingen gripen). Diamantrånet i Bryssel 2013 (31 gripna maj 2013). </a:t>
            </a:r>
          </a:p>
          <a:p>
            <a:endParaRPr lang="sv-SE" i="1" dirty="0" smtClean="0">
              <a:solidFill>
                <a:srgbClr val="FF0000"/>
              </a:solidFill>
              <a:ea typeface="ＭＳ Ｐゴシック" pitchFamily="34" charset="-128"/>
            </a:endParaRPr>
          </a:p>
          <a:p>
            <a:pPr>
              <a:buFontTx/>
              <a:buChar char="•"/>
            </a:pPr>
            <a:r>
              <a:rPr lang="sv-SE" dirty="0" smtClean="0">
                <a:ea typeface="ＭＳ Ｐゴシック" pitchFamily="34" charset="-128"/>
              </a:rPr>
              <a:t> Varför är luftfarten ett attraktivt mål för aktivister?</a:t>
            </a:r>
          </a:p>
          <a:p>
            <a:pPr>
              <a:buFontTx/>
              <a:buNone/>
            </a:pPr>
            <a:r>
              <a:rPr lang="sv-SE" dirty="0" smtClean="0">
                <a:ea typeface="ＭＳ Ｐゴシック" pitchFamily="34" charset="-128"/>
              </a:rPr>
              <a:t>Protester med grund i miljö- eller</a:t>
            </a:r>
            <a:r>
              <a:rPr lang="sv-SE" baseline="0" dirty="0" smtClean="0">
                <a:ea typeface="ＭＳ Ｐゴシック" pitchFamily="34" charset="-128"/>
              </a:rPr>
              <a:t> migrationsfrågor kan ibland leda till t ex. intrång eller andra åtgärder för att förhindra att flygningar genomförs.</a:t>
            </a:r>
            <a:endParaRPr lang="sv-SE" dirty="0" smtClean="0">
              <a:ea typeface="ＭＳ Ｐゴシック" pitchFamily="34" charset="-128"/>
            </a:endParaRPr>
          </a:p>
          <a:p>
            <a:endParaRPr lang="sv-SE" i="1" baseline="0" dirty="0" smtClean="0">
              <a:ea typeface="ＭＳ Ｐゴシック" pitchFamily="34" charset="-128"/>
            </a:endParaRPr>
          </a:p>
          <a:p>
            <a:pPr>
              <a:buFont typeface="Arial" pitchFamily="34" charset="0"/>
              <a:buChar char="•"/>
            </a:pPr>
            <a:r>
              <a:rPr lang="sv-SE" i="1" baseline="0" dirty="0" smtClean="0">
                <a:ea typeface="ＭＳ Ｐゴシック" pitchFamily="34" charset="-128"/>
              </a:rPr>
              <a:t> </a:t>
            </a:r>
            <a:r>
              <a:rPr lang="sv-SE" i="0" dirty="0" smtClean="0">
                <a:ea typeface="ＭＳ Ｐゴシック" pitchFamily="34" charset="-128"/>
              </a:rPr>
              <a:t>Det finns</a:t>
            </a:r>
            <a:r>
              <a:rPr lang="sv-SE" i="0" baseline="0" dirty="0" smtClean="0">
                <a:ea typeface="ＭＳ Ｐゴシック" pitchFamily="34" charset="-128"/>
              </a:rPr>
              <a:t> också</a:t>
            </a:r>
            <a:r>
              <a:rPr lang="sv-SE" sz="1200" i="0" kern="1200" dirty="0" smtClean="0">
                <a:solidFill>
                  <a:schemeClr val="tx1"/>
                </a:solidFill>
                <a:latin typeface="+mn-lt"/>
                <a:ea typeface="ＭＳ Ｐゴシック" pitchFamily="34" charset="-128"/>
                <a:cs typeface="+mn-cs"/>
              </a:rPr>
              <a:t> personer som kan vara ett hot mot den civila luftfarten utan att direkt tillhöra någon av ovanstående grupper</a:t>
            </a:r>
            <a:r>
              <a:rPr lang="sv-SE" sz="1200" i="0" kern="1200" baseline="0" dirty="0" smtClean="0">
                <a:solidFill>
                  <a:schemeClr val="tx1"/>
                </a:solidFill>
                <a:latin typeface="+mn-lt"/>
                <a:ea typeface="ＭＳ Ｐゴシック" pitchFamily="34" charset="-128"/>
                <a:cs typeface="+mn-cs"/>
              </a:rPr>
              <a:t> och det är personer som </a:t>
            </a:r>
            <a:r>
              <a:rPr lang="sv-SE" sz="1200" i="0" kern="1200" dirty="0" smtClean="0">
                <a:solidFill>
                  <a:schemeClr val="tx1"/>
                </a:solidFill>
                <a:latin typeface="+mn-lt"/>
                <a:ea typeface="ＭＳ Ｐゴシック" pitchFamily="34" charset="-128"/>
                <a:cs typeface="+mn-cs"/>
              </a:rPr>
              <a:t>lider av svår psykisk ohälsa, vilka kan begå handlingar som äventyrar säkerheten. </a:t>
            </a:r>
            <a:endParaRPr lang="sv-SE" i="0" dirty="0" smtClean="0">
              <a:ea typeface="ＭＳ Ｐゴシック" pitchFamily="34" charset="-128"/>
            </a:endParaRPr>
          </a:p>
        </p:txBody>
      </p:sp>
      <p:sp>
        <p:nvSpPr>
          <p:cNvPr id="67588" name="Platshållare för bildnummer 3"/>
          <p:cNvSpPr>
            <a:spLocks noGrp="1"/>
          </p:cNvSpPr>
          <p:nvPr>
            <p:ph type="sldNum" sz="quarter" idx="5"/>
          </p:nvPr>
        </p:nvSpPr>
        <p:spPr bwMode="auto">
          <a:noFill/>
          <a:ln>
            <a:miter lim="800000"/>
            <a:headEnd/>
            <a:tailEnd/>
          </a:ln>
        </p:spPr>
        <p:txBody>
          <a:bodyPr/>
          <a:lstStyle/>
          <a:p>
            <a:fld id="{2F87A762-ECA8-4F6D-9E1C-87DA8B294D62}" type="slidenum">
              <a:rPr lang="sv-SE" smtClean="0">
                <a:ea typeface="ＭＳ Ｐゴシック" pitchFamily="34" charset="-128"/>
              </a:rPr>
              <a:pPr/>
              <a:t>16</a:t>
            </a:fld>
            <a:endParaRPr lang="sv-SE" smtClean="0">
              <a:ea typeface="ＭＳ Ｐゴシック" pitchFamily="34" charset="-128"/>
            </a:endParaRPr>
          </a:p>
        </p:txBody>
      </p:sp>
    </p:spTree>
    <p:extLst>
      <p:ext uri="{BB962C8B-B14F-4D97-AF65-F5344CB8AC3E}">
        <p14:creationId xmlns:p14="http://schemas.microsoft.com/office/powerpoint/2010/main" val="1752316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ea typeface="ＭＳ Ｐゴシック" pitchFamily="34" charset="-128"/>
              </a:rPr>
              <a:t>Transportstyrelsen</a:t>
            </a:r>
            <a:r>
              <a:rPr lang="sv-SE" baseline="0" dirty="0" smtClean="0">
                <a:ea typeface="ＭＳ Ｐゴシック" pitchFamily="34" charset="-128"/>
              </a:rPr>
              <a:t> har flera olika uppgifter och på nästa bild berättar vi mer om dessa.</a:t>
            </a:r>
            <a:endParaRPr lang="sv-SE" dirty="0" smtClean="0">
              <a:ea typeface="ＭＳ Ｐゴシック" pitchFamily="34" charset="-128"/>
            </a:endParaRPr>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17</a:t>
            </a:fld>
            <a:endParaRPr lang="sv-SE"/>
          </a:p>
        </p:txBody>
      </p:sp>
    </p:spTree>
    <p:extLst>
      <p:ext uri="{BB962C8B-B14F-4D97-AF65-F5344CB8AC3E}">
        <p14:creationId xmlns:p14="http://schemas.microsoft.com/office/powerpoint/2010/main" val="221341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93663" y="746125"/>
            <a:ext cx="6611937" cy="3719513"/>
          </a:xfrm>
          <a:noFill/>
          <a:ln>
            <a:solidFill>
              <a:srgbClr val="000000"/>
            </a:solidFill>
            <a:miter lim="800000"/>
            <a:headEnd/>
            <a:tailEnd/>
          </a:ln>
        </p:spPr>
      </p:sp>
      <p:sp>
        <p:nvSpPr>
          <p:cNvPr id="77827" name="Rectangle 3"/>
          <p:cNvSpPr>
            <a:spLocks noGrp="1"/>
          </p:cNvSpPr>
          <p:nvPr>
            <p:ph type="body" idx="1"/>
          </p:nvPr>
        </p:nvSpPr>
        <p:spPr bwMode="auto">
          <a:xfrm>
            <a:off x="906463" y="4716463"/>
            <a:ext cx="4984750" cy="4465637"/>
          </a:xfrm>
          <a:noFill/>
        </p:spPr>
        <p:txBody>
          <a:bodyPr>
            <a:normAutofit fontScale="625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sz="2400" dirty="0" smtClean="0">
                <a:solidFill>
                  <a:srgbClr val="FF0000"/>
                </a:solidFill>
              </a:rPr>
              <a:t>För att få ett tillstånd behöver verksamheten uppfylla aktuella regelkrav.  Transportstyrelsen granskar den dokumentation som fraktagenten har tagit fram för att uppfylla regelkraven och </a:t>
            </a:r>
            <a:r>
              <a:rPr lang="sv-SE" sz="2400" baseline="0" dirty="0" smtClean="0">
                <a:solidFill>
                  <a:srgbClr val="FF0000"/>
                </a:solidFill>
              </a:rPr>
              <a:t>genomför ett platsbesök hos verksamhetsutövaren. Vid platsbesöket kontrolleras att kraven uppfylls i den praktiska verksamheten. </a:t>
            </a:r>
            <a:endParaRPr lang="sv-SE" sz="2400" dirty="0" smtClean="0"/>
          </a:p>
          <a:p>
            <a:pPr marL="0" indent="0">
              <a:buNone/>
            </a:pPr>
            <a:endParaRPr lang="sv-SE" sz="2400" dirty="0" smtClean="0">
              <a:solidFill>
                <a:srgbClr val="006AB2"/>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2400" dirty="0" smtClean="0">
                <a:solidFill>
                  <a:srgbClr val="006AB2"/>
                </a:solidFill>
              </a:rPr>
              <a:t>Alla verksamhetsutövare</a:t>
            </a:r>
            <a:r>
              <a:rPr lang="sv-SE" sz="2400" baseline="0" dirty="0" smtClean="0">
                <a:solidFill>
                  <a:srgbClr val="006AB2"/>
                </a:solidFill>
              </a:rPr>
              <a:t> som har ett tillstånd kopplat till regelverket kring luftfartsskydd blir kontrollerade av Transportstyrelsen, </a:t>
            </a:r>
            <a:r>
              <a:rPr lang="sv-SE" sz="2400" baseline="0" dirty="0" err="1" smtClean="0">
                <a:solidFill>
                  <a:srgbClr val="006AB2"/>
                </a:solidFill>
              </a:rPr>
              <a:t>sk</a:t>
            </a:r>
            <a:r>
              <a:rPr lang="sv-SE" sz="2400" baseline="0" dirty="0" smtClean="0">
                <a:solidFill>
                  <a:srgbClr val="006AB2"/>
                </a:solidFill>
              </a:rPr>
              <a:t> tillsyn som kan ske både på plats och som dokumentgranskning eller både och. </a:t>
            </a:r>
            <a:r>
              <a:rPr lang="sv-SE" sz="2400" dirty="0" smtClean="0">
                <a:solidFill>
                  <a:srgbClr val="006AB2"/>
                </a:solidFill>
              </a:rPr>
              <a:t>Omfattning och frekvens av verksamhetskontroller styrs av antingen förordningskrav eller grundat på riskbedömning. Transportstyrelsen</a:t>
            </a:r>
            <a:r>
              <a:rPr lang="sv-SE" sz="2400" baseline="0" dirty="0" smtClean="0">
                <a:solidFill>
                  <a:srgbClr val="006AB2"/>
                </a:solidFill>
              </a:rPr>
              <a:t> i sin tur blir granskade av EU-kommissionen.</a:t>
            </a:r>
            <a:endParaRPr lang="sv-SE" sz="2400" dirty="0" smtClean="0">
              <a:solidFill>
                <a:srgbClr val="006AB2"/>
              </a:solidFill>
            </a:endParaRPr>
          </a:p>
          <a:p>
            <a:pPr marL="0" indent="0">
              <a:buNone/>
            </a:pPr>
            <a:endParaRPr lang="sv-SE" sz="2400" dirty="0" smtClean="0">
              <a:solidFill>
                <a:srgbClr val="006AB2"/>
              </a:solidFill>
            </a:endParaRPr>
          </a:p>
          <a:p>
            <a:pPr marL="0" indent="0">
              <a:buNone/>
            </a:pPr>
            <a:r>
              <a:rPr lang="sv-SE" sz="2400" dirty="0" smtClean="0">
                <a:solidFill>
                  <a:srgbClr val="006AB2"/>
                </a:solidFill>
              </a:rPr>
              <a:t>Registerkontroll görs av Transportstyrelsen för de personer som ska arbeta med uppgifter som kan påverka luftfartsskyddet och omfattar</a:t>
            </a:r>
            <a:r>
              <a:rPr lang="sv-SE" sz="2400" baseline="0" dirty="0" smtClean="0">
                <a:solidFill>
                  <a:srgbClr val="006AB2"/>
                </a:solidFill>
              </a:rPr>
              <a:t> kontroll i Polisens olika register</a:t>
            </a:r>
            <a:r>
              <a:rPr lang="sv-SE" sz="2400" dirty="0" smtClean="0">
                <a:solidFill>
                  <a:srgbClr val="006AB2"/>
                </a:solidFill>
              </a:rPr>
              <a:t>. En kontrollerad person ligger kvar i systemet för bevakning så länge som personen har en tjänst som omfattas av kravet på säkerhetsprövning. Om något hittas i registren,</a:t>
            </a:r>
            <a:r>
              <a:rPr lang="sv-SE" sz="2400" baseline="0" dirty="0" smtClean="0">
                <a:solidFill>
                  <a:srgbClr val="006AB2"/>
                </a:solidFill>
              </a:rPr>
              <a:t> </a:t>
            </a:r>
            <a:r>
              <a:rPr lang="sv-SE" sz="2400" baseline="0" dirty="0" err="1" smtClean="0">
                <a:solidFill>
                  <a:srgbClr val="006AB2"/>
                </a:solidFill>
              </a:rPr>
              <a:t>sk</a:t>
            </a:r>
            <a:r>
              <a:rPr lang="sv-SE" sz="2400" baseline="0" dirty="0" smtClean="0">
                <a:solidFill>
                  <a:srgbClr val="006AB2"/>
                </a:solidFill>
              </a:rPr>
              <a:t> utfall, meddelas den företaget där personen jobbar.</a:t>
            </a:r>
          </a:p>
          <a:p>
            <a:pPr marL="0" indent="0">
              <a:buNone/>
            </a:pPr>
            <a:endParaRPr lang="sv-SE" sz="2400" baseline="0" dirty="0" smtClean="0">
              <a:solidFill>
                <a:srgbClr val="006AB2"/>
              </a:solidFill>
            </a:endParaRPr>
          </a:p>
          <a:p>
            <a:pPr marL="0" indent="0">
              <a:buNone/>
            </a:pPr>
            <a:endParaRPr lang="sv-SE" sz="2400" dirty="0" smtClean="0">
              <a:solidFill>
                <a:srgbClr val="006AB2"/>
              </a:solidFill>
            </a:endParaRPr>
          </a:p>
          <a:p>
            <a:pPr marL="0" indent="0">
              <a:buNone/>
            </a:pPr>
            <a:endParaRPr lang="sv-SE" sz="2400" dirty="0" smtClean="0">
              <a:solidFill>
                <a:srgbClr val="006AB2"/>
              </a:solidFill>
            </a:endParaRPr>
          </a:p>
        </p:txBody>
      </p:sp>
      <p:sp>
        <p:nvSpPr>
          <p:cNvPr id="77828" name="Platshållare för datum 4"/>
          <p:cNvSpPr>
            <a:spLocks noGrp="1"/>
          </p:cNvSpPr>
          <p:nvPr>
            <p:ph type="dt" sz="quarter" idx="1"/>
          </p:nvPr>
        </p:nvSpPr>
        <p:spPr bwMode="auto">
          <a:noFill/>
          <a:ln>
            <a:miter lim="800000"/>
            <a:headEnd/>
            <a:tailEnd/>
          </a:ln>
        </p:spPr>
        <p:txBody>
          <a:bodyPr/>
          <a:lstStyle/>
          <a:p>
            <a:r>
              <a:rPr lang="sv-SE" smtClean="0">
                <a:ea typeface="ＭＳ Ｐゴシック" pitchFamily="34" charset="-128"/>
              </a:rPr>
              <a:t>2011-11-08</a:t>
            </a:r>
          </a:p>
        </p:txBody>
      </p:sp>
    </p:spTree>
    <p:extLst>
      <p:ext uri="{BB962C8B-B14F-4D97-AF65-F5344CB8AC3E}">
        <p14:creationId xmlns:p14="http://schemas.microsoft.com/office/powerpoint/2010/main" val="2395313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19</a:t>
            </a:fld>
            <a:endParaRPr lang="sv-SE"/>
          </a:p>
        </p:txBody>
      </p:sp>
    </p:spTree>
    <p:extLst>
      <p:ext uri="{BB962C8B-B14F-4D97-AF65-F5344CB8AC3E}">
        <p14:creationId xmlns:p14="http://schemas.microsoft.com/office/powerpoint/2010/main" val="535373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9155" name="Platshållare för anteckningar 2"/>
          <p:cNvSpPr>
            <a:spLocks noGrp="1"/>
          </p:cNvSpPr>
          <p:nvPr>
            <p:ph type="body" idx="1"/>
          </p:nvPr>
        </p:nvSpPr>
        <p:spPr bwMode="auto">
          <a:noFill/>
        </p:spPr>
        <p:txBody>
          <a:bodyPr/>
          <a:lstStyle/>
          <a:p>
            <a:r>
              <a:rPr lang="sv-SE" dirty="0" smtClean="0">
                <a:ea typeface="ＭＳ Ｐゴシック" pitchFamily="34" charset="-128"/>
              </a:rPr>
              <a:t>Kraven för ett åkeri finns i ,Transportstyrelsens föreskrifter om luftfartsskydd (TSFS 2020:80), åkeriförsäkran där det bl.a. hänvisas till utbildningskraven i 5 kap 20 §, EU</a:t>
            </a:r>
            <a:r>
              <a:rPr lang="sv-SE" baseline="0" dirty="0" smtClean="0">
                <a:ea typeface="ＭＳ Ｐゴシック" pitchFamily="34" charset="-128"/>
              </a:rPr>
              <a:t> punkten 11.2.7</a:t>
            </a:r>
            <a:r>
              <a:rPr lang="sv-SE" dirty="0" smtClean="0">
                <a:ea typeface="ＭＳ Ｐゴシック" pitchFamily="34" charset="-128"/>
              </a:rPr>
              <a:t>. Kraven i denna paragraf täcks in av PPT-presentationen.</a:t>
            </a:r>
          </a:p>
          <a:p>
            <a:endParaRPr lang="sv-SE" dirty="0" smtClean="0">
              <a:ea typeface="ＭＳ Ｐゴシック" pitchFamily="34" charset="-128"/>
            </a:endParaRPr>
          </a:p>
          <a:p>
            <a:r>
              <a:rPr lang="sv-SE" dirty="0" smtClean="0">
                <a:ea typeface="ＭＳ Ｐゴシック" pitchFamily="34" charset="-128"/>
              </a:rPr>
              <a:t>Kom ihåg att dokumentera genomförd utbildning: datum, vilka som deltog samt innehåll. </a:t>
            </a:r>
          </a:p>
          <a:p>
            <a:endParaRPr lang="sv-SE" dirty="0" smtClean="0">
              <a:ea typeface="ＭＳ Ｐゴシック" pitchFamily="34" charset="-128"/>
            </a:endParaRPr>
          </a:p>
          <a:p>
            <a:r>
              <a:rPr lang="sv-SE" dirty="0" smtClean="0">
                <a:ea typeface="ＭＳ Ｐゴシック" pitchFamily="34" charset="-128"/>
              </a:rPr>
              <a:t>Det finns ett krav på repetitionsutbildning minst vart 5:e år men om det t.ex. kommer nya krav i föreskrifterna så behöver åkeriet säkerställa att berörd personal uppdateras.</a:t>
            </a:r>
          </a:p>
          <a:p>
            <a:endParaRPr lang="sv-SE" dirty="0" smtClean="0">
              <a:ea typeface="ＭＳ Ｐゴシック" pitchFamily="34" charset="-128"/>
            </a:endParaRPr>
          </a:p>
        </p:txBody>
      </p:sp>
      <p:sp>
        <p:nvSpPr>
          <p:cNvPr id="49156" name="Platshållare för bildnummer 3"/>
          <p:cNvSpPr>
            <a:spLocks noGrp="1"/>
          </p:cNvSpPr>
          <p:nvPr>
            <p:ph type="sldNum" sz="quarter" idx="5"/>
          </p:nvPr>
        </p:nvSpPr>
        <p:spPr bwMode="auto">
          <a:noFill/>
          <a:ln>
            <a:miter lim="800000"/>
            <a:headEnd/>
            <a:tailEnd/>
          </a:ln>
        </p:spPr>
        <p:txBody>
          <a:bodyPr/>
          <a:lstStyle/>
          <a:p>
            <a:fld id="{0A504C40-B0D3-4543-9180-38DC95BE9DB6}" type="slidenum">
              <a:rPr lang="sv-SE" smtClean="0">
                <a:ea typeface="ＭＳ Ｐゴシック" pitchFamily="34" charset="-128"/>
              </a:rPr>
              <a:pPr/>
              <a:t>2</a:t>
            </a:fld>
            <a:endParaRPr lang="sv-SE" smtClean="0">
              <a:ea typeface="ＭＳ Ｐゴシック" pitchFamily="34" charset="-128"/>
            </a:endParaRPr>
          </a:p>
        </p:txBody>
      </p:sp>
    </p:spTree>
    <p:extLst>
      <p:ext uri="{BB962C8B-B14F-4D97-AF65-F5344CB8AC3E}">
        <p14:creationId xmlns:p14="http://schemas.microsoft.com/office/powerpoint/2010/main" val="1804870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4995" name="Platshållare för anteckningar 2"/>
          <p:cNvSpPr>
            <a:spLocks noGrp="1"/>
          </p:cNvSpPr>
          <p:nvPr>
            <p:ph type="body" idx="1"/>
          </p:nvPr>
        </p:nvSpPr>
        <p:spPr bwMode="auto">
          <a:noFill/>
        </p:spPr>
        <p:txBody>
          <a:bodyPr>
            <a:normAutofit fontScale="92500" lnSpcReduction="20000"/>
          </a:bodyPr>
          <a:lstStyle/>
          <a:p>
            <a:r>
              <a:rPr lang="nb-NO" dirty="0" smtClean="0">
                <a:ea typeface="ＭＳ Ｐゴシック" pitchFamily="34" charset="-128"/>
              </a:rPr>
              <a:t>Frakt som ska lastas ombord på ett flygplan ska genomgå säkerhetsåtgärder. Dessa åtgärder kan vara olika beroende på i vilken del av kedjan man befinner sig och vad som har hänt tidigare. Om kedjan startar hos en känd avsändare så kontrollerar speditören att avsändaren finns med i RAKC-databasen. När frakten anländer hos fraktagenten (terminalen) så kontrollerar dessa att fraktagenten (speditören) finns med i RAKC-databasen. Kontrollen</a:t>
            </a:r>
            <a:r>
              <a:rPr lang="nb-NO" baseline="0" dirty="0" smtClean="0">
                <a:ea typeface="ＭＳ Ｐゴシック" pitchFamily="34" charset="-128"/>
              </a:rPr>
              <a:t> görs alltså alltid ett steg tillbaka i kedjan.</a:t>
            </a:r>
            <a:endParaRPr lang="nb-NO" dirty="0" smtClean="0">
              <a:ea typeface="ＭＳ Ｐゴシック" pitchFamily="34" charset="-128"/>
            </a:endParaRPr>
          </a:p>
          <a:p>
            <a:endParaRPr lang="nb-NO" dirty="0" smtClean="0">
              <a:ea typeface="ＭＳ Ｐゴシック" pitchFamily="34" charset="-128"/>
            </a:endParaRPr>
          </a:p>
          <a:p>
            <a:r>
              <a:rPr lang="nb-NO" dirty="0" smtClean="0">
                <a:ea typeface="ＭＳ Ｐゴシック" pitchFamily="34" charset="-128"/>
              </a:rPr>
              <a:t>En av</a:t>
            </a:r>
            <a:r>
              <a:rPr lang="nb-NO" baseline="0" dirty="0" smtClean="0">
                <a:ea typeface="ＭＳ Ｐゴシック" pitchFamily="34" charset="-128"/>
              </a:rPr>
              <a:t> Transportstyrelsen </a:t>
            </a:r>
            <a:r>
              <a:rPr lang="nb-NO" dirty="0" smtClean="0">
                <a:ea typeface="ＭＳ Ｐゴシック" pitchFamily="34" charset="-128"/>
              </a:rPr>
              <a:t>godkänd fraktagent kan antingen vara:</a:t>
            </a:r>
          </a:p>
          <a:p>
            <a:endParaRPr lang="nb-NO" dirty="0" smtClean="0">
              <a:ea typeface="ＭＳ Ｐゴシック" pitchFamily="34" charset="-128"/>
            </a:endParaRPr>
          </a:p>
          <a:p>
            <a:pPr>
              <a:buFontTx/>
              <a:buChar char="-"/>
            </a:pPr>
            <a:r>
              <a:rPr lang="nb-NO" dirty="0" smtClean="0">
                <a:ea typeface="ＭＳ Ｐゴシック" pitchFamily="34" charset="-128"/>
              </a:rPr>
              <a:t> en speditör (som normalt sett inte hanterar frakten fysiskt) som genomför</a:t>
            </a:r>
            <a:r>
              <a:rPr lang="nb-NO" baseline="0" dirty="0" smtClean="0">
                <a:ea typeface="ＭＳ Ｐゴシック" pitchFamily="34" charset="-128"/>
              </a:rPr>
              <a:t> bokningar och utfärdar AWB</a:t>
            </a:r>
          </a:p>
          <a:p>
            <a:pPr>
              <a:buFontTx/>
              <a:buChar char="-"/>
            </a:pPr>
            <a:r>
              <a:rPr lang="nb-NO" dirty="0" smtClean="0">
                <a:ea typeface="ＭＳ Ｐゴシック" pitchFamily="34" charset="-128"/>
              </a:rPr>
              <a:t>en fraktterminal som inte utfärdar några AWB:er men som säkerhetskontrollerar frakt (t.ex.</a:t>
            </a:r>
            <a:r>
              <a:rPr lang="nb-NO" baseline="0" dirty="0" smtClean="0">
                <a:ea typeface="ＭＳ Ｐゴシック" pitchFamily="34" charset="-128"/>
              </a:rPr>
              <a:t> Cargo Center, GLA, MFT)</a:t>
            </a:r>
          </a:p>
          <a:p>
            <a:pPr>
              <a:buFontTx/>
              <a:buChar char="-"/>
            </a:pPr>
            <a:r>
              <a:rPr lang="nb-NO" baseline="0" dirty="0" smtClean="0">
                <a:ea typeface="ＭＳ Ｐゴシック" pitchFamily="34" charset="-128"/>
              </a:rPr>
              <a:t> så kallade</a:t>
            </a:r>
            <a:r>
              <a:rPr lang="nb-NO" dirty="0" smtClean="0">
                <a:ea typeface="ＭＳ Ｐゴシック" pitchFamily="34" charset="-128"/>
              </a:rPr>
              <a:t> kurirföretag/intergrators (t.ex. Bring, DHL, Fedex, Jetpak, TNT, UPS) som både säkerhetskontrollerar och utfärdar dokumentation.</a:t>
            </a:r>
          </a:p>
          <a:p>
            <a:endParaRPr lang="nb-NO" dirty="0" smtClean="0">
              <a:ea typeface="ＭＳ Ｐゴシック" pitchFamily="34" charset="-128"/>
            </a:endParaRPr>
          </a:p>
          <a:p>
            <a:r>
              <a:rPr lang="nb-NO" dirty="0" smtClean="0">
                <a:ea typeface="ＭＳ Ｐゴシック" pitchFamily="34" charset="-128"/>
              </a:rPr>
              <a:t>Ex 1.	En icke godkänd avsändare levererar frakt till en godkänd fraktagent (terminal). Efter säkerhetskontroll </a:t>
            </a:r>
            <a:r>
              <a:rPr lang="nb-NO" baseline="0" dirty="0" smtClean="0">
                <a:ea typeface="ＭＳ Ｐゴシック" pitchFamily="34" charset="-128"/>
              </a:rPr>
              <a:t>får </a:t>
            </a:r>
            <a:r>
              <a:rPr lang="nb-NO" dirty="0" smtClean="0">
                <a:ea typeface="ＭＳ Ｐゴシック" pitchFamily="34" charset="-128"/>
              </a:rPr>
              <a:t>frakten lastas ombord på ett flygplan. </a:t>
            </a:r>
          </a:p>
          <a:p>
            <a:endParaRPr lang="nb-NO" dirty="0" smtClean="0">
              <a:ea typeface="ＭＳ Ｐゴシック" pitchFamily="34" charset="-128"/>
            </a:endParaRPr>
          </a:p>
          <a:p>
            <a:r>
              <a:rPr lang="nb-NO" dirty="0" smtClean="0">
                <a:ea typeface="ＭＳ Ｐゴシック" pitchFamily="34" charset="-128"/>
              </a:rPr>
              <a:t>Ex 2.	En godkänd avsändare använder en godkänd speditör som levererar frakten till en godkänd terminal. En godkänd avsändare kan också välja</a:t>
            </a:r>
            <a:r>
              <a:rPr lang="nb-NO" baseline="0" dirty="0" smtClean="0">
                <a:ea typeface="ＭＳ Ｐゴシック" pitchFamily="34" charset="-128"/>
              </a:rPr>
              <a:t> att själva sköta transporten till terminalen.</a:t>
            </a:r>
            <a:r>
              <a:rPr lang="nb-NO" dirty="0" smtClean="0">
                <a:ea typeface="ＭＳ Ｐゴシック" pitchFamily="34" charset="-128"/>
              </a:rPr>
              <a:t> Frakten får lastas ombord på ett flygplan utan fler säkerhetsåtgärder (d.v.s. ingen säkerhetskontroll behövs).</a:t>
            </a:r>
          </a:p>
          <a:p>
            <a:endParaRPr lang="nb-NO" dirty="0" smtClean="0">
              <a:ea typeface="ＭＳ Ｐゴシック" pitchFamily="34" charset="-128"/>
            </a:endParaRPr>
          </a:p>
          <a:p>
            <a:r>
              <a:rPr lang="nb-NO" b="1" dirty="0" smtClean="0">
                <a:ea typeface="ＭＳ Ｐゴシック" pitchFamily="34" charset="-128"/>
              </a:rPr>
              <a:t>OBS </a:t>
            </a:r>
            <a:r>
              <a:rPr lang="nb-NO" dirty="0" smtClean="0">
                <a:ea typeface="ＭＳ Ｐゴシック" pitchFamily="34" charset="-128"/>
              </a:rPr>
              <a:t>För att kedjan i exempel nr 2 ska vara obruten krävs att transporterna sker med åkerier som har tecknat åkeriavtal med antingen den kända avsändaren eller den godkända fraktagenten.</a:t>
            </a:r>
          </a:p>
          <a:p>
            <a:endParaRPr lang="sv-SE" dirty="0" smtClean="0">
              <a:ea typeface="ＭＳ Ｐゴシック" pitchFamily="34" charset="-128"/>
            </a:endParaRPr>
          </a:p>
        </p:txBody>
      </p:sp>
      <p:sp>
        <p:nvSpPr>
          <p:cNvPr id="84996" name="Platshållare för bildnummer 3"/>
          <p:cNvSpPr>
            <a:spLocks noGrp="1"/>
          </p:cNvSpPr>
          <p:nvPr>
            <p:ph type="sldNum" sz="quarter" idx="5"/>
          </p:nvPr>
        </p:nvSpPr>
        <p:spPr bwMode="auto">
          <a:noFill/>
          <a:ln>
            <a:miter lim="800000"/>
            <a:headEnd/>
            <a:tailEnd/>
          </a:ln>
        </p:spPr>
        <p:txBody>
          <a:bodyPr/>
          <a:lstStyle/>
          <a:p>
            <a:fld id="{5B029593-ED2A-4D79-BDEA-C6AD6218510A}" type="slidenum">
              <a:rPr lang="sv-SE" smtClean="0">
                <a:ea typeface="ＭＳ Ｐゴシック" pitchFamily="34" charset="-128"/>
              </a:rPr>
              <a:pPr/>
              <a:t>20</a:t>
            </a:fld>
            <a:endParaRPr lang="sv-SE" smtClean="0">
              <a:ea typeface="ＭＳ Ｐゴシック" pitchFamily="34" charset="-128"/>
            </a:endParaRPr>
          </a:p>
        </p:txBody>
      </p:sp>
    </p:spTree>
    <p:extLst>
      <p:ext uri="{BB962C8B-B14F-4D97-AF65-F5344CB8AC3E}">
        <p14:creationId xmlns:p14="http://schemas.microsoft.com/office/powerpoint/2010/main" val="100642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4995" name="Platshållare för anteckningar 2"/>
          <p:cNvSpPr>
            <a:spLocks noGrp="1"/>
          </p:cNvSpPr>
          <p:nvPr>
            <p:ph type="body" idx="1"/>
          </p:nvPr>
        </p:nvSpPr>
        <p:spPr bwMode="auto">
          <a:noFill/>
        </p:spPr>
        <p:txBody>
          <a:bodyPr>
            <a:normAutofit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smtClean="0">
                <a:ea typeface="ＭＳ Ｐゴシック" pitchFamily="34" charset="-128"/>
              </a:rPr>
              <a:t>Ex:</a:t>
            </a:r>
            <a:r>
              <a:rPr lang="sv-SE" baseline="0" dirty="0" smtClean="0">
                <a:ea typeface="ＭＳ Ｐゴシック" pitchFamily="34" charset="-128"/>
              </a:rPr>
              <a:t> </a:t>
            </a:r>
            <a:r>
              <a:rPr lang="nb-NO" dirty="0" smtClean="0">
                <a:ea typeface="ＭＳ Ｐゴシック" pitchFamily="34" charset="-128"/>
              </a:rPr>
              <a:t>En godkänd avsändare använder en godkänd speditör som tecknar ett åkeriavtal med ett åkeri som sköter transport av flygfrakten till terminalen</a:t>
            </a:r>
            <a:r>
              <a:rPr lang="nb-NO" baseline="0" dirty="0" smtClean="0">
                <a:ea typeface="ＭＳ Ｐゴシック" pitchFamily="34" charset="-128"/>
              </a:rPr>
              <a:t>.</a:t>
            </a:r>
            <a:r>
              <a:rPr lang="nb-NO" dirty="0" smtClean="0">
                <a:ea typeface="ＭＳ Ｐゴシック" pitchFamily="34" charset="-128"/>
              </a:rPr>
              <a:t> Frakten får lastas ombord på ett flygplan utan fler säkerhetsåtgärder (d.v.s. ingen säkerhetskontroll behövs).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nb-NO" dirty="0" smtClean="0">
              <a:ea typeface="ＭＳ Ｐゴシック" pitchFamily="34" charset="-128"/>
            </a:endParaRPr>
          </a:p>
          <a:p>
            <a:r>
              <a:rPr lang="sv-SE" dirty="0" smtClean="0">
                <a:ea typeface="ＭＳ Ｐゴシック" pitchFamily="34" charset="-128"/>
              </a:rPr>
              <a:t>Alla godkända platser (per adress) får en unik identitetskod (t.ex. SE/KC/000xx-01) och registreras i RAKC-databasen (den europeiska databasen för alla godkända fraktagenter och kända avsändare i Europa).</a:t>
            </a:r>
          </a:p>
          <a:p>
            <a:endParaRPr lang="sv-SE" dirty="0" smtClean="0">
              <a:ea typeface="ＭＳ Ｐゴシック"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smtClean="0">
                <a:ea typeface="ＭＳ Ｐゴシック" pitchFamily="34" charset="-128"/>
              </a:rPr>
              <a:t>Viktigt att alla berörda vet vad som gäller om säkerhetskedjan bryts – rutin för hur rapportering av avvikelser ska vara implementerade. Detta gäller avvikelser som ska rapporteras vidare i säkerhetskedjan så att den godkända fraktagent vet vad som har hänt och kan vidta rätt åtgärder utifrån detta.</a:t>
            </a:r>
          </a:p>
          <a:p>
            <a:endParaRPr lang="sv-SE" baseline="0" dirty="0" smtClean="0">
              <a:ea typeface="ＭＳ Ｐゴシック"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noProof="0" dirty="0" smtClean="0">
                <a:ea typeface="ＭＳ Ｐゴシック" pitchFamily="34" charset="-128"/>
              </a:rPr>
              <a:t>Det är viktigt att förstå säkerhetskedjan och att säkerställa att om den bryts av någon anledning, t.ex. att flygfrakten varit åtkomlig för obehöriga, så måste den mottagande fraktagenten få veta detta för att i sin tur kunna </a:t>
            </a:r>
            <a:r>
              <a:rPr lang="sv-SE" noProof="0" dirty="0" err="1" smtClean="0">
                <a:ea typeface="ＭＳ Ｐゴシック" pitchFamily="34" charset="-128"/>
              </a:rPr>
              <a:t>säkerhetskontrollera</a:t>
            </a:r>
            <a:r>
              <a:rPr lang="sv-SE" noProof="0" dirty="0" smtClean="0">
                <a:ea typeface="ＭＳ Ｐゴシック" pitchFamily="34" charset="-128"/>
              </a:rPr>
              <a:t> frakten (t.ex. med röntgen) innan den lastas ombord på ett flygplan</a:t>
            </a:r>
            <a:r>
              <a:rPr lang="sv-SE" sz="2400" noProof="0" dirty="0" smtClean="0">
                <a:ea typeface="ＭＳ Ｐゴシック" pitchFamily="34" charset="-128"/>
              </a:rPr>
              <a:t>.</a:t>
            </a:r>
          </a:p>
          <a:p>
            <a:endParaRPr lang="sv-SE" dirty="0" smtClean="0">
              <a:ea typeface="ＭＳ Ｐゴシック"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smtClean="0">
                <a:ea typeface="ＭＳ Ｐゴシック" pitchFamily="34" charset="-128"/>
              </a:rPr>
              <a:t>En avvikelse som ska rapporteras</a:t>
            </a:r>
            <a:r>
              <a:rPr lang="sv-SE" baseline="0" dirty="0" smtClean="0">
                <a:ea typeface="ＭＳ Ｐゴシック" pitchFamily="34" charset="-128"/>
              </a:rPr>
              <a:t> kan t.ex. vara att det sker något som gör att misstanke finns att obehöriga har haft tillgång till flygfrakten, endera hos den kända avsändaren eller under transport.</a:t>
            </a:r>
          </a:p>
          <a:p>
            <a:endParaRPr lang="sv-SE" dirty="0" smtClean="0">
              <a:ea typeface="ＭＳ Ｐゴシック" pitchFamily="34" charset="-128"/>
            </a:endParaRPr>
          </a:p>
          <a:p>
            <a:pPr lvl="1"/>
            <a:endParaRPr lang="sv-SE" dirty="0" smtClean="0">
              <a:ea typeface="ＭＳ Ｐゴシック" pitchFamily="34" charset="-128"/>
            </a:endParaRPr>
          </a:p>
          <a:p>
            <a:pPr lvl="1"/>
            <a:endParaRPr lang="sv-SE" dirty="0" smtClean="0">
              <a:ea typeface="ＭＳ Ｐゴシック" pitchFamily="34" charset="-128"/>
            </a:endParaRPr>
          </a:p>
        </p:txBody>
      </p:sp>
      <p:sp>
        <p:nvSpPr>
          <p:cNvPr id="84996" name="Platshållare för bildnummer 3"/>
          <p:cNvSpPr>
            <a:spLocks noGrp="1"/>
          </p:cNvSpPr>
          <p:nvPr>
            <p:ph type="sldNum" sz="quarter" idx="5"/>
          </p:nvPr>
        </p:nvSpPr>
        <p:spPr bwMode="auto">
          <a:noFill/>
          <a:ln>
            <a:miter lim="800000"/>
            <a:headEnd/>
            <a:tailEnd/>
          </a:ln>
        </p:spPr>
        <p:txBody>
          <a:bodyPr/>
          <a:lstStyle/>
          <a:p>
            <a:fld id="{636B126F-3F79-4FE1-9687-F55B9669408C}" type="slidenum">
              <a:rPr lang="sv-SE" smtClean="0">
                <a:ea typeface="ＭＳ Ｐゴシック" pitchFamily="34" charset="-128"/>
              </a:rPr>
              <a:pPr/>
              <a:t>21</a:t>
            </a:fld>
            <a:endParaRPr lang="sv-SE" smtClean="0">
              <a:ea typeface="ＭＳ Ｐゴシック" pitchFamily="34" charset="-128"/>
            </a:endParaRPr>
          </a:p>
        </p:txBody>
      </p:sp>
    </p:spTree>
    <p:extLst>
      <p:ext uri="{BB962C8B-B14F-4D97-AF65-F5344CB8AC3E}">
        <p14:creationId xmlns:p14="http://schemas.microsoft.com/office/powerpoint/2010/main" val="1384392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3663" y="746125"/>
            <a:ext cx="6611937" cy="3719513"/>
          </a:xfrm>
          <a:noFill/>
          <a:ln>
            <a:solidFill>
              <a:srgbClr val="000000"/>
            </a:solidFill>
            <a:miter lim="800000"/>
            <a:headEnd/>
            <a:tailEnd/>
          </a:ln>
        </p:spPr>
      </p:sp>
      <p:sp>
        <p:nvSpPr>
          <p:cNvPr id="87043" name="Rectangle 3"/>
          <p:cNvSpPr>
            <a:spLocks noGrp="1"/>
          </p:cNvSpPr>
          <p:nvPr>
            <p:ph type="body" idx="1"/>
          </p:nvPr>
        </p:nvSpPr>
        <p:spPr bwMode="auto">
          <a:xfrm>
            <a:off x="906463" y="4716463"/>
            <a:ext cx="4984750" cy="4465637"/>
          </a:xfrm>
          <a:noFill/>
        </p:spPr>
        <p:txBody>
          <a:bodyPr/>
          <a:lstStyle/>
          <a:p>
            <a:pPr>
              <a:spcBef>
                <a:spcPct val="0"/>
              </a:spcBef>
            </a:pPr>
            <a:r>
              <a:rPr lang="sv-SE" dirty="0" smtClean="0">
                <a:ea typeface="ＭＳ Ｐゴシック" pitchFamily="34" charset="-128"/>
              </a:rPr>
              <a:t>Den identifierbara frakten ska skyddas från obehöriga</a:t>
            </a:r>
            <a:r>
              <a:rPr lang="sv-SE" baseline="0" dirty="0" smtClean="0">
                <a:ea typeface="ＭＳ Ｐゴシック" pitchFamily="34" charset="-128"/>
              </a:rPr>
              <a:t> och det kan ske på flera olika sätt. Vanligt är att man har ett inpasseringssystem som kräver att man på något vis kan visa upp eller läsa av ett behörighetskort.</a:t>
            </a:r>
          </a:p>
          <a:p>
            <a:pPr>
              <a:spcBef>
                <a:spcPct val="0"/>
              </a:spcBef>
            </a:pPr>
            <a:endParaRPr lang="sv-SE" baseline="0" dirty="0" smtClean="0">
              <a:ea typeface="ＭＳ Ｐゴシック" pitchFamily="34" charset="-128"/>
            </a:endParaRPr>
          </a:p>
          <a:p>
            <a:pPr>
              <a:spcBef>
                <a:spcPct val="0"/>
              </a:spcBef>
            </a:pPr>
            <a:r>
              <a:rPr lang="sv-SE" baseline="0" dirty="0" smtClean="0">
                <a:ea typeface="ＭＳ Ｐゴシック" pitchFamily="34" charset="-128"/>
              </a:rPr>
              <a:t>Den som </a:t>
            </a:r>
            <a:r>
              <a:rPr lang="sv-SE" b="1" baseline="0" dirty="0" smtClean="0">
                <a:ea typeface="ＭＳ Ｐゴシック" pitchFamily="34" charset="-128"/>
              </a:rPr>
              <a:t>inte</a:t>
            </a:r>
            <a:r>
              <a:rPr lang="sv-SE" baseline="0" dirty="0" smtClean="0">
                <a:ea typeface="ＭＳ Ｐゴシック" pitchFamily="34" charset="-128"/>
              </a:rPr>
              <a:t> är utbildad och säkerhetsprövad får inte ha tillträde till den identifierbara flygfrakten. Om personer utan utbildning och säkerhetsprövning ska vistas i lokaler där det finns identifierbar flygfrakt ska dessa ledsagas hela tiden, dvs de får inte lämnas utan uppsikt vid något tillfälle. Det här kan vara aktuellt vid olika typer av underhåll, städning och besök.</a:t>
            </a:r>
          </a:p>
          <a:p>
            <a:pPr>
              <a:spcBef>
                <a:spcPct val="0"/>
              </a:spcBef>
            </a:pPr>
            <a:endParaRPr lang="sv-SE" baseline="0" dirty="0" smtClean="0">
              <a:ea typeface="ＭＳ Ｐゴシック" pitchFamily="34" charset="-128"/>
            </a:endParaRPr>
          </a:p>
          <a:p>
            <a:pPr>
              <a:spcBef>
                <a:spcPct val="0"/>
              </a:spcBef>
            </a:pPr>
            <a:endParaRPr lang="sv-SE" dirty="0" smtClean="0">
              <a:ea typeface="ＭＳ Ｐゴシック" pitchFamily="34" charset="-128"/>
            </a:endParaRPr>
          </a:p>
          <a:p>
            <a:pPr algn="l">
              <a:spcBef>
                <a:spcPct val="0"/>
              </a:spcBef>
            </a:pPr>
            <a:endParaRPr lang="sv-SE" dirty="0" smtClean="0">
              <a:ea typeface="ＭＳ Ｐゴシック" pitchFamily="34" charset="-128"/>
            </a:endParaRPr>
          </a:p>
        </p:txBody>
      </p:sp>
      <p:sp>
        <p:nvSpPr>
          <p:cNvPr id="87044" name="Platshållare för datum 4"/>
          <p:cNvSpPr>
            <a:spLocks noGrp="1"/>
          </p:cNvSpPr>
          <p:nvPr>
            <p:ph type="dt" sz="quarter" idx="1"/>
          </p:nvPr>
        </p:nvSpPr>
        <p:spPr bwMode="auto">
          <a:noFill/>
          <a:ln>
            <a:miter lim="800000"/>
            <a:headEnd/>
            <a:tailEnd/>
          </a:ln>
        </p:spPr>
        <p:txBody>
          <a:bodyPr/>
          <a:lstStyle/>
          <a:p>
            <a:r>
              <a:rPr lang="sv-SE" smtClean="0">
                <a:ea typeface="ＭＳ Ｐゴシック" pitchFamily="34" charset="-128"/>
              </a:rPr>
              <a:t>2011-11-08</a:t>
            </a:r>
          </a:p>
        </p:txBody>
      </p:sp>
    </p:spTree>
    <p:extLst>
      <p:ext uri="{BB962C8B-B14F-4D97-AF65-F5344CB8AC3E}">
        <p14:creationId xmlns:p14="http://schemas.microsoft.com/office/powerpoint/2010/main" val="741187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8067" name="Platshållare för anteckningar 2"/>
          <p:cNvSpPr>
            <a:spLocks noGrp="1"/>
          </p:cNvSpPr>
          <p:nvPr>
            <p:ph type="body" idx="1"/>
          </p:nvPr>
        </p:nvSpPr>
        <p:spPr bwMode="auto">
          <a:noFill/>
        </p:spPr>
        <p:txBody>
          <a:bodyPr>
            <a:normAutofit/>
          </a:bodyPr>
          <a:lstStyle/>
          <a:p>
            <a:pPr marL="0" indent="0">
              <a:buFont typeface="Arial" charset="0"/>
              <a:buNone/>
              <a:defRPr/>
            </a:pPr>
            <a:r>
              <a:rPr lang="sv-SE" sz="1200" dirty="0" smtClean="0">
                <a:solidFill>
                  <a:schemeClr val="accent1"/>
                </a:solidFill>
              </a:rPr>
              <a:t>En åkeriförsäkran ska tecknas mellan den som bokar transporten och åkeriet.</a:t>
            </a:r>
          </a:p>
          <a:p>
            <a:pPr marL="0" indent="0">
              <a:buFont typeface="Arial" charset="0"/>
              <a:buNone/>
              <a:defRPr/>
            </a:pPr>
            <a:endParaRPr lang="sv-SE" sz="1200" dirty="0" smtClean="0">
              <a:solidFill>
                <a:schemeClr val="accent1"/>
              </a:solidFill>
            </a:endParaRPr>
          </a:p>
          <a:p>
            <a:pPr>
              <a:buFont typeface="Arial" charset="0"/>
              <a:buNone/>
              <a:defRPr/>
            </a:pPr>
            <a:r>
              <a:rPr lang="sv-SE" sz="1200" dirty="0" smtClean="0">
                <a:solidFill>
                  <a:schemeClr val="accent1"/>
                </a:solidFill>
              </a:rPr>
              <a:t>Åkeriförsäkran ställer bland annat krav på att:</a:t>
            </a:r>
            <a:r>
              <a:rPr lang="sv-SE" sz="1200" baseline="0" dirty="0" smtClean="0">
                <a:solidFill>
                  <a:schemeClr val="accent1"/>
                </a:solidFill>
              </a:rPr>
              <a:t> </a:t>
            </a:r>
            <a:r>
              <a:rPr lang="sv-SE" sz="1200" dirty="0" smtClean="0">
                <a:solidFill>
                  <a:schemeClr val="accent1"/>
                </a:solidFill>
              </a:rPr>
              <a:t>personal som genomför transport har genomgått relevant utbildning,</a:t>
            </a:r>
            <a:r>
              <a:rPr lang="sv-SE" sz="1200" baseline="0" dirty="0" smtClean="0">
                <a:solidFill>
                  <a:schemeClr val="accent1"/>
                </a:solidFill>
              </a:rPr>
              <a:t> </a:t>
            </a:r>
            <a:r>
              <a:rPr lang="sv-SE" sz="1200" dirty="0" smtClean="0">
                <a:solidFill>
                  <a:schemeClr val="accent1"/>
                </a:solidFill>
              </a:rPr>
              <a:t>lastutrymmet ska vara låst eller förseglat och</a:t>
            </a:r>
            <a:r>
              <a:rPr lang="sv-SE" sz="1200" baseline="0" dirty="0" smtClean="0">
                <a:solidFill>
                  <a:schemeClr val="accent1"/>
                </a:solidFill>
              </a:rPr>
              <a:t> </a:t>
            </a:r>
            <a:r>
              <a:rPr lang="sv-SE" sz="1200" dirty="0" smtClean="0">
                <a:solidFill>
                  <a:schemeClr val="accent1"/>
                </a:solidFill>
              </a:rPr>
              <a:t>alla förare bär ID-kort eller liknande.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dirty="0" smtClean="0">
              <a:solidFill>
                <a:schemeClr val="accent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dirty="0" smtClean="0">
                <a:solidFill>
                  <a:schemeClr val="accent1"/>
                </a:solidFill>
              </a:rPr>
              <a:t>Det vanligaste är att transporten bokas av en godkänd speditör men en känd avsändare kan också välja att transportera flygfrakten med egna bilar eller att boka med ett åkeri (då</a:t>
            </a:r>
            <a:r>
              <a:rPr lang="sv-SE" sz="1200" baseline="0" dirty="0" smtClean="0">
                <a:solidFill>
                  <a:schemeClr val="accent1"/>
                </a:solidFill>
              </a:rPr>
              <a:t> ska åkeriavtal skrivas med aktuellt åkeri)</a:t>
            </a:r>
            <a:r>
              <a:rPr lang="sv-SE" sz="1200" dirty="0" smtClean="0">
                <a:solidFill>
                  <a:schemeClr val="accent1"/>
                </a:solidFill>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dirty="0" smtClean="0">
              <a:solidFill>
                <a:schemeClr val="accent1"/>
              </a:solidFill>
            </a:endParaRPr>
          </a:p>
          <a:p>
            <a:r>
              <a:rPr lang="sv-SE" dirty="0" smtClean="0">
                <a:solidFill>
                  <a:schemeClr val="accent1"/>
                </a:solidFill>
                <a:ea typeface="ＭＳ Ｐゴシック" pitchFamily="34" charset="-128"/>
              </a:rPr>
              <a:t>Om</a:t>
            </a:r>
            <a:r>
              <a:rPr lang="sv-SE" baseline="0" dirty="0" smtClean="0">
                <a:solidFill>
                  <a:schemeClr val="accent1"/>
                </a:solidFill>
                <a:ea typeface="ＭＳ Ｐゴシック" pitchFamily="34" charset="-128"/>
              </a:rPr>
              <a:t> transporten bokas av en godkänd speditör så går ansvaret över till denna när åkeriet kommer och hämtar flygfrakten.</a:t>
            </a:r>
            <a:endParaRPr lang="sv-SE" dirty="0" smtClean="0">
              <a:solidFill>
                <a:schemeClr val="accent1"/>
              </a:solidFill>
              <a:ea typeface="ＭＳ Ｐゴシック"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dirty="0" smtClean="0">
              <a:solidFill>
                <a:schemeClr val="accent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smtClean="0">
                <a:ea typeface="ＭＳ Ｐゴシック" pitchFamily="34" charset="-128"/>
              </a:rPr>
              <a:t>Åkeriförsäkran finns också att få på engelska.</a:t>
            </a:r>
          </a:p>
          <a:p>
            <a:endParaRPr lang="sv-SE" dirty="0" smtClean="0">
              <a:solidFill>
                <a:schemeClr val="accent1"/>
              </a:solidFill>
              <a:ea typeface="ＭＳ Ｐゴシック" pitchFamily="34" charset="-128"/>
            </a:endParaRPr>
          </a:p>
          <a:p>
            <a:endParaRPr lang="sv-SE" dirty="0" smtClean="0">
              <a:solidFill>
                <a:schemeClr val="accent1"/>
              </a:solidFill>
              <a:ea typeface="ＭＳ Ｐゴシック" pitchFamily="34" charset="-128"/>
            </a:endParaRPr>
          </a:p>
        </p:txBody>
      </p:sp>
      <p:sp>
        <p:nvSpPr>
          <p:cNvPr id="88068" name="Platshållare för bildnummer 3"/>
          <p:cNvSpPr>
            <a:spLocks noGrp="1"/>
          </p:cNvSpPr>
          <p:nvPr>
            <p:ph type="sldNum" sz="quarter" idx="5"/>
          </p:nvPr>
        </p:nvSpPr>
        <p:spPr bwMode="auto">
          <a:noFill/>
          <a:ln>
            <a:miter lim="800000"/>
            <a:headEnd/>
            <a:tailEnd/>
          </a:ln>
        </p:spPr>
        <p:txBody>
          <a:bodyPr/>
          <a:lstStyle/>
          <a:p>
            <a:fld id="{7C64245B-992E-4A91-A397-83B2C2CAA088}" type="slidenum">
              <a:rPr lang="sv-SE" smtClean="0">
                <a:ea typeface="ＭＳ Ｐゴシック" pitchFamily="34" charset="-128"/>
              </a:rPr>
              <a:pPr/>
              <a:t>23</a:t>
            </a:fld>
            <a:endParaRPr lang="sv-SE" smtClean="0">
              <a:ea typeface="ＭＳ Ｐゴシック" pitchFamily="34" charset="-128"/>
            </a:endParaRPr>
          </a:p>
        </p:txBody>
      </p:sp>
      <p:sp>
        <p:nvSpPr>
          <p:cNvPr id="88069" name="Platshållare för datum 5"/>
          <p:cNvSpPr>
            <a:spLocks noGrp="1"/>
          </p:cNvSpPr>
          <p:nvPr>
            <p:ph type="dt" sz="quarter" idx="1"/>
          </p:nvPr>
        </p:nvSpPr>
        <p:spPr bwMode="auto">
          <a:noFill/>
          <a:ln>
            <a:miter lim="800000"/>
            <a:headEnd/>
            <a:tailEnd/>
          </a:ln>
        </p:spPr>
        <p:txBody>
          <a:bodyPr/>
          <a:lstStyle/>
          <a:p>
            <a:r>
              <a:rPr lang="sv-SE" smtClean="0">
                <a:ea typeface="ＭＳ Ｐゴシック" pitchFamily="34" charset="-128"/>
              </a:rPr>
              <a:t>2011-10-06</a:t>
            </a:r>
          </a:p>
        </p:txBody>
      </p:sp>
    </p:spTree>
    <p:extLst>
      <p:ext uri="{BB962C8B-B14F-4D97-AF65-F5344CB8AC3E}">
        <p14:creationId xmlns:p14="http://schemas.microsoft.com/office/powerpoint/2010/main" val="125109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Före lastningen ska lastutrymmet genomsökas och skyddas mot obehörig åtkomst till dess att lastningen är klar.</a:t>
            </a:r>
          </a:p>
          <a:p>
            <a:endParaRPr lang="sv-SE" dirty="0" smtClean="0"/>
          </a:p>
          <a:p>
            <a:r>
              <a:rPr lang="sv-SE" dirty="0" smtClean="0"/>
              <a:t>Under färd ska lastutrymmen</a:t>
            </a:r>
            <a:r>
              <a:rPr lang="sv-SE" baseline="0" dirty="0" smtClean="0"/>
              <a:t> vara låsta eller förseglade, dvs det ska gå att se om någon har försökt att olovligen få tillgång till utrymmet.</a:t>
            </a:r>
            <a:endParaRPr lang="sv-SE"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sz="1200" dirty="0" smtClean="0">
              <a:solidFill>
                <a:schemeClr val="accent1"/>
              </a:solidFill>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v-SE" sz="1200" dirty="0" err="1" smtClean="0">
                <a:solidFill>
                  <a:schemeClr val="accent1"/>
                </a:solidFill>
              </a:rPr>
              <a:t>Lastytor</a:t>
            </a:r>
            <a:r>
              <a:rPr lang="sv-SE" sz="1200" dirty="0" smtClean="0">
                <a:solidFill>
                  <a:schemeClr val="accent1"/>
                </a:solidFill>
              </a:rPr>
              <a:t> på fordon med öppna flak ska hållas under observation när flygfrakt transporteras</a:t>
            </a:r>
          </a:p>
          <a:p>
            <a:endParaRPr lang="sv-SE" dirty="0" smtClean="0"/>
          </a:p>
          <a:p>
            <a:r>
              <a:rPr lang="sv-SE" sz="1200" dirty="0" smtClean="0">
                <a:solidFill>
                  <a:schemeClr val="accent1"/>
                </a:solidFill>
              </a:rPr>
              <a:t>Om oplanerade stopp inte kan undvikas ska föraren kontrollera lastens säkerhet och att lås och/eller förseglingar inte har manipulerats vid återkomsten till fordonet. Om föraren upptäcker tecken på manipulation ska förarens överordnade informeras och flygfrakten/flygposten får inte levereras utan anmälan vid leveransen till mottagande</a:t>
            </a:r>
            <a:r>
              <a:rPr lang="sv-SE" sz="1200" baseline="0" dirty="0" smtClean="0">
                <a:solidFill>
                  <a:schemeClr val="accent1"/>
                </a:solidFill>
              </a:rPr>
              <a:t> terminal</a:t>
            </a:r>
            <a:r>
              <a:rPr lang="sv-SE" sz="1200" dirty="0" smtClean="0">
                <a:solidFill>
                  <a:schemeClr val="accent1"/>
                </a:solidFill>
              </a:rPr>
              <a:t>. Mottagande terminal måste</a:t>
            </a:r>
            <a:r>
              <a:rPr lang="sv-SE" sz="1200" baseline="0" dirty="0" smtClean="0">
                <a:solidFill>
                  <a:schemeClr val="accent1"/>
                </a:solidFill>
              </a:rPr>
              <a:t> i ett sådant läge </a:t>
            </a:r>
            <a:r>
              <a:rPr lang="sv-SE" sz="1200" baseline="0" dirty="0" err="1" smtClean="0">
                <a:solidFill>
                  <a:schemeClr val="accent1"/>
                </a:solidFill>
              </a:rPr>
              <a:t>säkerhetskontrollera</a:t>
            </a:r>
            <a:r>
              <a:rPr lang="sv-SE" sz="1200" baseline="0" dirty="0" smtClean="0">
                <a:solidFill>
                  <a:schemeClr val="accent1"/>
                </a:solidFill>
              </a:rPr>
              <a:t> flygfrakten om inte frakten skickas åter avsändaren.</a:t>
            </a:r>
            <a:endParaRPr lang="sv-SE" sz="1200" dirty="0" smtClean="0">
              <a:solidFill>
                <a:schemeClr val="accent1"/>
              </a:solidFill>
            </a:endParaRPr>
          </a:p>
          <a:p>
            <a:endParaRPr lang="sv-SE" sz="1200" dirty="0" smtClean="0">
              <a:solidFill>
                <a:schemeClr val="accent1"/>
              </a:solidFill>
            </a:endParaRPr>
          </a:p>
        </p:txBody>
      </p:sp>
      <p:sp>
        <p:nvSpPr>
          <p:cNvPr id="4" name="Platshållare för bildnummer 3"/>
          <p:cNvSpPr>
            <a:spLocks noGrp="1"/>
          </p:cNvSpPr>
          <p:nvPr>
            <p:ph type="sldNum" sz="quarter" idx="10"/>
          </p:nvPr>
        </p:nvSpPr>
        <p:spPr/>
        <p:txBody>
          <a:bodyPr/>
          <a:lstStyle/>
          <a:p>
            <a:pPr>
              <a:defRPr/>
            </a:pPr>
            <a:fld id="{2C42CF3B-6455-4C20-9795-5D6CFA3C32DE}" type="slidenum">
              <a:rPr lang="sv-SE" smtClean="0"/>
              <a:pPr>
                <a:defRPr/>
              </a:pPr>
              <a:t>24</a:t>
            </a:fld>
            <a:endParaRPr lang="sv-SE"/>
          </a:p>
        </p:txBody>
      </p:sp>
    </p:spTree>
    <p:extLst>
      <p:ext uri="{BB962C8B-B14F-4D97-AF65-F5344CB8AC3E}">
        <p14:creationId xmlns:p14="http://schemas.microsoft.com/office/powerpoint/2010/main" val="44648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E61E2D6-8713-4E27-B8C3-DAAE5B89C145}" type="slidenum">
              <a:rPr lang="sv-SE" smtClean="0"/>
              <a:pPr/>
              <a:t>25</a:t>
            </a:fld>
            <a:endParaRPr lang="sv-SE"/>
          </a:p>
        </p:txBody>
      </p:sp>
    </p:spTree>
    <p:extLst>
      <p:ext uri="{BB962C8B-B14F-4D97-AF65-F5344CB8AC3E}">
        <p14:creationId xmlns:p14="http://schemas.microsoft.com/office/powerpoint/2010/main" val="150031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9091" name="Platshållare för anteckningar 2"/>
          <p:cNvSpPr>
            <a:spLocks noGrp="1"/>
          </p:cNvSpPr>
          <p:nvPr>
            <p:ph type="body" idx="1"/>
          </p:nvPr>
        </p:nvSpPr>
        <p:spPr bwMode="auto">
          <a:noFill/>
        </p:spPr>
        <p:txBody>
          <a:bodyPr/>
          <a:lstStyle/>
          <a:p>
            <a:r>
              <a:rPr lang="sv-SE" sz="1200" dirty="0" smtClean="0">
                <a:solidFill>
                  <a:schemeClr val="accent1"/>
                </a:solidFill>
              </a:rPr>
              <a:t>Monterade explosiva och brandfarliga anordningar som inte transporteras i enlighet med gällande säkerhetsbestämmelser. </a:t>
            </a:r>
            <a:r>
              <a:rPr lang="sv-SE" dirty="0" smtClean="0">
                <a:ea typeface="ＭＳ Ｐゴシック" pitchFamily="34" charset="-128"/>
              </a:rPr>
              <a:t>Dessa föremål är enligt föreskrifterna förbjudna</a:t>
            </a:r>
            <a:r>
              <a:rPr lang="sv-SE" baseline="0" dirty="0" smtClean="0">
                <a:ea typeface="ＭＳ Ｐゴシック" pitchFamily="34" charset="-128"/>
              </a:rPr>
              <a:t> </a:t>
            </a:r>
            <a:r>
              <a:rPr lang="sv-SE" dirty="0" smtClean="0">
                <a:ea typeface="ＭＳ Ｐゴシック" pitchFamily="34" charset="-128"/>
              </a:rPr>
              <a:t>att lastas ombord på ett flygplan när man skickar det som frakt, om det inte säkerställs att det transporteras enligt gällande regler för farligt gods.</a:t>
            </a:r>
          </a:p>
        </p:txBody>
      </p:sp>
      <p:sp>
        <p:nvSpPr>
          <p:cNvPr id="89092" name="Platshållare för bildnummer 3"/>
          <p:cNvSpPr>
            <a:spLocks noGrp="1"/>
          </p:cNvSpPr>
          <p:nvPr>
            <p:ph type="sldNum" sz="quarter" idx="5"/>
          </p:nvPr>
        </p:nvSpPr>
        <p:spPr bwMode="auto">
          <a:noFill/>
          <a:ln>
            <a:miter lim="800000"/>
            <a:headEnd/>
            <a:tailEnd/>
          </a:ln>
        </p:spPr>
        <p:txBody>
          <a:bodyPr/>
          <a:lstStyle/>
          <a:p>
            <a:fld id="{433F69CE-DF4E-4DD5-9054-4680C06D6C92}" type="slidenum">
              <a:rPr lang="sv-SE" smtClean="0">
                <a:ea typeface="ＭＳ Ｐゴシック" pitchFamily="34" charset="-128"/>
              </a:rPr>
              <a:pPr/>
              <a:t>26</a:t>
            </a:fld>
            <a:endParaRPr lang="sv-SE" smtClean="0">
              <a:ea typeface="ＭＳ Ｐゴシック" pitchFamily="34" charset="-128"/>
            </a:endParaRPr>
          </a:p>
        </p:txBody>
      </p:sp>
    </p:spTree>
    <p:extLst>
      <p:ext uri="{BB962C8B-B14F-4D97-AF65-F5344CB8AC3E}">
        <p14:creationId xmlns:p14="http://schemas.microsoft.com/office/powerpoint/2010/main" val="3068377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90115" name="Platshållare för anteckningar 2"/>
          <p:cNvSpPr>
            <a:spLocks noGrp="1"/>
          </p:cNvSpPr>
          <p:nvPr>
            <p:ph type="body" idx="1"/>
          </p:nvPr>
        </p:nvSpPr>
        <p:spPr bwMode="auto">
          <a:noFill/>
        </p:spPr>
        <p:txBody>
          <a:bodyPr/>
          <a:lstStyle/>
          <a:p>
            <a:r>
              <a:rPr lang="sv-SE" dirty="0" smtClean="0">
                <a:ea typeface="ＭＳ Ｐゴシック" pitchFamily="34" charset="-128"/>
              </a:rPr>
              <a:t>Här visar vi några exempel på  explosiva anordningar som har förts ombord</a:t>
            </a:r>
            <a:r>
              <a:rPr lang="sv-SE" baseline="0" dirty="0" smtClean="0">
                <a:ea typeface="ＭＳ Ｐゴシック" pitchFamily="34" charset="-128"/>
              </a:rPr>
              <a:t> av  </a:t>
            </a:r>
            <a:r>
              <a:rPr lang="sv-SE" dirty="0" smtClean="0">
                <a:ea typeface="ＭＳ Ｐゴシック" pitchFamily="34" charset="-128"/>
              </a:rPr>
              <a:t>passagerare eller i fraktförsändelser. Kreativiteten</a:t>
            </a:r>
            <a:r>
              <a:rPr lang="sv-SE" baseline="0" dirty="0" smtClean="0">
                <a:ea typeface="ＭＳ Ｐゴシック" pitchFamily="34" charset="-128"/>
              </a:rPr>
              <a:t> är stor och det är viktigt att reagera när man upplever frånvaron av det normala, dvs. varför ser det t ex annorlunda ut denna gång? Har något förändrats? Vakenhet och nyfikenhet för skillnader är viktig. </a:t>
            </a:r>
            <a:endParaRPr lang="sv-SE" dirty="0" smtClean="0">
              <a:ea typeface="ＭＳ Ｐゴシック" pitchFamily="34" charset="-128"/>
            </a:endParaRPr>
          </a:p>
        </p:txBody>
      </p:sp>
      <p:sp>
        <p:nvSpPr>
          <p:cNvPr id="90116" name="Platshållare för bildnummer 3"/>
          <p:cNvSpPr>
            <a:spLocks noGrp="1"/>
          </p:cNvSpPr>
          <p:nvPr>
            <p:ph type="sldNum" sz="quarter" idx="5"/>
          </p:nvPr>
        </p:nvSpPr>
        <p:spPr bwMode="auto">
          <a:noFill/>
          <a:ln>
            <a:miter lim="800000"/>
            <a:headEnd/>
            <a:tailEnd/>
          </a:ln>
        </p:spPr>
        <p:txBody>
          <a:bodyPr/>
          <a:lstStyle/>
          <a:p>
            <a:fld id="{65BBE251-6685-494D-9CCC-DDC03ED44197}" type="slidenum">
              <a:rPr lang="sv-SE" smtClean="0">
                <a:ea typeface="ＭＳ Ｐゴシック" pitchFamily="34" charset="-128"/>
              </a:rPr>
              <a:pPr/>
              <a:t>27</a:t>
            </a:fld>
            <a:endParaRPr lang="sv-SE" smtClean="0">
              <a:ea typeface="ＭＳ Ｐゴシック" pitchFamily="34" charset="-128"/>
            </a:endParaRPr>
          </a:p>
        </p:txBody>
      </p:sp>
    </p:spTree>
    <p:extLst>
      <p:ext uri="{BB962C8B-B14F-4D97-AF65-F5344CB8AC3E}">
        <p14:creationId xmlns:p14="http://schemas.microsoft.com/office/powerpoint/2010/main" val="3657920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800" b="1" baseline="0" dirty="0" smtClean="0"/>
              <a:t>Alla former av säkerhetskontroll får endast utföras av därtill utbildade och certifierade säkerhetskontrollanter.</a:t>
            </a:r>
          </a:p>
          <a:p>
            <a:endParaRPr lang="sv-SE" baseline="0" dirty="0" smtClean="0"/>
          </a:p>
          <a:p>
            <a:r>
              <a:rPr lang="sv-SE" dirty="0" smtClean="0"/>
              <a:t>Manuell genomsökning – Försändelsen</a:t>
            </a:r>
            <a:r>
              <a:rPr lang="sv-SE" baseline="0" dirty="0" smtClean="0"/>
              <a:t> öppnas och innehållet gås igenom noggrant. Är det möjligt att gömma något inuti godset men det kan inte öppnas  så ska en annan lämplig metod användas.</a:t>
            </a:r>
          </a:p>
          <a:p>
            <a:endParaRPr lang="sv-SE" baseline="0" dirty="0" smtClean="0"/>
          </a:p>
          <a:p>
            <a:r>
              <a:rPr lang="sv-SE" baseline="0" dirty="0" smtClean="0"/>
              <a:t>Röntgen – Försändelsen genomlyses. Går det inte att genomlysa godset utan  det blir mörkt/svart så kallat ”dark alarm”, ska annan lämplig metod användas för att genomföra säkerhetskontroll. Gods som har hög densitet t ex olika metaller kan vara svåra att kontrollera med röntgen eftersom röntgenstrålarna inte kan tränga igenom materialet.</a:t>
            </a:r>
          </a:p>
          <a:p>
            <a:endParaRPr lang="sv-SE" baseline="0" dirty="0" smtClean="0"/>
          </a:p>
          <a:p>
            <a:r>
              <a:rPr lang="sv-SE" baseline="0" dirty="0" smtClean="0"/>
              <a:t>EDD – Sprängämneshundar och dess förare som är tränade och certifierade att hitta sprängmedel. Ett EDD-team behöver utrymme för att kunna undersöka försändelserna och hundföraren behöver innan ”söket” säkerställa  att hunden är i form och att eventuella störningsmoment inte hindrar arbetet.</a:t>
            </a:r>
          </a:p>
          <a:p>
            <a:endParaRPr lang="sv-SE" dirty="0" smtClean="0"/>
          </a:p>
          <a:p>
            <a:r>
              <a:rPr lang="sv-SE" dirty="0" smtClean="0"/>
              <a:t>ETD – utrustning för att hitta</a:t>
            </a:r>
            <a:r>
              <a:rPr lang="sv-SE" baseline="0" dirty="0" smtClean="0"/>
              <a:t> partiklar av</a:t>
            </a:r>
            <a:r>
              <a:rPr lang="sv-SE" dirty="0" smtClean="0"/>
              <a:t> sprängmedel. ETD används</a:t>
            </a:r>
            <a:r>
              <a:rPr lang="sv-SE" baseline="0" dirty="0" smtClean="0"/>
              <a:t> för att söka efter sprängämnen och metoden innebär att försändelser måste öppnas.</a:t>
            </a:r>
          </a:p>
          <a:p>
            <a:endParaRPr lang="sv-SE" dirty="0" smtClean="0"/>
          </a:p>
          <a:p>
            <a:r>
              <a:rPr lang="sv-SE" dirty="0" smtClean="0"/>
              <a:t>Visuell</a:t>
            </a:r>
            <a:r>
              <a:rPr lang="sv-SE" baseline="0" dirty="0" smtClean="0"/>
              <a:t> kontroll – En okulär besiktning som endast i speciella fall kan användas som metod.</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28</a:t>
            </a:fld>
            <a:endParaRPr lang="sv-SE"/>
          </a:p>
        </p:txBody>
      </p:sp>
    </p:spTree>
    <p:extLst>
      <p:ext uri="{BB962C8B-B14F-4D97-AF65-F5344CB8AC3E}">
        <p14:creationId xmlns:p14="http://schemas.microsoft.com/office/powerpoint/2010/main" val="352837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Liksom</a:t>
            </a:r>
            <a:r>
              <a:rPr lang="sv-SE" baseline="0" dirty="0" smtClean="0"/>
              <a:t> i de flesta andra branscher finns ett antal begrepp som förekommer inom luftfartsskyddet. Nedan listas några av dem och dess betydelse.</a:t>
            </a:r>
          </a:p>
          <a:p>
            <a:endParaRPr lang="sv-SE" dirty="0" smtClean="0"/>
          </a:p>
          <a:p>
            <a:r>
              <a:rPr lang="sv-SE" dirty="0" err="1" smtClean="0"/>
              <a:t>RAKC-databasen</a:t>
            </a:r>
            <a:r>
              <a:rPr lang="sv-SE" baseline="0" dirty="0" smtClean="0"/>
              <a:t> heter egentligen ”Unionens databas över leveranskedjors säkerhetssystem”.</a:t>
            </a:r>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29</a:t>
            </a:fld>
            <a:endParaRPr lang="sv-SE"/>
          </a:p>
        </p:txBody>
      </p:sp>
    </p:spTree>
    <p:extLst>
      <p:ext uri="{BB962C8B-B14F-4D97-AF65-F5344CB8AC3E}">
        <p14:creationId xmlns:p14="http://schemas.microsoft.com/office/powerpoint/2010/main" val="98386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kern="1200" baseline="0" dirty="0" smtClean="0">
                <a:solidFill>
                  <a:schemeClr val="tx1"/>
                </a:solidFill>
                <a:latin typeface="+mn-lt"/>
                <a:ea typeface="ＭＳ Ｐゴシック" pitchFamily="-65" charset="-128"/>
                <a:cs typeface="+mn-cs"/>
              </a:rPr>
              <a:t>Målet för luftfartsskyddet är att skydda passagerare, besättningar, markpersonal, allmänheten och egendom från olagliga handlingar. Skyddet omfattar också luftfartyg, flygplatser samt andra anläggningar som används inom den civila luftfarten.</a:t>
            </a:r>
          </a:p>
          <a:p>
            <a:endParaRPr lang="sv-SE" sz="1200" kern="1200" baseline="0" dirty="0" smtClean="0">
              <a:solidFill>
                <a:schemeClr val="tx1"/>
              </a:solidFill>
              <a:latin typeface="+mn-lt"/>
              <a:ea typeface="ＭＳ Ｐゴシック" pitchFamily="-65" charset="-128"/>
              <a:cs typeface="+mn-cs"/>
            </a:endParaRPr>
          </a:p>
          <a:p>
            <a:r>
              <a:rPr lang="sv-SE" sz="1200" kern="1200" baseline="0" dirty="0" smtClean="0">
                <a:solidFill>
                  <a:schemeClr val="tx1"/>
                </a:solidFill>
                <a:latin typeface="+mn-lt"/>
                <a:ea typeface="ＭＳ Ｐゴシック" pitchFamily="-65" charset="-128"/>
                <a:cs typeface="+mn-cs"/>
              </a:rPr>
              <a:t>Med olagliga handlingar avses till exempel sabotage, kapningar och gisslantagningar. Även hot om eller förberedelser för sådana angrepp räknas som olagliga handlingar. </a:t>
            </a:r>
          </a:p>
          <a:p>
            <a:r>
              <a:rPr lang="sv-SE" sz="1200" kern="1200" baseline="0" dirty="0" smtClean="0">
                <a:solidFill>
                  <a:schemeClr val="tx1"/>
                </a:solidFill>
                <a:latin typeface="+mn-lt"/>
                <a:ea typeface="ＭＳ Ｐゴシック" pitchFamily="-65" charset="-128"/>
                <a:cs typeface="+mn-cs"/>
              </a:rPr>
              <a:t>Om en brottslig handling mot luftfarten skulle inträffa är målsättningen att minimera konsekvenserna genom att verksamhetsutövare  inom luftfartsskyddet har åtgärdsplaner för att omhänderta inträffade händelser. </a:t>
            </a:r>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3</a:t>
            </a:fld>
            <a:endParaRPr lang="sv-SE" dirty="0"/>
          </a:p>
        </p:txBody>
      </p:sp>
    </p:spTree>
    <p:extLst>
      <p:ext uri="{BB962C8B-B14F-4D97-AF65-F5344CB8AC3E}">
        <p14:creationId xmlns:p14="http://schemas.microsoft.com/office/powerpoint/2010/main" val="157171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81923" name="Platshållare för anteckningar 2"/>
          <p:cNvSpPr>
            <a:spLocks noGrp="1"/>
          </p:cNvSpPr>
          <p:nvPr>
            <p:ph type="body" idx="1"/>
          </p:nvPr>
        </p:nvSpPr>
        <p:spPr bwMode="auto">
          <a:noFill/>
        </p:spPr>
        <p:txBody>
          <a:bodyPr/>
          <a:lstStyle/>
          <a:p>
            <a:endParaRPr lang="sv-SE" smtClean="0">
              <a:ea typeface="ＭＳ Ｐゴシック" pitchFamily="34" charset="-128"/>
            </a:endParaRPr>
          </a:p>
        </p:txBody>
      </p:sp>
      <p:sp>
        <p:nvSpPr>
          <p:cNvPr id="81924" name="Platshållare för bildnummer 3"/>
          <p:cNvSpPr>
            <a:spLocks noGrp="1"/>
          </p:cNvSpPr>
          <p:nvPr>
            <p:ph type="sldNum" sz="quarter" idx="5"/>
          </p:nvPr>
        </p:nvSpPr>
        <p:spPr bwMode="auto">
          <a:noFill/>
          <a:ln>
            <a:miter lim="800000"/>
            <a:headEnd/>
            <a:tailEnd/>
          </a:ln>
        </p:spPr>
        <p:txBody>
          <a:bodyPr/>
          <a:lstStyle/>
          <a:p>
            <a:fld id="{3F3E3F8E-58FF-46A0-93F7-B0DD5FA67918}" type="slidenum">
              <a:rPr lang="sv-SE" smtClean="0">
                <a:ea typeface="ＭＳ Ｐゴシック" pitchFamily="34" charset="-128"/>
              </a:rPr>
              <a:pPr/>
              <a:t>30</a:t>
            </a:fld>
            <a:endParaRPr lang="sv-SE" smtClean="0">
              <a:ea typeface="ＭＳ Ｐゴシック" pitchFamily="34" charset="-128"/>
            </a:endParaRPr>
          </a:p>
        </p:txBody>
      </p:sp>
    </p:spTree>
    <p:extLst>
      <p:ext uri="{BB962C8B-B14F-4D97-AF65-F5344CB8AC3E}">
        <p14:creationId xmlns:p14="http://schemas.microsoft.com/office/powerpoint/2010/main" val="123932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47107" name="Platshållare för anteckningar 2"/>
          <p:cNvSpPr>
            <a:spLocks noGrp="1"/>
          </p:cNvSpPr>
          <p:nvPr>
            <p:ph type="body" idx="1"/>
          </p:nvPr>
        </p:nvSpPr>
        <p:spPr bwMode="auto">
          <a:noFill/>
        </p:spPr>
        <p:txBody>
          <a:bodyPr/>
          <a:lstStyle/>
          <a:p>
            <a:r>
              <a:rPr lang="sv-SE" dirty="0" smtClean="0">
                <a:ea typeface="ＭＳ Ｐゴシック" pitchFamily="34" charset="-128"/>
              </a:rPr>
              <a:t>Luftfartsskyddet är uppbyggt enligt en flerlagersprincip. Tanken är att många olika åtgärder ska skapa flera skyddslager, som gemensamt försvårar angrepp mot luftfarten. Vissa lager ska tydligt synas, i förebyggande/avskräckande syfte</a:t>
            </a:r>
            <a:r>
              <a:rPr lang="sv-SE" baseline="0" dirty="0" smtClean="0">
                <a:ea typeface="ＭＳ Ｐゴシック" pitchFamily="34" charset="-128"/>
              </a:rPr>
              <a:t>  medan andra</a:t>
            </a:r>
            <a:r>
              <a:rPr lang="sv-SE" dirty="0" smtClean="0">
                <a:ea typeface="ＭＳ Ｐゴシック" pitchFamily="34" charset="-128"/>
              </a:rPr>
              <a:t> åtgärder</a:t>
            </a:r>
            <a:r>
              <a:rPr lang="sv-SE" baseline="0" dirty="0" smtClean="0">
                <a:ea typeface="ＭＳ Ｐゴシック" pitchFamily="34" charset="-128"/>
              </a:rPr>
              <a:t> inte ska vara kända av</a:t>
            </a:r>
            <a:r>
              <a:rPr lang="sv-SE" dirty="0" smtClean="0">
                <a:ea typeface="ＭＳ Ｐゴシック" pitchFamily="34" charset="-128"/>
              </a:rPr>
              <a:t> allmänheten. </a:t>
            </a:r>
          </a:p>
          <a:p>
            <a:endParaRPr lang="sv-SE" dirty="0" smtClean="0">
              <a:ea typeface="ＭＳ Ｐゴシック" pitchFamily="34" charset="-128"/>
            </a:endParaRPr>
          </a:p>
          <a:p>
            <a:r>
              <a:rPr lang="sv-SE" dirty="0" smtClean="0">
                <a:ea typeface="ＭＳ Ｐゴシック" pitchFamily="34" charset="-128"/>
              </a:rPr>
              <a:t>En enskild säkerhetsåtgärd kan upplevas ha begränsad påverkan på luftfartsskyddet, men den kan vara ett av många viktiga åtgärder inom luftfartsskyddet. Detta är viktigt att förstå när personal ska motiveras att genomföra sina uppgifter.</a:t>
            </a:r>
          </a:p>
          <a:p>
            <a:endParaRPr lang="sv-SE" dirty="0" smtClean="0">
              <a:ea typeface="ＭＳ Ｐゴシック" pitchFamily="34" charset="-128"/>
            </a:endParaRPr>
          </a:p>
        </p:txBody>
      </p:sp>
      <p:sp>
        <p:nvSpPr>
          <p:cNvPr id="47108" name="Platshållare för datum 3"/>
          <p:cNvSpPr>
            <a:spLocks noGrp="1"/>
          </p:cNvSpPr>
          <p:nvPr>
            <p:ph type="dt" sz="quarter" idx="1"/>
          </p:nvPr>
        </p:nvSpPr>
        <p:spPr bwMode="auto">
          <a:noFill/>
          <a:ln>
            <a:miter lim="800000"/>
            <a:headEnd/>
            <a:tailEnd/>
          </a:ln>
        </p:spPr>
        <p:txBody>
          <a:bodyPr/>
          <a:lstStyle/>
          <a:p>
            <a:r>
              <a:rPr lang="sv-SE" dirty="0" smtClean="0">
                <a:ea typeface="ＭＳ Ｐゴシック" pitchFamily="34" charset="-128"/>
              </a:rPr>
              <a:t>2012-05-10</a:t>
            </a:r>
          </a:p>
        </p:txBody>
      </p:sp>
      <p:sp>
        <p:nvSpPr>
          <p:cNvPr id="47109" name="Platshållare för bildnummer 4"/>
          <p:cNvSpPr>
            <a:spLocks noGrp="1"/>
          </p:cNvSpPr>
          <p:nvPr>
            <p:ph type="sldNum" sz="quarter" idx="5"/>
          </p:nvPr>
        </p:nvSpPr>
        <p:spPr bwMode="auto">
          <a:noFill/>
          <a:ln>
            <a:miter lim="800000"/>
            <a:headEnd/>
            <a:tailEnd/>
          </a:ln>
        </p:spPr>
        <p:txBody>
          <a:bodyPr/>
          <a:lstStyle/>
          <a:p>
            <a:fld id="{10240FF7-74A3-4219-B7DC-6EBFED7C9362}" type="slidenum">
              <a:rPr lang="sv-SE" smtClean="0">
                <a:ea typeface="ＭＳ Ｐゴシック" pitchFamily="34" charset="-128"/>
              </a:rPr>
              <a:pPr/>
              <a:t>4</a:t>
            </a:fld>
            <a:endParaRPr lang="sv-SE" dirty="0" smtClean="0">
              <a:ea typeface="ＭＳ Ｐゴシック" pitchFamily="34" charset="-128"/>
            </a:endParaRPr>
          </a:p>
        </p:txBody>
      </p:sp>
    </p:spTree>
    <p:extLst>
      <p:ext uri="{BB962C8B-B14F-4D97-AF65-F5344CB8AC3E}">
        <p14:creationId xmlns:p14="http://schemas.microsoft.com/office/powerpoint/2010/main" val="422308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5</a:t>
            </a:fld>
            <a:endParaRPr lang="sv-SE"/>
          </a:p>
        </p:txBody>
      </p:sp>
    </p:spTree>
    <p:extLst>
      <p:ext uri="{BB962C8B-B14F-4D97-AF65-F5344CB8AC3E}">
        <p14:creationId xmlns:p14="http://schemas.microsoft.com/office/powerpoint/2010/main" val="103119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Pan </a:t>
            </a:r>
            <a:r>
              <a:rPr lang="sv-SE" sz="1200" dirty="0" err="1" smtClean="0"/>
              <a:t>Am’s</a:t>
            </a:r>
            <a:r>
              <a:rPr lang="sv-SE" sz="1200" dirty="0" smtClean="0"/>
              <a:t> flight 103 sprängdes över det skotska samhället Lockerbie 1988. Totalt omkom 270 människor.</a:t>
            </a:r>
          </a:p>
          <a:p>
            <a:r>
              <a:rPr lang="sv-SE" sz="1200" dirty="0" smtClean="0"/>
              <a:t>Orsaken</a:t>
            </a:r>
            <a:r>
              <a:rPr lang="sv-SE" sz="1200" baseline="0" dirty="0" smtClean="0"/>
              <a:t> var e</a:t>
            </a:r>
            <a:r>
              <a:rPr lang="sv-SE" sz="1200" dirty="0" smtClean="0"/>
              <a:t>n sprängladdning dold i en transistorradio som placerats bland lastrumsbagaget.</a:t>
            </a:r>
          </a:p>
          <a:p>
            <a:pPr marL="0" indent="0">
              <a:buNone/>
            </a:pPr>
            <a:endParaRPr lang="sv-SE" sz="1200" dirty="0" smtClean="0"/>
          </a:p>
          <a:p>
            <a:pPr marL="0" indent="0">
              <a:buNone/>
            </a:pPr>
            <a:r>
              <a:rPr lang="sv-SE" sz="1200" b="1" dirty="0" smtClean="0"/>
              <a:t>Påverkan på luftfartsskyddet:</a:t>
            </a:r>
          </a:p>
          <a:p>
            <a:pPr marL="0" indent="0">
              <a:buNone/>
            </a:pPr>
            <a:r>
              <a:rPr lang="sv-SE" sz="1200" dirty="0" smtClean="0"/>
              <a:t>Krav på att bagaget har anknytning till passagerare. Säkerhetskontroll av lastrumsbagage. Det tog cirka 10 år av teknisk utveckling innan det var möjligt att </a:t>
            </a:r>
            <a:r>
              <a:rPr lang="sv-SE" sz="1200" dirty="0" err="1" smtClean="0"/>
              <a:t>säkerhetskontrollera</a:t>
            </a:r>
            <a:r>
              <a:rPr lang="sv-SE" sz="1200" dirty="0" smtClean="0"/>
              <a:t> allt lastrumsbagage och frakt som ska ombord.</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6</a:t>
            </a:fld>
            <a:endParaRPr lang="sv-SE"/>
          </a:p>
        </p:txBody>
      </p:sp>
    </p:spTree>
    <p:extLst>
      <p:ext uri="{BB962C8B-B14F-4D97-AF65-F5344CB8AC3E}">
        <p14:creationId xmlns:p14="http://schemas.microsoft.com/office/powerpoint/2010/main" val="169040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Den 11:e september 2001 kapade 19 män fyra inrikesflygplan i USA. Två av flygplanen flögs in i WTC, ett vid försvarshögkvarteret Pentagon och ett kraschade utanför Pittsburgh, Pennsylvania. Drygt tretusen människor omkom.</a:t>
            </a:r>
          </a:p>
          <a:p>
            <a:r>
              <a:rPr lang="sv-SE" sz="1200" dirty="0" smtClean="0"/>
              <a:t>Al </a:t>
            </a:r>
            <a:r>
              <a:rPr lang="sv-SE" sz="1200" dirty="0" err="1" smtClean="0"/>
              <a:t>Qaida</a:t>
            </a:r>
            <a:r>
              <a:rPr lang="sv-SE" sz="1200" dirty="0" smtClean="0"/>
              <a:t> tog på sig ansvaret och kapningarna kunde ske med hjälp av mindre knivar. Flygpersonal dödades och kaparna kunde ta sig in på </a:t>
            </a:r>
            <a:r>
              <a:rPr lang="sv-SE" sz="1200" dirty="0" err="1" smtClean="0"/>
              <a:t>flightdeck</a:t>
            </a:r>
            <a:r>
              <a:rPr lang="sv-SE" sz="1200" dirty="0" smtClean="0"/>
              <a:t>. Flera av kaparna hade flygcertifikat för småflyg.</a:t>
            </a:r>
          </a:p>
          <a:p>
            <a:endParaRPr lang="sv-SE" sz="1200" dirty="0" smtClean="0"/>
          </a:p>
          <a:p>
            <a:pPr marL="0" indent="0">
              <a:buNone/>
            </a:pPr>
            <a:r>
              <a:rPr lang="sv-SE" sz="1200" dirty="0" smtClean="0"/>
              <a:t>Påverkan på luftfartsskyddet: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Lista på förbjudna föremål togs fram. Förstärkta dörrar till flight </a:t>
            </a:r>
            <a:r>
              <a:rPr lang="sv-SE" sz="1200" dirty="0" err="1" smtClean="0"/>
              <a:t>deck</a:t>
            </a:r>
            <a:r>
              <a:rPr lang="sv-SE" sz="1200" dirty="0" smtClean="0"/>
              <a:t>. Säkerhetskontroll av personal infördes och en internationell samordning av regelverket kring luftfartsskydd påbörjades. Det blev startpunkten för det gemensamma </a:t>
            </a:r>
            <a:r>
              <a:rPr lang="sv-SE" sz="1200" dirty="0" err="1" smtClean="0"/>
              <a:t>EU-regelverk</a:t>
            </a:r>
            <a:r>
              <a:rPr lang="sv-SE" sz="1200" dirty="0" smtClean="0"/>
              <a:t> vi har idag.</a:t>
            </a:r>
          </a:p>
          <a:p>
            <a:pPr marL="0" indent="0">
              <a:buNone/>
            </a:pPr>
            <a:endParaRPr lang="sv-SE" sz="1200" dirty="0" smtClean="0"/>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7</a:t>
            </a:fld>
            <a:endParaRPr lang="sv-SE"/>
          </a:p>
        </p:txBody>
      </p:sp>
    </p:spTree>
    <p:extLst>
      <p:ext uri="{BB962C8B-B14F-4D97-AF65-F5344CB8AC3E}">
        <p14:creationId xmlns:p14="http://schemas.microsoft.com/office/powerpoint/2010/main" val="335135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2006 greps ett flertal personer i London för att ha planerat en samordnad attack på flera flighter mellan England och USA.</a:t>
            </a:r>
          </a:p>
          <a:p>
            <a:r>
              <a:rPr lang="sv-SE" sz="1200" dirty="0" smtClean="0"/>
              <a:t>Planen bestod i att tillverka </a:t>
            </a:r>
            <a:r>
              <a:rPr lang="sv-SE" sz="1200" dirty="0" err="1" smtClean="0"/>
              <a:t>IED:er</a:t>
            </a:r>
            <a:r>
              <a:rPr lang="sv-SE" sz="1200" dirty="0" smtClean="0"/>
              <a:t> (</a:t>
            </a:r>
            <a:r>
              <a:rPr lang="sv-SE" sz="1200" dirty="0" err="1" smtClean="0"/>
              <a:t>Improvised</a:t>
            </a:r>
            <a:r>
              <a:rPr lang="sv-SE" sz="1200" dirty="0" smtClean="0"/>
              <a:t> Explosive </a:t>
            </a:r>
            <a:r>
              <a:rPr lang="sv-SE" sz="1200" dirty="0" err="1" smtClean="0"/>
              <a:t>Devices</a:t>
            </a:r>
            <a:r>
              <a:rPr lang="sv-SE" sz="1200" dirty="0" smtClean="0"/>
              <a:t>) med flytande sprängmedel. Planen avslöjades av polis innan den sattes i verket och de misstänkta personerna dömdes senare till långa fängelsestraff.</a:t>
            </a:r>
          </a:p>
          <a:p>
            <a:endParaRPr lang="sv-SE" sz="1200" dirty="0" smtClean="0"/>
          </a:p>
          <a:p>
            <a:pPr marL="0" indent="0">
              <a:buNone/>
            </a:pPr>
            <a:r>
              <a:rPr lang="sv-SE" sz="1200" dirty="0" smtClean="0"/>
              <a:t>Påverkan på luftfartsskyddet:</a:t>
            </a:r>
          </a:p>
          <a:p>
            <a:pPr marL="0" indent="0">
              <a:buNone/>
            </a:pPr>
            <a:r>
              <a:rPr lang="sv-SE" sz="1200" dirty="0" smtClean="0"/>
              <a:t>Mängden vätska som får föras om ombord i handbagaget begränsas.</a:t>
            </a:r>
          </a:p>
          <a:p>
            <a:pPr marL="0" indent="0">
              <a:buNone/>
            </a:pPr>
            <a:r>
              <a:rPr lang="sv-SE" sz="1200" dirty="0" smtClean="0"/>
              <a:t>Teknisk utrustning för analys av vätska utvecklas.</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8</a:t>
            </a:fld>
            <a:endParaRPr lang="sv-SE"/>
          </a:p>
        </p:txBody>
      </p:sp>
    </p:spTree>
    <p:extLst>
      <p:ext uri="{BB962C8B-B14F-4D97-AF65-F5344CB8AC3E}">
        <p14:creationId xmlns:p14="http://schemas.microsoft.com/office/powerpoint/2010/main" val="304295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t>Genom underrättelsearbete upptäcktes två sprängladdningar ombord på två olika fraktflygplan. Bomberna var dolda i skrivarnas färgpatroner och mycket svåra att upptäcka. De kunde inte upptäckas när paketen röntgades.</a:t>
            </a:r>
          </a:p>
          <a:p>
            <a:r>
              <a:rPr lang="sv-SE" sz="1200" dirty="0" smtClean="0"/>
              <a:t>Avsikten var troligen att spränga flygplanen när de var i luften på väg till eller i USA.</a:t>
            </a:r>
          </a:p>
          <a:p>
            <a:endParaRPr lang="sv-SE" sz="1200" dirty="0" smtClean="0"/>
          </a:p>
          <a:p>
            <a:pPr marL="0" indent="0">
              <a:buNone/>
            </a:pPr>
            <a:r>
              <a:rPr lang="sv-SE" sz="1200" dirty="0" smtClean="0"/>
              <a:t>Påverkan på luftfartsskyddet:</a:t>
            </a:r>
          </a:p>
          <a:p>
            <a:pPr marL="0" indent="0">
              <a:buNone/>
            </a:pPr>
            <a:r>
              <a:rPr lang="sv-SE" sz="1200" dirty="0" smtClean="0"/>
              <a:t>Åtstramningar gällande frakt från länder utanför EU (tredjeland). Regelbundet arbete med återkommande riskbedömning för frakt från tredje land.</a:t>
            </a:r>
          </a:p>
          <a:p>
            <a:endParaRPr lang="sv-SE" dirty="0"/>
          </a:p>
        </p:txBody>
      </p:sp>
      <p:sp>
        <p:nvSpPr>
          <p:cNvPr id="4" name="Platshållare för bildnummer 3"/>
          <p:cNvSpPr>
            <a:spLocks noGrp="1"/>
          </p:cNvSpPr>
          <p:nvPr>
            <p:ph type="sldNum" sz="quarter" idx="10"/>
          </p:nvPr>
        </p:nvSpPr>
        <p:spPr/>
        <p:txBody>
          <a:bodyPr/>
          <a:lstStyle/>
          <a:p>
            <a:pPr>
              <a:defRPr/>
            </a:pPr>
            <a:fld id="{56507717-0067-4A1F-9A05-97715269A7AE}" type="slidenum">
              <a:rPr lang="sv-SE" smtClean="0"/>
              <a:pPr>
                <a:defRPr/>
              </a:pPr>
              <a:t>9</a:t>
            </a:fld>
            <a:endParaRPr lang="sv-SE"/>
          </a:p>
        </p:txBody>
      </p:sp>
    </p:spTree>
    <p:extLst>
      <p:ext uri="{BB962C8B-B14F-4D97-AF65-F5344CB8AC3E}">
        <p14:creationId xmlns:p14="http://schemas.microsoft.com/office/powerpoint/2010/main" val="3257968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smtClean="0"/>
              <a:t>Klicka här för att ändra 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5" name="Bildobjekt 4"/>
          <p:cNvPicPr>
            <a:picLocks noChangeAspect="1"/>
          </p:cNvPicPr>
          <p:nvPr userDrawn="1"/>
        </p:nvPicPr>
        <p:blipFill>
          <a:blip r:embed="rId3" cstate="print"/>
          <a:stretch>
            <a:fillRect/>
          </a:stretch>
        </p:blipFill>
        <p:spPr>
          <a:xfrm>
            <a:off x="7505701" y="4540250"/>
            <a:ext cx="1333500" cy="342900"/>
          </a:xfrm>
          <a:prstGeom prst="rect">
            <a:avLst/>
          </a:prstGeom>
        </p:spPr>
      </p:pic>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719141" y="1006080"/>
            <a:ext cx="3906837" cy="32789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778379" y="1006080"/>
            <a:ext cx="3908425" cy="327898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3"/>
          <p:cNvSpPr>
            <a:spLocks noGrp="1"/>
          </p:cNvSpPr>
          <p:nvPr>
            <p:ph type="dt" sz="half" idx="10"/>
          </p:nvPr>
        </p:nvSpPr>
        <p:spPr/>
        <p:txBody>
          <a:bodyPr/>
          <a:lstStyle>
            <a:lvl1pPr>
              <a:defRPr/>
            </a:lvl1pPr>
          </a:lstStyle>
          <a:p>
            <a:pPr>
              <a:defRPr/>
            </a:pPr>
            <a:r>
              <a:rPr lang="sv-SE" smtClean="0"/>
              <a:t>2020-06-18</a:t>
            </a:r>
            <a:endParaRPr lang="sv-SE"/>
          </a:p>
        </p:txBody>
      </p:sp>
      <p:sp>
        <p:nvSpPr>
          <p:cNvPr id="6" name="Platshållare för bildnummer 5"/>
          <p:cNvSpPr>
            <a:spLocks noGrp="1"/>
          </p:cNvSpPr>
          <p:nvPr>
            <p:ph type="sldNum" sz="quarter" idx="11"/>
          </p:nvPr>
        </p:nvSpPr>
        <p:spPr/>
        <p:txBody>
          <a:bodyPr/>
          <a:lstStyle>
            <a:lvl1pPr>
              <a:defRPr/>
            </a:lvl1pPr>
          </a:lstStyle>
          <a:p>
            <a:pPr>
              <a:defRPr/>
            </a:pPr>
            <a:fld id="{9FD3F8BE-CAD6-4E60-B0A9-811B9EB67E5D}" type="slidenum">
              <a:rPr lang="sv-SE"/>
              <a:pPr>
                <a:defRPr/>
              </a:pPr>
              <a:t>‹#›</a:t>
            </a:fld>
            <a:endParaRPr lang="sv-SE"/>
          </a:p>
        </p:txBody>
      </p:sp>
    </p:spTree>
    <p:extLst>
      <p:ext uri="{BB962C8B-B14F-4D97-AF65-F5344CB8AC3E}">
        <p14:creationId xmlns:p14="http://schemas.microsoft.com/office/powerpoint/2010/main" val="77961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smtClean="0"/>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smtClean="0"/>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smtClean="0"/>
              <a:t>Klicka på ikonen för att lägga till en bild</a:t>
            </a:r>
            <a:endParaRPr lang="sv-SE"/>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smtClean="0"/>
              <a:t>Redigera format för bakgrundstext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smtClean="0"/>
              <a:t>Klicka på ikonen för att lägga till en bild</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smtClean="0"/>
              <a:t>2020-06-18</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smtClean="0"/>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smtClean="0"/>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r>
              <a:rPr lang="sv-SE" smtClean="0"/>
              <a:t>2020-06-18</a:t>
            </a: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pic>
        <p:nvPicPr>
          <p:cNvPr id="13" name="Picture 13" descr="TS_Sv_2V_RGB"/>
          <p:cNvPicPr>
            <a:picLocks noChangeAspect="1" noChangeArrowheads="1"/>
          </p:cNvPicPr>
          <p:nvPr/>
        </p:nvPicPr>
        <p:blipFill>
          <a:blip r:embed="rId17" cstate="print"/>
          <a:srcRect/>
          <a:stretch>
            <a:fillRect/>
          </a:stretch>
        </p:blipFill>
        <p:spPr bwMode="auto">
          <a:xfrm>
            <a:off x="7508047" y="4556887"/>
            <a:ext cx="1331318" cy="300863"/>
          </a:xfrm>
          <a:prstGeom prst="rect">
            <a:avLst/>
          </a:prstGeom>
          <a:noFill/>
          <a:ln w="9525">
            <a:noFill/>
            <a:miter lim="800000"/>
            <a:headEnd/>
            <a:tailEnd/>
          </a:ln>
        </p:spPr>
      </p:pic>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52" r:id="rId4"/>
    <p:sldLayoutId id="2147483670" r:id="rId5"/>
    <p:sldLayoutId id="2147483656" r:id="rId6"/>
    <p:sldLayoutId id="2147483671" r:id="rId7"/>
    <p:sldLayoutId id="2147483672" r:id="rId8"/>
    <p:sldLayoutId id="2147483676" r:id="rId9"/>
    <p:sldLayoutId id="2147483654" r:id="rId10"/>
    <p:sldLayoutId id="2147483655" r:id="rId11"/>
    <p:sldLayoutId id="2147483673" r:id="rId12"/>
    <p:sldLayoutId id="2147483674" r:id="rId13"/>
    <p:sldLayoutId id="2147483675" r:id="rId14"/>
    <p:sldLayoutId id="2147483677" r:id="rId15"/>
  </p:sldLayoutIdLst>
  <p:hf sldNum="0" hdr="0" ftr="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7.wmf"/><Relationship Id="rId5" Type="http://schemas.openxmlformats.org/officeDocument/2006/relationships/image" Target="../media/image25.wmf"/><Relationship Id="rId4" Type="http://schemas.openxmlformats.org/officeDocument/2006/relationships/image" Target="../media/image2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18.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89518" y="1923678"/>
            <a:ext cx="5829300" cy="1134126"/>
          </a:xfrm>
        </p:spPr>
        <p:txBody>
          <a:bodyPr/>
          <a:lstStyle/>
          <a:p>
            <a:pPr algn="ctr"/>
            <a:r>
              <a:rPr lang="sv-SE" sz="2700" dirty="0"/>
              <a:t>Utbildning för </a:t>
            </a:r>
            <a:r>
              <a:rPr lang="sv-SE" sz="2700" dirty="0" smtClean="0"/>
              <a:t>åkerier Luftfartsskydd </a:t>
            </a:r>
            <a:r>
              <a:rPr lang="sv-SE" sz="2700" dirty="0"/>
              <a:t/>
            </a:r>
            <a:br>
              <a:rPr lang="sv-SE" sz="2700" dirty="0"/>
            </a:br>
            <a:r>
              <a:rPr lang="sv-SE" sz="2700" dirty="0"/>
              <a:t>2020</a:t>
            </a:r>
          </a:p>
        </p:txBody>
      </p:sp>
      <p:sp>
        <p:nvSpPr>
          <p:cNvPr id="6" name="Rektangel 5"/>
          <p:cNvSpPr/>
          <p:nvPr/>
        </p:nvSpPr>
        <p:spPr>
          <a:xfrm>
            <a:off x="346800" y="4185161"/>
            <a:ext cx="8514735" cy="498598"/>
          </a:xfrm>
          <a:prstGeom prst="rect">
            <a:avLst/>
          </a:prstGeom>
        </p:spPr>
        <p:txBody>
          <a:bodyPr wrap="square">
            <a:spAutoFit/>
          </a:bodyPr>
          <a:lstStyle/>
          <a:p>
            <a:pPr lvl="0" algn="ctr" eaLnBrk="0" hangingPunct="0">
              <a:spcBef>
                <a:spcPct val="20000"/>
              </a:spcBef>
            </a:pPr>
            <a:r>
              <a:rPr lang="sv-SE" sz="1200" b="1" kern="0" dirty="0">
                <a:solidFill>
                  <a:schemeClr val="bg1"/>
                </a:solidFill>
                <a:latin typeface="Arial"/>
                <a:ea typeface="ＭＳ Ｐゴシック"/>
              </a:rPr>
              <a:t>Uppfyller kraven i TSFS </a:t>
            </a:r>
            <a:r>
              <a:rPr lang="sv-SE" sz="1200" b="1" kern="0" dirty="0" smtClean="0">
                <a:solidFill>
                  <a:schemeClr val="bg1"/>
                </a:solidFill>
                <a:latin typeface="Arial"/>
                <a:ea typeface="ＭＳ Ｐゴシック"/>
              </a:rPr>
              <a:t>2020:80, 5 </a:t>
            </a:r>
            <a:r>
              <a:rPr lang="sv-SE" sz="1200" b="1" kern="0" dirty="0">
                <a:solidFill>
                  <a:schemeClr val="bg1"/>
                </a:solidFill>
                <a:latin typeface="Arial"/>
                <a:ea typeface="ＭＳ Ｐゴシック"/>
              </a:rPr>
              <a:t>kap </a:t>
            </a:r>
            <a:r>
              <a:rPr lang="sv-SE" sz="1200" b="1" kern="0" dirty="0" smtClean="0">
                <a:solidFill>
                  <a:schemeClr val="bg1"/>
                </a:solidFill>
                <a:latin typeface="Arial"/>
                <a:ea typeface="ＭＳ Ｐゴシック"/>
              </a:rPr>
              <a:t>12§ och §20 (EU </a:t>
            </a:r>
            <a:r>
              <a:rPr lang="sv-SE" sz="1200" b="1" kern="0" dirty="0">
                <a:solidFill>
                  <a:schemeClr val="bg1"/>
                </a:solidFill>
                <a:latin typeface="Arial"/>
                <a:ea typeface="ＭＳ Ｐゴシック"/>
              </a:rPr>
              <a:t>2015/1998 p. </a:t>
            </a:r>
            <a:r>
              <a:rPr lang="sv-SE" sz="1200" b="1" kern="0" dirty="0" smtClean="0">
                <a:solidFill>
                  <a:schemeClr val="bg1"/>
                </a:solidFill>
                <a:latin typeface="Arial"/>
                <a:ea typeface="ＭＳ Ｐゴシック"/>
              </a:rPr>
              <a:t>11.2.3.9 och 11.2.7</a:t>
            </a:r>
            <a:r>
              <a:rPr lang="sv-SE" sz="1200" b="1" kern="0" dirty="0">
                <a:solidFill>
                  <a:schemeClr val="bg1"/>
                </a:solidFill>
                <a:latin typeface="Arial"/>
                <a:ea typeface="ＭＳ Ｐゴシック"/>
              </a:rPr>
              <a:t>)</a:t>
            </a:r>
          </a:p>
          <a:p>
            <a:pPr lvl="0" eaLnBrk="0" hangingPunct="0">
              <a:spcBef>
                <a:spcPct val="20000"/>
              </a:spcBef>
            </a:pPr>
            <a:endParaRPr lang="sv-SE" sz="1200" kern="0" dirty="0">
              <a:solidFill>
                <a:srgbClr val="000000"/>
              </a:solidFill>
              <a:latin typeface="Arial"/>
              <a:ea typeface="ＭＳ Ｐゴシック"/>
            </a:endParaRPr>
          </a:p>
        </p:txBody>
      </p:sp>
    </p:spTree>
    <p:extLst>
      <p:ext uri="{BB962C8B-B14F-4D97-AF65-F5344CB8AC3E}">
        <p14:creationId xmlns:p14="http://schemas.microsoft.com/office/powerpoint/2010/main" val="1802688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Aktuella hot</a:t>
            </a:r>
            <a:endParaRPr lang="sv-SE" dirty="0"/>
          </a:p>
        </p:txBody>
      </p:sp>
      <p:sp>
        <p:nvSpPr>
          <p:cNvPr id="3" name="Underrubrik 2"/>
          <p:cNvSpPr>
            <a:spLocks noGrp="1"/>
          </p:cNvSpPr>
          <p:nvPr>
            <p:ph type="subTitle" idx="1"/>
          </p:nvPr>
        </p:nvSpPr>
        <p:spPr/>
        <p:txBody>
          <a:bodyPr/>
          <a:lstStyle/>
          <a:p>
            <a:r>
              <a:rPr lang="sv-SE" b="1" dirty="0" smtClean="0"/>
              <a:t> </a:t>
            </a:r>
            <a:endParaRPr lang="sv-SE" dirty="0"/>
          </a:p>
        </p:txBody>
      </p:sp>
    </p:spTree>
    <p:extLst>
      <p:ext uri="{BB962C8B-B14F-4D97-AF65-F5344CB8AC3E}">
        <p14:creationId xmlns:p14="http://schemas.microsoft.com/office/powerpoint/2010/main" val="1147377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a:t>Hotbilden mot Sverige - Terrorism</a:t>
            </a:r>
          </a:p>
        </p:txBody>
      </p:sp>
      <p:pic>
        <p:nvPicPr>
          <p:cNvPr id="1026" name="Picture 2" descr="C:\Users\pegu01\Desktop\ISIS.png"/>
          <p:cNvPicPr>
            <a:picLocks noChangeAspect="1" noChangeArrowheads="1"/>
          </p:cNvPicPr>
          <p:nvPr/>
        </p:nvPicPr>
        <p:blipFill>
          <a:blip r:embed="rId3" cstate="print"/>
          <a:srcRect/>
          <a:stretch>
            <a:fillRect/>
          </a:stretch>
        </p:blipFill>
        <p:spPr bwMode="auto">
          <a:xfrm>
            <a:off x="4424422" y="1707654"/>
            <a:ext cx="4140419" cy="2327136"/>
          </a:xfrm>
          <a:prstGeom prst="rect">
            <a:avLst/>
          </a:prstGeom>
          <a:noFill/>
          <a:ln>
            <a:solidFill>
              <a:schemeClr val="tx1"/>
            </a:solidFill>
          </a:ln>
        </p:spPr>
      </p:pic>
      <p:sp>
        <p:nvSpPr>
          <p:cNvPr id="4" name="Platshållare för innehåll 3"/>
          <p:cNvSpPr>
            <a:spLocks noGrp="1"/>
          </p:cNvSpPr>
          <p:nvPr>
            <p:ph sz="half" idx="1"/>
          </p:nvPr>
        </p:nvSpPr>
        <p:spPr>
          <a:xfrm>
            <a:off x="522288" y="1457383"/>
            <a:ext cx="3906837" cy="2577407"/>
          </a:xfrm>
        </p:spPr>
        <p:txBody>
          <a:bodyPr/>
          <a:lstStyle/>
          <a:p>
            <a:pPr marL="0" indent="0">
              <a:buNone/>
            </a:pPr>
            <a:r>
              <a:rPr lang="sv-SE" sz="1600" dirty="0">
                <a:solidFill>
                  <a:srgbClr val="005BBB"/>
                </a:solidFill>
              </a:rPr>
              <a:t>Det idag allvarligaste hotet mot Sverige kommer från våldsbejakande islamister</a:t>
            </a:r>
          </a:p>
        </p:txBody>
      </p:sp>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1906717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Hotbilden mot Sverige - Terrorism</a:t>
            </a:r>
          </a:p>
        </p:txBody>
      </p:sp>
      <p:sp>
        <p:nvSpPr>
          <p:cNvPr id="3" name="Platshållare för innehåll 2"/>
          <p:cNvSpPr>
            <a:spLocks noGrp="1"/>
          </p:cNvSpPr>
          <p:nvPr>
            <p:ph sz="half" idx="1"/>
          </p:nvPr>
        </p:nvSpPr>
        <p:spPr>
          <a:xfrm>
            <a:off x="522289" y="1446213"/>
            <a:ext cx="4051300" cy="3278981"/>
          </a:xfrm>
        </p:spPr>
        <p:txBody>
          <a:bodyPr/>
          <a:lstStyle/>
          <a:p>
            <a:pPr>
              <a:buNone/>
            </a:pPr>
            <a:r>
              <a:rPr lang="sv-SE" sz="1600" b="1" dirty="0">
                <a:solidFill>
                  <a:schemeClr val="accent1"/>
                </a:solidFill>
              </a:rPr>
              <a:t>Påverkansfaktorer:</a:t>
            </a:r>
          </a:p>
          <a:p>
            <a:r>
              <a:rPr lang="sv-SE" sz="1600" dirty="0">
                <a:solidFill>
                  <a:schemeClr val="accent1"/>
                </a:solidFill>
              </a:rPr>
              <a:t>Militär personal i Afghanistan, Irak och Mali</a:t>
            </a:r>
          </a:p>
          <a:p>
            <a:pPr>
              <a:buNone/>
            </a:pPr>
            <a:endParaRPr lang="sv-SE" sz="1600" dirty="0">
              <a:solidFill>
                <a:schemeClr val="accent1"/>
              </a:solidFill>
            </a:endParaRPr>
          </a:p>
          <a:p>
            <a:r>
              <a:rPr lang="sv-SE" sz="1600" dirty="0">
                <a:solidFill>
                  <a:schemeClr val="accent1"/>
                </a:solidFill>
              </a:rPr>
              <a:t>Stöd till den militära kampen mot terrororganisationer</a:t>
            </a:r>
          </a:p>
          <a:p>
            <a:pPr>
              <a:buNone/>
            </a:pPr>
            <a:endParaRPr lang="sv-SE" sz="1600" dirty="0">
              <a:solidFill>
                <a:schemeClr val="accent1"/>
              </a:solidFill>
            </a:endParaRPr>
          </a:p>
          <a:p>
            <a:r>
              <a:rPr lang="sv-SE" sz="1600" dirty="0">
                <a:solidFill>
                  <a:schemeClr val="accent1"/>
                </a:solidFill>
              </a:rPr>
              <a:t>Upplevda kränkningar av islam</a:t>
            </a:r>
          </a:p>
        </p:txBody>
      </p:sp>
      <p:pic>
        <p:nvPicPr>
          <p:cNvPr id="7" name="Platshållare för innehåll 6" descr="isis3.png"/>
          <p:cNvPicPr>
            <a:picLocks noGrp="1" noChangeAspect="1"/>
          </p:cNvPicPr>
          <p:nvPr>
            <p:ph sz="half" idx="2"/>
          </p:nvPr>
        </p:nvPicPr>
        <p:blipFill>
          <a:blip r:embed="rId3" cstate="print"/>
          <a:stretch>
            <a:fillRect/>
          </a:stretch>
        </p:blipFill>
        <p:spPr>
          <a:xfrm>
            <a:off x="4726100" y="1446213"/>
            <a:ext cx="3510169" cy="1811337"/>
          </a:xfrm>
          <a:ln>
            <a:solidFill>
              <a:schemeClr val="tx1"/>
            </a:solidFill>
          </a:ln>
        </p:spPr>
      </p:pic>
      <p:sp>
        <p:nvSpPr>
          <p:cNvPr id="5" name="Platshållare för datum 4"/>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1444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Hotbilden mot Sverige - Terrorism</a:t>
            </a:r>
          </a:p>
        </p:txBody>
      </p:sp>
      <p:sp>
        <p:nvSpPr>
          <p:cNvPr id="3" name="Platshållare för innehåll 2"/>
          <p:cNvSpPr>
            <a:spLocks noGrp="1"/>
          </p:cNvSpPr>
          <p:nvPr>
            <p:ph idx="1"/>
          </p:nvPr>
        </p:nvSpPr>
        <p:spPr/>
        <p:txBody>
          <a:bodyPr/>
          <a:lstStyle/>
          <a:p>
            <a:pPr>
              <a:buNone/>
            </a:pPr>
            <a:r>
              <a:rPr lang="sv-SE" sz="1600" b="1" dirty="0">
                <a:solidFill>
                  <a:schemeClr val="accent1"/>
                </a:solidFill>
              </a:rPr>
              <a:t>Hotnivån för Sverige ändrades den 2 mars 2016 då den sänktes ett</a:t>
            </a:r>
          </a:p>
          <a:p>
            <a:pPr>
              <a:buNone/>
            </a:pPr>
            <a:r>
              <a:rPr lang="sv-SE" sz="1600" b="1" dirty="0">
                <a:solidFill>
                  <a:schemeClr val="accent1"/>
                </a:solidFill>
              </a:rPr>
              <a:t>steg från högt hot till förhöjt hot.</a:t>
            </a:r>
          </a:p>
          <a:p>
            <a:pPr>
              <a:buNone/>
            </a:pPr>
            <a:endParaRPr lang="sv-SE" sz="1600" b="1" dirty="0">
              <a:solidFill>
                <a:schemeClr val="accent1"/>
              </a:solidFill>
            </a:endParaRPr>
          </a:p>
          <a:p>
            <a:pPr>
              <a:buNone/>
            </a:pPr>
            <a:r>
              <a:rPr lang="sv-SE" sz="1600" b="1" dirty="0">
                <a:solidFill>
                  <a:srgbClr val="005BBB"/>
                </a:solidFill>
              </a:rPr>
              <a:t>	</a:t>
            </a:r>
            <a:r>
              <a:rPr lang="sv-SE" sz="1600" dirty="0">
                <a:solidFill>
                  <a:srgbClr val="005BBB"/>
                </a:solidFill>
              </a:rPr>
              <a:t>1. Inget hot</a:t>
            </a:r>
          </a:p>
          <a:p>
            <a:pPr>
              <a:buNone/>
            </a:pPr>
            <a:r>
              <a:rPr lang="sv-SE" sz="1600" dirty="0">
                <a:solidFill>
                  <a:srgbClr val="005BBB"/>
                </a:solidFill>
              </a:rPr>
              <a:t>	2. Lågt hot</a:t>
            </a:r>
          </a:p>
          <a:p>
            <a:pPr>
              <a:buNone/>
            </a:pPr>
            <a:r>
              <a:rPr lang="sv-SE" sz="1600" dirty="0">
                <a:solidFill>
                  <a:srgbClr val="005BBB"/>
                </a:solidFill>
              </a:rPr>
              <a:t>	</a:t>
            </a:r>
            <a:r>
              <a:rPr lang="sv-SE" sz="1600" dirty="0">
                <a:solidFill>
                  <a:srgbClr val="FF0000"/>
                </a:solidFill>
              </a:rPr>
              <a:t>3. Förhöjt hot</a:t>
            </a:r>
          </a:p>
          <a:p>
            <a:pPr>
              <a:buNone/>
            </a:pPr>
            <a:r>
              <a:rPr lang="sv-SE" sz="1600" dirty="0">
                <a:solidFill>
                  <a:srgbClr val="005BBB"/>
                </a:solidFill>
              </a:rPr>
              <a:t>	4. Högt hot</a:t>
            </a:r>
          </a:p>
          <a:p>
            <a:pPr>
              <a:buNone/>
            </a:pPr>
            <a:r>
              <a:rPr lang="sv-SE" sz="1600" dirty="0">
                <a:solidFill>
                  <a:srgbClr val="005BBB"/>
                </a:solidFill>
              </a:rPr>
              <a:t>	5. Mycket högt hot</a:t>
            </a:r>
          </a:p>
          <a:p>
            <a:pPr>
              <a:buNone/>
            </a:pPr>
            <a:endParaRPr lang="sv-SE" sz="1600" b="1" dirty="0">
              <a:solidFill>
                <a:srgbClr val="005BBB"/>
              </a:solidFill>
            </a:endParaRPr>
          </a:p>
        </p:txBody>
      </p:sp>
      <p:sp>
        <p:nvSpPr>
          <p:cNvPr id="5" name="Platshållare för datum 4"/>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1941428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p:txBody>
          <a:bodyPr/>
          <a:lstStyle/>
          <a:p>
            <a:r>
              <a:rPr lang="sv-SE" dirty="0"/>
              <a:t>Hotbilden - Terrorism</a:t>
            </a:r>
          </a:p>
        </p:txBody>
      </p:sp>
      <p:pic>
        <p:nvPicPr>
          <p:cNvPr id="13" name="Platshållare för innehåll 12" descr="Inspire 14.jpg"/>
          <p:cNvPicPr>
            <a:picLocks noGrp="1" noChangeAspect="1"/>
          </p:cNvPicPr>
          <p:nvPr>
            <p:ph sz="half" idx="2"/>
          </p:nvPr>
        </p:nvPicPr>
        <p:blipFill>
          <a:blip r:embed="rId3"/>
          <a:stretch>
            <a:fillRect/>
          </a:stretch>
        </p:blipFill>
        <p:spPr>
          <a:xfrm>
            <a:off x="1181179" y="1242013"/>
            <a:ext cx="2592288" cy="1672634"/>
          </a:xfrm>
        </p:spPr>
      </p:pic>
      <p:pic>
        <p:nvPicPr>
          <p:cNvPr id="14" name="Bildobjekt 13" descr="Kö i avgångshallen.jpg"/>
          <p:cNvPicPr>
            <a:picLocks noChangeAspect="1"/>
          </p:cNvPicPr>
          <p:nvPr/>
        </p:nvPicPr>
        <p:blipFill>
          <a:blip r:embed="rId4"/>
          <a:stretch>
            <a:fillRect/>
          </a:stretch>
        </p:blipFill>
        <p:spPr>
          <a:xfrm>
            <a:off x="1181179" y="3268091"/>
            <a:ext cx="2592288" cy="1457103"/>
          </a:xfrm>
          <a:prstGeom prst="rect">
            <a:avLst/>
          </a:prstGeom>
        </p:spPr>
      </p:pic>
      <p:sp>
        <p:nvSpPr>
          <p:cNvPr id="15" name="textruta 14"/>
          <p:cNvSpPr txBox="1"/>
          <p:nvPr/>
        </p:nvSpPr>
        <p:spPr>
          <a:xfrm>
            <a:off x="4268722" y="1242013"/>
            <a:ext cx="4063748" cy="1569660"/>
          </a:xfrm>
          <a:prstGeom prst="rect">
            <a:avLst/>
          </a:prstGeom>
          <a:noFill/>
        </p:spPr>
        <p:txBody>
          <a:bodyPr wrap="square" rtlCol="0">
            <a:spAutoFit/>
          </a:bodyPr>
          <a:lstStyle/>
          <a:p>
            <a:r>
              <a:rPr lang="sv-SE" sz="1600" b="1" dirty="0">
                <a:solidFill>
                  <a:schemeClr val="accent1"/>
                </a:solidFill>
                <a:latin typeface="+mj-lt"/>
              </a:rPr>
              <a:t>Utveckling:</a:t>
            </a:r>
          </a:p>
          <a:p>
            <a:endParaRPr lang="sv-SE" sz="1600" b="1" dirty="0">
              <a:solidFill>
                <a:schemeClr val="accent1"/>
              </a:solidFill>
              <a:latin typeface="+mj-lt"/>
            </a:endParaRPr>
          </a:p>
          <a:p>
            <a:pPr>
              <a:buFont typeface="Arial" pitchFamily="34" charset="0"/>
              <a:buChar char="•"/>
            </a:pPr>
            <a:r>
              <a:rPr lang="sv-SE" sz="1600" dirty="0" smtClean="0">
                <a:solidFill>
                  <a:schemeClr val="accent1"/>
                </a:solidFill>
                <a:latin typeface="+mj-lt"/>
              </a:rPr>
              <a:t> Minskat </a:t>
            </a:r>
            <a:r>
              <a:rPr lang="sv-SE" sz="1600" dirty="0">
                <a:solidFill>
                  <a:schemeClr val="accent1"/>
                </a:solidFill>
                <a:latin typeface="+mj-lt"/>
              </a:rPr>
              <a:t>antal terrorattentat i västvärlden</a:t>
            </a:r>
          </a:p>
          <a:p>
            <a:endParaRPr lang="sv-SE" sz="1600" dirty="0">
              <a:solidFill>
                <a:schemeClr val="accent1"/>
              </a:solidFill>
              <a:latin typeface="+mj-lt"/>
            </a:endParaRPr>
          </a:p>
          <a:p>
            <a:pPr>
              <a:buFont typeface="Arial" pitchFamily="34" charset="0"/>
              <a:buChar char="•"/>
            </a:pPr>
            <a:r>
              <a:rPr lang="sv-SE" sz="1600" dirty="0" smtClean="0">
                <a:solidFill>
                  <a:schemeClr val="accent1"/>
                </a:solidFill>
                <a:latin typeface="+mj-lt"/>
              </a:rPr>
              <a:t> Ensamagerande </a:t>
            </a:r>
            <a:r>
              <a:rPr lang="sv-SE" sz="1600" dirty="0">
                <a:solidFill>
                  <a:schemeClr val="accent1"/>
                </a:solidFill>
                <a:latin typeface="+mj-lt"/>
              </a:rPr>
              <a:t>gärningsperson</a:t>
            </a:r>
          </a:p>
          <a:p>
            <a:endParaRPr lang="sv-SE" sz="1600" dirty="0">
              <a:solidFill>
                <a:schemeClr val="accent1"/>
              </a:solidFill>
              <a:latin typeface="+mj-lt"/>
            </a:endParaRPr>
          </a:p>
        </p:txBody>
      </p:sp>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2830555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Hotbilden - Terrorism</a:t>
            </a:r>
          </a:p>
        </p:txBody>
      </p:sp>
      <p:sp>
        <p:nvSpPr>
          <p:cNvPr id="9" name="Platshållare för innehåll 8"/>
          <p:cNvSpPr>
            <a:spLocks noGrp="1"/>
          </p:cNvSpPr>
          <p:nvPr>
            <p:ph sz="half" idx="2"/>
          </p:nvPr>
        </p:nvSpPr>
        <p:spPr>
          <a:xfrm>
            <a:off x="4161159" y="1281584"/>
            <a:ext cx="4475529" cy="3278981"/>
          </a:xfrm>
        </p:spPr>
        <p:txBody>
          <a:bodyPr/>
          <a:lstStyle/>
          <a:p>
            <a:pPr>
              <a:buNone/>
            </a:pPr>
            <a:r>
              <a:rPr lang="sv-SE" sz="1600" b="1" dirty="0">
                <a:solidFill>
                  <a:schemeClr val="accent1"/>
                </a:solidFill>
              </a:rPr>
              <a:t>Hoten mot flygindustrin:</a:t>
            </a:r>
          </a:p>
          <a:p>
            <a:pPr>
              <a:buNone/>
            </a:pPr>
            <a:endParaRPr lang="sv-SE" sz="1600" b="1" dirty="0">
              <a:solidFill>
                <a:schemeClr val="accent1"/>
              </a:solidFill>
            </a:endParaRPr>
          </a:p>
          <a:p>
            <a:r>
              <a:rPr lang="sv-SE" sz="1600" dirty="0">
                <a:solidFill>
                  <a:schemeClr val="accent1"/>
                </a:solidFill>
              </a:rPr>
              <a:t>Explosiva anordningar som förs ombord av personer</a:t>
            </a:r>
          </a:p>
          <a:p>
            <a:pPr>
              <a:buNone/>
            </a:pPr>
            <a:endParaRPr lang="sv-SE" sz="1600" dirty="0">
              <a:solidFill>
                <a:schemeClr val="accent1"/>
              </a:solidFill>
            </a:endParaRPr>
          </a:p>
          <a:p>
            <a:r>
              <a:rPr lang="sv-SE" sz="1600" dirty="0">
                <a:solidFill>
                  <a:schemeClr val="accent1"/>
                </a:solidFill>
              </a:rPr>
              <a:t>Explosiva anordningar bipackade i fraktförsändelser</a:t>
            </a:r>
          </a:p>
          <a:p>
            <a:pPr>
              <a:buNone/>
            </a:pPr>
            <a:endParaRPr lang="sv-SE" sz="1600" dirty="0">
              <a:solidFill>
                <a:schemeClr val="accent1"/>
              </a:solidFill>
            </a:endParaRPr>
          </a:p>
          <a:p>
            <a:r>
              <a:rPr lang="sv-SE" sz="1600" dirty="0">
                <a:solidFill>
                  <a:schemeClr val="accent1"/>
                </a:solidFill>
              </a:rPr>
              <a:t>Attacker mot mål på landsida</a:t>
            </a:r>
          </a:p>
        </p:txBody>
      </p:sp>
      <p:pic>
        <p:nvPicPr>
          <p:cNvPr id="13" name="Platshållare för innehåll 12" descr="isis.jpg"/>
          <p:cNvPicPr>
            <a:picLocks noGrp="1" noChangeAspect="1"/>
          </p:cNvPicPr>
          <p:nvPr>
            <p:ph sz="half" idx="1"/>
          </p:nvPr>
        </p:nvPicPr>
        <p:blipFill>
          <a:blip r:embed="rId3"/>
          <a:stretch>
            <a:fillRect/>
          </a:stretch>
        </p:blipFill>
        <p:spPr>
          <a:xfrm>
            <a:off x="708660" y="1414406"/>
            <a:ext cx="3211672" cy="2645615"/>
          </a:xfrm>
        </p:spPr>
      </p:pic>
      <p:sp>
        <p:nvSpPr>
          <p:cNvPr id="4" name="Platshållare för datum 3"/>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811552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ubrik 1"/>
          <p:cNvSpPr>
            <a:spLocks noGrp="1"/>
          </p:cNvSpPr>
          <p:nvPr>
            <p:ph type="title"/>
          </p:nvPr>
        </p:nvSpPr>
        <p:spPr/>
        <p:txBody>
          <a:bodyPr/>
          <a:lstStyle/>
          <a:p>
            <a:r>
              <a:rPr lang="sv-SE" dirty="0"/>
              <a:t>Hotbilden - Terrorism </a:t>
            </a:r>
          </a:p>
        </p:txBody>
      </p:sp>
      <p:sp>
        <p:nvSpPr>
          <p:cNvPr id="3" name="Platshållare för innehåll 2"/>
          <p:cNvSpPr>
            <a:spLocks noGrp="1"/>
          </p:cNvSpPr>
          <p:nvPr>
            <p:ph sz="half" idx="1"/>
          </p:nvPr>
        </p:nvSpPr>
        <p:spPr>
          <a:xfrm>
            <a:off x="522288" y="1275157"/>
            <a:ext cx="3213497" cy="3278981"/>
          </a:xfrm>
        </p:spPr>
        <p:txBody>
          <a:bodyPr/>
          <a:lstStyle/>
          <a:p>
            <a:pPr>
              <a:buFont typeface="Arial" charset="0"/>
              <a:buNone/>
            </a:pPr>
            <a:endParaRPr lang="sv-SE" sz="1600" dirty="0">
              <a:solidFill>
                <a:srgbClr val="005BBB"/>
              </a:solidFill>
            </a:endParaRPr>
          </a:p>
          <a:p>
            <a:pPr>
              <a:buFont typeface="Arial" charset="0"/>
              <a:buNone/>
            </a:pPr>
            <a:r>
              <a:rPr lang="sv-SE" sz="1600" b="1" dirty="0">
                <a:solidFill>
                  <a:srgbClr val="005BBB"/>
                </a:solidFill>
              </a:rPr>
              <a:t>Luftfarten ett attraktivt mål för:</a:t>
            </a:r>
          </a:p>
          <a:p>
            <a:pPr>
              <a:buFont typeface="Arial" charset="0"/>
              <a:buNone/>
            </a:pPr>
            <a:endParaRPr lang="sv-SE" sz="1600" dirty="0">
              <a:solidFill>
                <a:srgbClr val="005BBB"/>
              </a:solidFill>
            </a:endParaRPr>
          </a:p>
          <a:p>
            <a:pPr>
              <a:buFontTx/>
              <a:buChar char="-"/>
            </a:pPr>
            <a:r>
              <a:rPr lang="sv-SE" sz="1600" b="1" dirty="0">
                <a:solidFill>
                  <a:srgbClr val="005BBB"/>
                </a:solidFill>
              </a:rPr>
              <a:t>Terrorister</a:t>
            </a:r>
          </a:p>
          <a:p>
            <a:pPr>
              <a:buFontTx/>
              <a:buChar char="-"/>
            </a:pPr>
            <a:r>
              <a:rPr lang="sv-SE" sz="1600" b="1" dirty="0">
                <a:solidFill>
                  <a:srgbClr val="005BBB"/>
                </a:solidFill>
              </a:rPr>
              <a:t>Kriminella</a:t>
            </a:r>
          </a:p>
          <a:p>
            <a:pPr>
              <a:buFontTx/>
              <a:buChar char="-"/>
            </a:pPr>
            <a:r>
              <a:rPr lang="sv-SE" sz="1600" b="1" dirty="0">
                <a:solidFill>
                  <a:srgbClr val="005BBB"/>
                </a:solidFill>
              </a:rPr>
              <a:t>Aktivister</a:t>
            </a:r>
          </a:p>
          <a:p>
            <a:pPr>
              <a:buFontTx/>
              <a:buChar char="-"/>
            </a:pPr>
            <a:endParaRPr lang="sv-SE" sz="1600" b="1" dirty="0">
              <a:solidFill>
                <a:srgbClr val="005BBB"/>
              </a:solidFill>
            </a:endParaRPr>
          </a:p>
        </p:txBody>
      </p:sp>
      <p:pic>
        <p:nvPicPr>
          <p:cNvPr id="8" name="Platshållare för innehåll 7" descr="2729753.jpg"/>
          <p:cNvPicPr>
            <a:picLocks noGrp="1" noChangeAspect="1"/>
          </p:cNvPicPr>
          <p:nvPr>
            <p:ph sz="half" idx="2"/>
          </p:nvPr>
        </p:nvPicPr>
        <p:blipFill>
          <a:blip r:embed="rId3"/>
          <a:stretch>
            <a:fillRect/>
          </a:stretch>
        </p:blipFill>
        <p:spPr>
          <a:xfrm>
            <a:off x="4247964" y="1635596"/>
            <a:ext cx="3239483" cy="2232298"/>
          </a:xfrm>
        </p:spPr>
      </p:pic>
      <p:sp>
        <p:nvSpPr>
          <p:cNvPr id="4" name="Platshållare för datum 3"/>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21561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48640" y="1516488"/>
            <a:ext cx="6979931" cy="850121"/>
          </a:xfrm>
        </p:spPr>
        <p:txBody>
          <a:bodyPr/>
          <a:lstStyle/>
          <a:p>
            <a:pPr>
              <a:buClr>
                <a:srgbClr val="005BBB"/>
              </a:buClr>
            </a:pPr>
            <a:r>
              <a:rPr lang="sv-SE" dirty="0"/>
              <a:t>Transportstyrelsens uppgifter inom luftfartsskyddet</a:t>
            </a:r>
          </a:p>
        </p:txBody>
      </p:sp>
    </p:spTree>
    <p:extLst>
      <p:ext uri="{BB962C8B-B14F-4D97-AF65-F5344CB8AC3E}">
        <p14:creationId xmlns:p14="http://schemas.microsoft.com/office/powerpoint/2010/main" val="307804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522288" y="1224439"/>
            <a:ext cx="6667182" cy="3451622"/>
          </a:xfrm>
        </p:spPr>
        <p:txBody>
          <a:bodyPr/>
          <a:lstStyle/>
          <a:p>
            <a:pPr>
              <a:buFont typeface="Arial" charset="0"/>
              <a:buNone/>
            </a:pPr>
            <a:r>
              <a:rPr lang="sv-SE" sz="1600" dirty="0" smtClean="0">
                <a:solidFill>
                  <a:srgbClr val="006AB2"/>
                </a:solidFill>
              </a:rPr>
              <a:t>Transportstyrelsens </a:t>
            </a:r>
            <a:r>
              <a:rPr lang="sv-SE" sz="1600" dirty="0">
                <a:solidFill>
                  <a:srgbClr val="006AB2"/>
                </a:solidFill>
              </a:rPr>
              <a:t>huvudsakliga uppgifter för luftfartsskyddet</a:t>
            </a:r>
            <a:r>
              <a:rPr lang="sv-SE" sz="1600" dirty="0" smtClean="0">
                <a:solidFill>
                  <a:srgbClr val="006AB2"/>
                </a:solidFill>
              </a:rPr>
              <a:t>:</a:t>
            </a:r>
            <a:br>
              <a:rPr lang="sv-SE" sz="1600" dirty="0" smtClean="0">
                <a:solidFill>
                  <a:srgbClr val="006AB2"/>
                </a:solidFill>
              </a:rPr>
            </a:br>
            <a:endParaRPr lang="sv-SE" sz="1600" dirty="0">
              <a:solidFill>
                <a:srgbClr val="006AB2"/>
              </a:solidFill>
            </a:endParaRPr>
          </a:p>
          <a:p>
            <a:pPr>
              <a:lnSpc>
                <a:spcPct val="150000"/>
              </a:lnSpc>
            </a:pPr>
            <a:r>
              <a:rPr lang="sv-SE" sz="1600" dirty="0" smtClean="0">
                <a:solidFill>
                  <a:srgbClr val="006AB2"/>
                </a:solidFill>
              </a:rPr>
              <a:t>Utfärda </a:t>
            </a:r>
            <a:r>
              <a:rPr lang="sv-SE" sz="1600" b="1" dirty="0" smtClean="0">
                <a:solidFill>
                  <a:srgbClr val="006AB2"/>
                </a:solidFill>
              </a:rPr>
              <a:t>tillstånd</a:t>
            </a:r>
            <a:endParaRPr lang="sv-SE" sz="1600" b="1" dirty="0">
              <a:solidFill>
                <a:srgbClr val="006AB2"/>
              </a:solidFill>
            </a:endParaRPr>
          </a:p>
          <a:p>
            <a:pPr>
              <a:lnSpc>
                <a:spcPct val="150000"/>
              </a:lnSpc>
            </a:pPr>
            <a:r>
              <a:rPr lang="sv-SE" sz="1600" b="1" dirty="0">
                <a:solidFill>
                  <a:srgbClr val="006AB2"/>
                </a:solidFill>
              </a:rPr>
              <a:t>Tillsyn</a:t>
            </a:r>
            <a:r>
              <a:rPr lang="sv-SE" sz="1600" dirty="0">
                <a:solidFill>
                  <a:srgbClr val="006AB2"/>
                </a:solidFill>
              </a:rPr>
              <a:t> av </a:t>
            </a:r>
            <a:r>
              <a:rPr lang="sv-SE" sz="1600" dirty="0" smtClean="0">
                <a:solidFill>
                  <a:srgbClr val="006AB2"/>
                </a:solidFill>
              </a:rPr>
              <a:t>verksamhetsutövare</a:t>
            </a:r>
            <a:endParaRPr lang="sv-SE" sz="1600" dirty="0">
              <a:solidFill>
                <a:srgbClr val="006AB2"/>
              </a:solidFill>
            </a:endParaRPr>
          </a:p>
          <a:p>
            <a:pPr>
              <a:lnSpc>
                <a:spcPct val="150000"/>
              </a:lnSpc>
            </a:pPr>
            <a:r>
              <a:rPr lang="sv-SE" sz="1600" b="1" dirty="0">
                <a:solidFill>
                  <a:srgbClr val="006AB2"/>
                </a:solidFill>
              </a:rPr>
              <a:t>Registerkontroll, </a:t>
            </a:r>
            <a:r>
              <a:rPr lang="sv-SE" sz="1600" dirty="0">
                <a:solidFill>
                  <a:srgbClr val="006AB2"/>
                </a:solidFill>
              </a:rPr>
              <a:t>inklusive prövningar av utfall </a:t>
            </a:r>
          </a:p>
          <a:p>
            <a:pPr>
              <a:lnSpc>
                <a:spcPct val="150000"/>
              </a:lnSpc>
            </a:pPr>
            <a:r>
              <a:rPr lang="sv-SE" sz="1600" dirty="0">
                <a:solidFill>
                  <a:srgbClr val="006AB2"/>
                </a:solidFill>
              </a:rPr>
              <a:t>Delta i </a:t>
            </a:r>
            <a:r>
              <a:rPr lang="sv-SE" sz="1600" b="1" dirty="0">
                <a:solidFill>
                  <a:srgbClr val="006AB2"/>
                </a:solidFill>
              </a:rPr>
              <a:t>internationellt arbete </a:t>
            </a:r>
            <a:r>
              <a:rPr lang="sv-SE" sz="1600" dirty="0">
                <a:solidFill>
                  <a:srgbClr val="006AB2"/>
                </a:solidFill>
              </a:rPr>
              <a:t>och </a:t>
            </a:r>
            <a:r>
              <a:rPr lang="sv-SE" sz="1600" b="1" dirty="0">
                <a:solidFill>
                  <a:srgbClr val="006AB2"/>
                </a:solidFill>
              </a:rPr>
              <a:t>ta fram föreskrifter </a:t>
            </a:r>
            <a:r>
              <a:rPr lang="sv-SE" sz="1600" dirty="0">
                <a:solidFill>
                  <a:srgbClr val="006AB2"/>
                </a:solidFill>
              </a:rPr>
              <a:t>inom området luftfartsskydd </a:t>
            </a:r>
          </a:p>
          <a:p>
            <a:endParaRPr lang="sv-SE" sz="1600" b="1" dirty="0">
              <a:solidFill>
                <a:srgbClr val="006AB2"/>
              </a:solidFill>
            </a:endParaRPr>
          </a:p>
          <a:p>
            <a:pPr algn="ctr">
              <a:buFont typeface="Arial" charset="0"/>
              <a:buNone/>
            </a:pPr>
            <a:endParaRPr lang="fr-FR" sz="1600" dirty="0" smtClean="0"/>
          </a:p>
        </p:txBody>
      </p:sp>
      <p:pic>
        <p:nvPicPr>
          <p:cNvPr id="6" name="Bildobjekt 5" descr="SEO &amp; Online Marketing Icons | Icon2s | Download Free Web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353" y="2252607"/>
            <a:ext cx="1010201" cy="1010201"/>
          </a:xfrm>
          <a:prstGeom prst="rect">
            <a:avLst/>
          </a:prstGeom>
        </p:spPr>
      </p:pic>
      <p:pic>
        <p:nvPicPr>
          <p:cNvPr id="7" name="Bildobjekt 6" descr="Free vector graphic: Diploma, Parchment, Graduation - Fre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9816" y="1745288"/>
            <a:ext cx="559800" cy="507319"/>
          </a:xfrm>
          <a:prstGeom prst="rect">
            <a:avLst/>
          </a:prstGeom>
        </p:spPr>
      </p:pic>
      <p:pic>
        <p:nvPicPr>
          <p:cNvPr id="8" name="Picture 1" descr="C:\Users\leen01\AppData\Local\Microsoft\Windows\Temporary Internet Files\Content.IE5\7C011MBM\observation1[1].gif"/>
          <p:cNvPicPr>
            <a:picLocks noChangeAspect="1" noChangeArrowheads="1"/>
          </p:cNvPicPr>
          <p:nvPr/>
        </p:nvPicPr>
        <p:blipFill>
          <a:blip r:embed="rId5"/>
          <a:srcRect/>
          <a:stretch>
            <a:fillRect/>
          </a:stretch>
        </p:blipFill>
        <p:spPr bwMode="auto">
          <a:xfrm flipH="1">
            <a:off x="3936895" y="1778020"/>
            <a:ext cx="642593" cy="949174"/>
          </a:xfrm>
          <a:prstGeom prst="rect">
            <a:avLst/>
          </a:prstGeom>
          <a:noFill/>
        </p:spPr>
      </p:pic>
      <p:sp>
        <p:nvSpPr>
          <p:cNvPr id="4" name="Rubrik 3"/>
          <p:cNvSpPr>
            <a:spLocks noGrp="1"/>
          </p:cNvSpPr>
          <p:nvPr>
            <p:ph type="title"/>
          </p:nvPr>
        </p:nvSpPr>
        <p:spPr/>
        <p:txBody>
          <a:bodyPr/>
          <a:lstStyle/>
          <a:p>
            <a:r>
              <a:rPr lang="sv-SE" dirty="0" smtClean="0"/>
              <a:t>Transportstyrelsens uppgifter</a:t>
            </a:r>
            <a:endParaRPr lang="sv-SE" dirty="0"/>
          </a:p>
        </p:txBody>
      </p:sp>
      <p:sp>
        <p:nvSpPr>
          <p:cNvPr id="3" name="Platshållare för datum 2"/>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2664458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fade">
                                      <p:cBhvr>
                                        <p:cTn id="7" dur="20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2">
                                            <p:txEl>
                                              <p:pRg st="1" end="1"/>
                                            </p:txEl>
                                          </p:spTgt>
                                        </p:tgtEl>
                                        <p:attrNameLst>
                                          <p:attrName>style.visibility</p:attrName>
                                        </p:attrNameLst>
                                      </p:cBhvr>
                                      <p:to>
                                        <p:strVal val="visible"/>
                                      </p:to>
                                    </p:set>
                                    <p:animEffect transition="in" filter="fade">
                                      <p:cBhvr>
                                        <p:cTn id="12" dur="2000"/>
                                        <p:tgtEl>
                                          <p:spTgt spid="409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2">
                                            <p:txEl>
                                              <p:pRg st="2" end="2"/>
                                            </p:txEl>
                                          </p:spTgt>
                                        </p:tgtEl>
                                        <p:attrNameLst>
                                          <p:attrName>style.visibility</p:attrName>
                                        </p:attrNameLst>
                                      </p:cBhvr>
                                      <p:to>
                                        <p:strVal val="visible"/>
                                      </p:to>
                                    </p:set>
                                    <p:animEffect transition="in" filter="fade">
                                      <p:cBhvr>
                                        <p:cTn id="17" dur="2000"/>
                                        <p:tgtEl>
                                          <p:spTgt spid="409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2">
                                            <p:txEl>
                                              <p:pRg st="3" end="3"/>
                                            </p:txEl>
                                          </p:spTgt>
                                        </p:tgtEl>
                                        <p:attrNameLst>
                                          <p:attrName>style.visibility</p:attrName>
                                        </p:attrNameLst>
                                      </p:cBhvr>
                                      <p:to>
                                        <p:strVal val="visible"/>
                                      </p:to>
                                    </p:set>
                                    <p:animEffect transition="in" filter="fade">
                                      <p:cBhvr>
                                        <p:cTn id="22" dur="2000"/>
                                        <p:tgtEl>
                                          <p:spTgt spid="409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2">
                                            <p:txEl>
                                              <p:pRg st="4" end="4"/>
                                            </p:txEl>
                                          </p:spTgt>
                                        </p:tgtEl>
                                        <p:attrNameLst>
                                          <p:attrName>style.visibility</p:attrName>
                                        </p:attrNameLst>
                                      </p:cBhvr>
                                      <p:to>
                                        <p:strVal val="visible"/>
                                      </p:to>
                                    </p:set>
                                    <p:animEffect transition="in" filter="fade">
                                      <p:cBhvr>
                                        <p:cTn id="27" dur="20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23150" y="1533277"/>
            <a:ext cx="7772400" cy="850121"/>
          </a:xfrm>
        </p:spPr>
        <p:txBody>
          <a:bodyPr/>
          <a:lstStyle/>
          <a:p>
            <a:r>
              <a:rPr lang="sv-SE" dirty="0" smtClean="0"/>
              <a:t>Säkerhetsåtgärder och skydd av flygfrakt</a:t>
            </a:r>
            <a:endParaRPr lang="sv-SE" dirty="0"/>
          </a:p>
        </p:txBody>
      </p:sp>
    </p:spTree>
    <p:extLst>
      <p:ext uri="{BB962C8B-B14F-4D97-AF65-F5344CB8AC3E}">
        <p14:creationId xmlns:p14="http://schemas.microsoft.com/office/powerpoint/2010/main" val="1019464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ubrik 1"/>
          <p:cNvSpPr>
            <a:spLocks noGrp="1"/>
          </p:cNvSpPr>
          <p:nvPr>
            <p:ph type="title"/>
          </p:nvPr>
        </p:nvSpPr>
        <p:spPr/>
        <p:txBody>
          <a:bodyPr/>
          <a:lstStyle/>
          <a:p>
            <a:r>
              <a:rPr lang="sv-SE" dirty="0"/>
              <a:t>Innehåll</a:t>
            </a:r>
          </a:p>
        </p:txBody>
      </p:sp>
      <p:sp>
        <p:nvSpPr>
          <p:cNvPr id="9219" name="Platshållare för innehåll 2"/>
          <p:cNvSpPr>
            <a:spLocks noGrp="1"/>
          </p:cNvSpPr>
          <p:nvPr>
            <p:ph idx="1"/>
          </p:nvPr>
        </p:nvSpPr>
        <p:spPr>
          <a:xfrm>
            <a:off x="522288" y="1104101"/>
            <a:ext cx="7753031" cy="3239299"/>
          </a:xfrm>
        </p:spPr>
        <p:txBody>
          <a:bodyPr/>
          <a:lstStyle/>
          <a:p>
            <a:pPr marL="812006" lvl="1" indent="-136922"/>
            <a:endParaRPr lang="sv-SE" sz="100" dirty="0">
              <a:solidFill>
                <a:srgbClr val="005BBB"/>
              </a:solidFill>
            </a:endParaRPr>
          </a:p>
          <a:p>
            <a:pPr marL="812006" lvl="1" indent="-136922"/>
            <a:endParaRPr lang="sv-SE" sz="2100" dirty="0">
              <a:solidFill>
                <a:srgbClr val="005BBB"/>
              </a:solidFill>
            </a:endParaRPr>
          </a:p>
          <a:p>
            <a:pPr marL="256500" lvl="1" indent="-256500">
              <a:spcAft>
                <a:spcPts val="450"/>
              </a:spcAft>
              <a:defRPr/>
            </a:pPr>
            <a:r>
              <a:rPr lang="sv-SE" sz="2100" dirty="0">
                <a:solidFill>
                  <a:srgbClr val="005BBB"/>
                </a:solidFill>
              </a:rPr>
              <a:t>Inträffade händelser och aktuella hot</a:t>
            </a:r>
          </a:p>
          <a:p>
            <a:pPr marL="256500" lvl="1" indent="-256500">
              <a:spcAft>
                <a:spcPts val="450"/>
              </a:spcAft>
            </a:pPr>
            <a:r>
              <a:rPr lang="sv-SE" sz="2100" dirty="0">
                <a:solidFill>
                  <a:srgbClr val="005BBB"/>
                </a:solidFill>
              </a:rPr>
              <a:t>Transportstyrelsens uppgifter inom luftfartsskyddet</a:t>
            </a:r>
          </a:p>
          <a:p>
            <a:pPr marL="256500" lvl="1" indent="-256500">
              <a:spcAft>
                <a:spcPts val="450"/>
              </a:spcAft>
            </a:pPr>
            <a:r>
              <a:rPr lang="sv-SE" sz="2100" dirty="0">
                <a:solidFill>
                  <a:srgbClr val="005BBB"/>
                </a:solidFill>
              </a:rPr>
              <a:t>Definitioner</a:t>
            </a:r>
          </a:p>
          <a:p>
            <a:pPr marL="256500" lvl="1" indent="-256500">
              <a:spcAft>
                <a:spcPts val="450"/>
              </a:spcAft>
            </a:pPr>
            <a:r>
              <a:rPr lang="sv-SE" sz="2100" dirty="0" smtClean="0">
                <a:solidFill>
                  <a:srgbClr val="005BBB"/>
                </a:solidFill>
              </a:rPr>
              <a:t>Säkerhetskedjan och skydd av identifierbar flygfrakt</a:t>
            </a:r>
            <a:endParaRPr lang="sv-SE" sz="2100" dirty="0">
              <a:solidFill>
                <a:srgbClr val="005BBB"/>
              </a:solidFill>
            </a:endParaRPr>
          </a:p>
          <a:p>
            <a:pPr marL="256500" lvl="1" indent="-256500">
              <a:spcAft>
                <a:spcPts val="450"/>
              </a:spcAft>
            </a:pPr>
            <a:r>
              <a:rPr lang="sv-SE" sz="2100" dirty="0">
                <a:solidFill>
                  <a:srgbClr val="005BBB"/>
                </a:solidFill>
              </a:rPr>
              <a:t>Förbjudna föremål</a:t>
            </a:r>
          </a:p>
          <a:p>
            <a:pPr marL="675084" lvl="1" indent="0">
              <a:buNone/>
            </a:pPr>
            <a:endParaRPr lang="sv-SE" dirty="0" smtClean="0">
              <a:solidFill>
                <a:srgbClr val="005BBB"/>
              </a:solidFill>
            </a:endParaRPr>
          </a:p>
          <a:p>
            <a:pPr marL="846534" lvl="1" indent="-171450" algn="r"/>
            <a:endParaRPr lang="sv-SE" sz="1200" dirty="0">
              <a:solidFill>
                <a:srgbClr val="005BBB"/>
              </a:solidFill>
            </a:endParaRPr>
          </a:p>
          <a:p>
            <a:pPr marL="1017984" lvl="1" indent="-342900" algn="r"/>
            <a:endParaRPr lang="sv-SE" dirty="0" smtClean="0">
              <a:solidFill>
                <a:srgbClr val="005BBB"/>
              </a:solidFill>
            </a:endParaRPr>
          </a:p>
          <a:p>
            <a:endParaRPr lang="sv-SE" sz="1200" dirty="0">
              <a:solidFill>
                <a:srgbClr val="005BBB"/>
              </a:solidFill>
            </a:endParaRPr>
          </a:p>
          <a:p>
            <a:r>
              <a:rPr lang="sv-SE" sz="1200" dirty="0">
                <a:solidFill>
                  <a:srgbClr val="005BBB"/>
                </a:solidFill>
              </a:rPr>
              <a:t>	</a:t>
            </a:r>
          </a:p>
          <a:p>
            <a:endParaRPr lang="sv-SE" sz="1200" dirty="0">
              <a:solidFill>
                <a:srgbClr val="005BBB"/>
              </a:solidFill>
            </a:endParaRPr>
          </a:p>
          <a:p>
            <a:endParaRPr lang="sv-SE" sz="1200" b="1" dirty="0">
              <a:solidFill>
                <a:srgbClr val="005BBB"/>
              </a:solidFill>
            </a:endParaRPr>
          </a:p>
        </p:txBody>
      </p:sp>
      <p:sp>
        <p:nvSpPr>
          <p:cNvPr id="2" name="Platshållare för datum 1"/>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35285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2000"/>
                                        <p:tgtEl>
                                          <p:spTgt spid="9219">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9">
                                            <p:txEl>
                                              <p:pRg st="3" end="3"/>
                                            </p:txEl>
                                          </p:spTgt>
                                        </p:tgtEl>
                                        <p:attrNameLst>
                                          <p:attrName>style.visibility</p:attrName>
                                        </p:attrNameLst>
                                      </p:cBhvr>
                                      <p:to>
                                        <p:strVal val="visible"/>
                                      </p:to>
                                    </p:set>
                                    <p:animEffect transition="in" filter="fade">
                                      <p:cBhvr>
                                        <p:cTn id="10" dur="2000"/>
                                        <p:tgtEl>
                                          <p:spTgt spid="9219">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19">
                                            <p:txEl>
                                              <p:pRg st="4" end="4"/>
                                            </p:txEl>
                                          </p:spTgt>
                                        </p:tgtEl>
                                        <p:attrNameLst>
                                          <p:attrName>style.visibility</p:attrName>
                                        </p:attrNameLst>
                                      </p:cBhvr>
                                      <p:to>
                                        <p:strVal val="visible"/>
                                      </p:to>
                                    </p:set>
                                    <p:animEffect transition="in" filter="fade">
                                      <p:cBhvr>
                                        <p:cTn id="13" dur="2000"/>
                                        <p:tgtEl>
                                          <p:spTgt spid="921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19">
                                            <p:txEl>
                                              <p:pRg st="5" end="5"/>
                                            </p:txEl>
                                          </p:spTgt>
                                        </p:tgtEl>
                                        <p:attrNameLst>
                                          <p:attrName>style.visibility</p:attrName>
                                        </p:attrNameLst>
                                      </p:cBhvr>
                                      <p:to>
                                        <p:strVal val="visible"/>
                                      </p:to>
                                    </p:set>
                                    <p:animEffect transition="in" filter="fade">
                                      <p:cBhvr>
                                        <p:cTn id="16" dur="2000"/>
                                        <p:tgtEl>
                                          <p:spTgt spid="921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animEffect transition="in" filter="fade">
                                      <p:cBhvr>
                                        <p:cTn id="19" dur="2000"/>
                                        <p:tgtEl>
                                          <p:spTgt spid="9219">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219">
                                            <p:txEl>
                                              <p:pRg st="11" end="11"/>
                                            </p:txEl>
                                          </p:spTgt>
                                        </p:tgtEl>
                                        <p:attrNameLst>
                                          <p:attrName>style.visibility</p:attrName>
                                        </p:attrNameLst>
                                      </p:cBhvr>
                                      <p:to>
                                        <p:strVal val="visible"/>
                                      </p:to>
                                    </p:set>
                                    <p:animEffect transition="in" filter="fade">
                                      <p:cBhvr>
                                        <p:cTn id="24" dur="2000"/>
                                        <p:tgtEl>
                                          <p:spTgt spid="92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1"/>
          <p:cNvSpPr>
            <a:spLocks noGrp="1"/>
          </p:cNvSpPr>
          <p:nvPr>
            <p:ph type="title"/>
          </p:nvPr>
        </p:nvSpPr>
        <p:spPr/>
        <p:txBody>
          <a:bodyPr/>
          <a:lstStyle/>
          <a:p>
            <a:r>
              <a:rPr lang="sv-SE" dirty="0"/>
              <a:t>Fraktflöden</a:t>
            </a:r>
          </a:p>
        </p:txBody>
      </p:sp>
      <p:pic>
        <p:nvPicPr>
          <p:cNvPr id="6" name="Picture 4" descr="MCj04325610000[1]"/>
          <p:cNvPicPr>
            <a:picLocks noChangeAspect="1" noChangeArrowheads="1"/>
          </p:cNvPicPr>
          <p:nvPr/>
        </p:nvPicPr>
        <p:blipFill>
          <a:blip r:embed="rId3">
            <a:duotone>
              <a:prstClr val="black"/>
              <a:srgbClr val="FF0000">
                <a:tint val="45000"/>
                <a:satMod val="400000"/>
              </a:srgbClr>
            </a:duotone>
          </a:blip>
          <a:srcRect/>
          <a:stretch>
            <a:fillRect/>
          </a:stretch>
        </p:blipFill>
        <p:spPr bwMode="auto">
          <a:xfrm>
            <a:off x="754381" y="1338982"/>
            <a:ext cx="636536" cy="636536"/>
          </a:xfrm>
          <a:prstGeom prst="rect">
            <a:avLst/>
          </a:prstGeom>
          <a:noFill/>
          <a:ln w="9525">
            <a:noFill/>
            <a:miter lim="800000"/>
            <a:headEnd/>
            <a:tailEnd/>
          </a:ln>
        </p:spPr>
      </p:pic>
      <p:pic>
        <p:nvPicPr>
          <p:cNvPr id="12" name="Picture 14" descr="MCj02384090000[1]"/>
          <p:cNvPicPr>
            <a:picLocks noChangeAspect="1" noChangeArrowheads="1"/>
          </p:cNvPicPr>
          <p:nvPr/>
        </p:nvPicPr>
        <p:blipFill>
          <a:blip r:embed="rId4">
            <a:duotone>
              <a:prstClr val="black"/>
              <a:schemeClr val="accent3">
                <a:lumMod val="40000"/>
                <a:lumOff val="60000"/>
                <a:tint val="45000"/>
                <a:satMod val="400000"/>
              </a:schemeClr>
            </a:duotone>
          </a:blip>
          <a:srcRect/>
          <a:stretch>
            <a:fillRect/>
          </a:stretch>
        </p:blipFill>
        <p:spPr bwMode="auto">
          <a:xfrm>
            <a:off x="3968027" y="1360170"/>
            <a:ext cx="656185" cy="554925"/>
          </a:xfrm>
          <a:prstGeom prst="rect">
            <a:avLst/>
          </a:prstGeom>
          <a:noFill/>
          <a:ln w="9525">
            <a:noFill/>
            <a:miter lim="800000"/>
            <a:headEnd/>
            <a:tailEnd/>
          </a:ln>
        </p:spPr>
      </p:pic>
      <p:pic>
        <p:nvPicPr>
          <p:cNvPr id="14" name="Picture 28" descr="MCj00902810000[1]"/>
          <p:cNvPicPr>
            <a:picLocks noChangeAspect="1" noChangeArrowheads="1"/>
          </p:cNvPicPr>
          <p:nvPr/>
        </p:nvPicPr>
        <p:blipFill>
          <a:blip r:embed="rId5">
            <a:duotone>
              <a:prstClr val="black"/>
              <a:srgbClr val="00B050">
                <a:tint val="45000"/>
                <a:satMod val="400000"/>
              </a:srgbClr>
            </a:duotone>
          </a:blip>
          <a:srcRect/>
          <a:stretch>
            <a:fillRect/>
          </a:stretch>
        </p:blipFill>
        <p:spPr bwMode="auto">
          <a:xfrm>
            <a:off x="3183861" y="1369438"/>
            <a:ext cx="615238" cy="513922"/>
          </a:xfrm>
          <a:prstGeom prst="rect">
            <a:avLst/>
          </a:prstGeom>
          <a:noFill/>
          <a:ln w="9525">
            <a:noFill/>
            <a:miter lim="800000"/>
            <a:headEnd/>
            <a:tailEnd/>
          </a:ln>
        </p:spPr>
      </p:pic>
      <p:pic>
        <p:nvPicPr>
          <p:cNvPr id="16" name="Picture 8" descr="j0320354[1]"/>
          <p:cNvPicPr>
            <a:picLocks noChangeAspect="1" noChangeArrowheads="1"/>
          </p:cNvPicPr>
          <p:nvPr/>
        </p:nvPicPr>
        <p:blipFill>
          <a:blip r:embed="rId6">
            <a:duotone>
              <a:prstClr val="black"/>
              <a:srgbClr val="00B050">
                <a:tint val="45000"/>
                <a:satMod val="400000"/>
              </a:srgbClr>
            </a:duotone>
          </a:blip>
          <a:srcRect/>
          <a:stretch>
            <a:fillRect/>
          </a:stretch>
        </p:blipFill>
        <p:spPr bwMode="auto">
          <a:xfrm>
            <a:off x="6939521" y="1360170"/>
            <a:ext cx="1185196" cy="687129"/>
          </a:xfrm>
          <a:prstGeom prst="rect">
            <a:avLst/>
          </a:prstGeom>
          <a:noFill/>
          <a:ln w="9525">
            <a:noFill/>
            <a:miter lim="800000"/>
            <a:headEnd/>
            <a:tailEnd/>
          </a:ln>
        </p:spPr>
      </p:pic>
      <p:pic>
        <p:nvPicPr>
          <p:cNvPr id="19" name="Picture 4" descr="MCj04325610000[1]"/>
          <p:cNvPicPr>
            <a:picLocks noChangeAspect="1" noChangeArrowheads="1"/>
          </p:cNvPicPr>
          <p:nvPr/>
        </p:nvPicPr>
        <p:blipFill>
          <a:blip r:embed="rId3">
            <a:duotone>
              <a:prstClr val="black"/>
              <a:srgbClr val="00B050">
                <a:tint val="45000"/>
                <a:satMod val="400000"/>
              </a:srgbClr>
            </a:duotone>
          </a:blip>
          <a:srcRect/>
          <a:stretch>
            <a:fillRect/>
          </a:stretch>
        </p:blipFill>
        <p:spPr bwMode="auto">
          <a:xfrm>
            <a:off x="766436" y="3012654"/>
            <a:ext cx="685935" cy="685935"/>
          </a:xfrm>
          <a:prstGeom prst="rect">
            <a:avLst/>
          </a:prstGeom>
          <a:noFill/>
          <a:ln w="9525">
            <a:noFill/>
            <a:miter lim="800000"/>
            <a:headEnd/>
            <a:tailEnd/>
          </a:ln>
        </p:spPr>
      </p:pic>
      <p:sp>
        <p:nvSpPr>
          <p:cNvPr id="39958" name="Höger 26"/>
          <p:cNvSpPr>
            <a:spLocks noChangeArrowheads="1"/>
          </p:cNvSpPr>
          <p:nvPr/>
        </p:nvSpPr>
        <p:spPr bwMode="auto">
          <a:xfrm>
            <a:off x="5327479" y="1604894"/>
            <a:ext cx="1139298" cy="147638"/>
          </a:xfrm>
          <a:prstGeom prst="rightArrow">
            <a:avLst>
              <a:gd name="adj1" fmla="val 50000"/>
              <a:gd name="adj2" fmla="val 49764"/>
            </a:avLst>
          </a:prstGeom>
          <a:solidFill>
            <a:schemeClr val="bg1"/>
          </a:solidFill>
          <a:ln w="9525" algn="ctr">
            <a:solidFill>
              <a:srgbClr val="00B050"/>
            </a:solidFill>
            <a:round/>
            <a:headEnd/>
            <a:tailEnd/>
          </a:ln>
        </p:spPr>
        <p:txBody>
          <a:bodyPr/>
          <a:lstStyle/>
          <a:p>
            <a:pPr defTabSz="685800" eaLnBrk="0" hangingPunct="0"/>
            <a:endParaRPr lang="sv-SE" sz="1600">
              <a:latin typeface="+mj-lt"/>
            </a:endParaRPr>
          </a:p>
        </p:txBody>
      </p:sp>
      <p:pic>
        <p:nvPicPr>
          <p:cNvPr id="28" name="Picture 8" descr="j0320354[1]"/>
          <p:cNvPicPr>
            <a:picLocks noChangeAspect="1" noChangeArrowheads="1"/>
          </p:cNvPicPr>
          <p:nvPr/>
        </p:nvPicPr>
        <p:blipFill>
          <a:blip r:embed="rId6">
            <a:duotone>
              <a:prstClr val="black"/>
              <a:srgbClr val="00B050">
                <a:tint val="45000"/>
                <a:satMod val="400000"/>
              </a:srgbClr>
            </a:duotone>
          </a:blip>
          <a:srcRect/>
          <a:stretch>
            <a:fillRect/>
          </a:stretch>
        </p:blipFill>
        <p:spPr bwMode="auto">
          <a:xfrm>
            <a:off x="6925642" y="2970729"/>
            <a:ext cx="1199075" cy="695176"/>
          </a:xfrm>
          <a:prstGeom prst="rect">
            <a:avLst/>
          </a:prstGeom>
          <a:noFill/>
          <a:ln w="9525">
            <a:noFill/>
            <a:miter lim="800000"/>
            <a:headEnd/>
            <a:tailEnd/>
          </a:ln>
        </p:spPr>
      </p:pic>
      <p:pic>
        <p:nvPicPr>
          <p:cNvPr id="29" name="Picture 28" descr="MCj00902810000[1]"/>
          <p:cNvPicPr>
            <a:picLocks noChangeAspect="1" noChangeArrowheads="1"/>
          </p:cNvPicPr>
          <p:nvPr/>
        </p:nvPicPr>
        <p:blipFill>
          <a:blip r:embed="rId5">
            <a:duotone>
              <a:prstClr val="black"/>
              <a:srgbClr val="00B050">
                <a:tint val="45000"/>
                <a:satMod val="400000"/>
              </a:srgbClr>
            </a:duotone>
          </a:blip>
          <a:srcRect/>
          <a:stretch>
            <a:fillRect/>
          </a:stretch>
        </p:blipFill>
        <p:spPr bwMode="auto">
          <a:xfrm>
            <a:off x="2644223" y="3136852"/>
            <a:ext cx="606717" cy="506804"/>
          </a:xfrm>
          <a:prstGeom prst="rect">
            <a:avLst/>
          </a:prstGeom>
          <a:noFill/>
          <a:ln w="9525">
            <a:noFill/>
            <a:miter lim="800000"/>
            <a:headEnd/>
            <a:tailEnd/>
          </a:ln>
        </p:spPr>
      </p:pic>
      <p:sp>
        <p:nvSpPr>
          <p:cNvPr id="39964" name="Höger 269"/>
          <p:cNvSpPr>
            <a:spLocks noChangeArrowheads="1"/>
          </p:cNvSpPr>
          <p:nvPr/>
        </p:nvSpPr>
        <p:spPr bwMode="auto">
          <a:xfrm>
            <a:off x="1754530" y="3208083"/>
            <a:ext cx="647774" cy="146447"/>
          </a:xfrm>
          <a:prstGeom prst="rightArrow">
            <a:avLst>
              <a:gd name="adj1" fmla="val 50000"/>
              <a:gd name="adj2" fmla="val 50168"/>
            </a:avLst>
          </a:prstGeom>
          <a:solidFill>
            <a:schemeClr val="bg1"/>
          </a:solidFill>
          <a:ln w="9525" algn="ctr">
            <a:solidFill>
              <a:srgbClr val="00B050"/>
            </a:solidFill>
            <a:round/>
            <a:headEnd/>
            <a:tailEnd/>
          </a:ln>
        </p:spPr>
        <p:txBody>
          <a:bodyPr/>
          <a:lstStyle/>
          <a:p>
            <a:pPr defTabSz="685800" eaLnBrk="0" hangingPunct="0"/>
            <a:endParaRPr lang="sv-SE" sz="1600">
              <a:latin typeface="+mj-lt"/>
            </a:endParaRPr>
          </a:p>
        </p:txBody>
      </p:sp>
      <p:sp>
        <p:nvSpPr>
          <p:cNvPr id="271" name="Höger 270"/>
          <p:cNvSpPr/>
          <p:nvPr/>
        </p:nvSpPr>
        <p:spPr bwMode="auto">
          <a:xfrm>
            <a:off x="3799099" y="3208083"/>
            <a:ext cx="885445" cy="142875"/>
          </a:xfrm>
          <a:prstGeom prst="rightArrow">
            <a:avLst/>
          </a:prstGeom>
          <a:solidFill>
            <a:schemeClr val="bg1"/>
          </a:solidFill>
          <a:ln w="9525" cap="flat" cmpd="sng" algn="ctr">
            <a:solidFill>
              <a:srgbClr val="00B050"/>
            </a:solidFill>
            <a:prstDash val="solid"/>
            <a:round/>
            <a:headEnd type="none" w="med" len="med"/>
            <a:tailEnd type="none" w="med" len="med"/>
          </a:ln>
          <a:effectLst/>
        </p:spPr>
        <p:txBody>
          <a:bodyPr/>
          <a:lstStyle/>
          <a:p>
            <a:pPr defTabSz="685800" eaLnBrk="0" hangingPunct="0">
              <a:defRPr/>
            </a:pPr>
            <a:endParaRPr lang="sv-SE" sz="16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ＭＳ Ｐゴシック" pitchFamily="-65" charset="-128"/>
            </a:endParaRPr>
          </a:p>
        </p:txBody>
      </p:sp>
      <p:sp>
        <p:nvSpPr>
          <p:cNvPr id="39967" name="Text Box 12"/>
          <p:cNvSpPr txBox="1">
            <a:spLocks noChangeArrowheads="1"/>
          </p:cNvSpPr>
          <p:nvPr/>
        </p:nvSpPr>
        <p:spPr bwMode="auto">
          <a:xfrm>
            <a:off x="504037" y="2091329"/>
            <a:ext cx="1243930" cy="463686"/>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600" b="1" dirty="0">
                <a:solidFill>
                  <a:schemeClr val="accent1"/>
                </a:solidFill>
                <a:latin typeface="+mj-lt"/>
              </a:rPr>
              <a:t>Ej godkänd</a:t>
            </a:r>
            <a:br>
              <a:rPr lang="nb-NO" sz="1600" b="1" dirty="0">
                <a:solidFill>
                  <a:schemeClr val="accent1"/>
                </a:solidFill>
                <a:latin typeface="+mj-lt"/>
              </a:rPr>
            </a:br>
            <a:r>
              <a:rPr lang="nb-NO" sz="1600" b="1" dirty="0">
                <a:solidFill>
                  <a:schemeClr val="accent1"/>
                </a:solidFill>
                <a:latin typeface="+mj-lt"/>
              </a:rPr>
              <a:t>avsändare</a:t>
            </a:r>
          </a:p>
        </p:txBody>
      </p:sp>
      <p:sp>
        <p:nvSpPr>
          <p:cNvPr id="39969" name="Text Box 12"/>
          <p:cNvSpPr txBox="1">
            <a:spLocks noChangeArrowheads="1"/>
          </p:cNvSpPr>
          <p:nvPr/>
        </p:nvSpPr>
        <p:spPr bwMode="auto">
          <a:xfrm>
            <a:off x="504037" y="3813976"/>
            <a:ext cx="1210268" cy="463686"/>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600" b="1" dirty="0">
                <a:solidFill>
                  <a:schemeClr val="accent1"/>
                </a:solidFill>
                <a:latin typeface="+mj-lt"/>
              </a:rPr>
              <a:t>Godkänd</a:t>
            </a:r>
            <a:br>
              <a:rPr lang="nb-NO" sz="1600" b="1" dirty="0">
                <a:solidFill>
                  <a:schemeClr val="accent1"/>
                </a:solidFill>
                <a:latin typeface="+mj-lt"/>
              </a:rPr>
            </a:br>
            <a:r>
              <a:rPr lang="nb-NO" sz="1600" b="1" dirty="0">
                <a:solidFill>
                  <a:schemeClr val="accent1"/>
                </a:solidFill>
                <a:latin typeface="+mj-lt"/>
              </a:rPr>
              <a:t> avsändare</a:t>
            </a:r>
          </a:p>
        </p:txBody>
      </p:sp>
      <p:sp>
        <p:nvSpPr>
          <p:cNvPr id="39970" name="Text Box 12"/>
          <p:cNvSpPr txBox="1">
            <a:spLocks noChangeArrowheads="1"/>
          </p:cNvSpPr>
          <p:nvPr/>
        </p:nvSpPr>
        <p:spPr bwMode="auto">
          <a:xfrm>
            <a:off x="2602842" y="2088507"/>
            <a:ext cx="2614498" cy="463686"/>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600" b="1" dirty="0">
                <a:solidFill>
                  <a:schemeClr val="accent1"/>
                </a:solidFill>
                <a:latin typeface="+mj-lt"/>
              </a:rPr>
              <a:t>Godkänd fraktagent som </a:t>
            </a:r>
            <a:br>
              <a:rPr lang="nb-NO" sz="1600" b="1" dirty="0">
                <a:solidFill>
                  <a:schemeClr val="accent1"/>
                </a:solidFill>
                <a:latin typeface="+mj-lt"/>
              </a:rPr>
            </a:br>
            <a:r>
              <a:rPr lang="nb-NO" sz="1600" b="1" dirty="0">
                <a:solidFill>
                  <a:schemeClr val="accent1"/>
                </a:solidFill>
                <a:latin typeface="+mj-lt"/>
              </a:rPr>
              <a:t>utför säkerhetskontroll</a:t>
            </a:r>
          </a:p>
        </p:txBody>
      </p:sp>
      <p:sp>
        <p:nvSpPr>
          <p:cNvPr id="39971" name="Text Box 12"/>
          <p:cNvSpPr txBox="1">
            <a:spLocks noChangeArrowheads="1"/>
          </p:cNvSpPr>
          <p:nvPr/>
        </p:nvSpPr>
        <p:spPr bwMode="auto">
          <a:xfrm>
            <a:off x="2103437" y="3827123"/>
            <a:ext cx="2160848" cy="463686"/>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600" b="1" dirty="0">
                <a:solidFill>
                  <a:schemeClr val="accent1"/>
                </a:solidFill>
                <a:latin typeface="+mj-lt"/>
              </a:rPr>
              <a:t>Godkänd frakt-</a:t>
            </a:r>
            <a:br>
              <a:rPr lang="nb-NO" sz="1600" b="1" dirty="0">
                <a:solidFill>
                  <a:schemeClr val="accent1"/>
                </a:solidFill>
                <a:latin typeface="+mj-lt"/>
              </a:rPr>
            </a:br>
            <a:r>
              <a:rPr lang="nb-NO" sz="1600" b="1" dirty="0">
                <a:solidFill>
                  <a:schemeClr val="accent1"/>
                </a:solidFill>
                <a:latin typeface="+mj-lt"/>
              </a:rPr>
              <a:t>agent (t.ex. speditör)</a:t>
            </a:r>
          </a:p>
        </p:txBody>
      </p:sp>
      <p:sp>
        <p:nvSpPr>
          <p:cNvPr id="39975" name="AutoShape 2"/>
          <p:cNvSpPr>
            <a:spLocks noChangeAspect="1" noChangeArrowheads="1"/>
          </p:cNvSpPr>
          <p:nvPr/>
        </p:nvSpPr>
        <p:spPr bwMode="auto">
          <a:xfrm>
            <a:off x="3050791" y="2494732"/>
            <a:ext cx="498872" cy="416719"/>
          </a:xfrm>
          <a:prstGeom prst="rect">
            <a:avLst/>
          </a:prstGeom>
          <a:noFill/>
          <a:ln w="9525">
            <a:noFill/>
            <a:miter lim="800000"/>
            <a:headEnd/>
            <a:tailEnd/>
          </a:ln>
        </p:spPr>
        <p:txBody>
          <a:bodyPr/>
          <a:lstStyle/>
          <a:p>
            <a:endParaRPr lang="sv-SE" sz="1600">
              <a:latin typeface="+mj-lt"/>
            </a:endParaRPr>
          </a:p>
        </p:txBody>
      </p:sp>
      <p:pic>
        <p:nvPicPr>
          <p:cNvPr id="46" name="Picture 28" descr="MCj00902810000[1]"/>
          <p:cNvPicPr>
            <a:picLocks noChangeAspect="1" noChangeArrowheads="1"/>
          </p:cNvPicPr>
          <p:nvPr/>
        </p:nvPicPr>
        <p:blipFill>
          <a:blip r:embed="rId5">
            <a:duotone>
              <a:prstClr val="black"/>
              <a:srgbClr val="00B050">
                <a:tint val="45000"/>
                <a:satMod val="400000"/>
              </a:srgbClr>
            </a:duotone>
          </a:blip>
          <a:srcRect/>
          <a:stretch>
            <a:fillRect/>
          </a:stretch>
        </p:blipFill>
        <p:spPr bwMode="auto">
          <a:xfrm>
            <a:off x="5063082" y="3129039"/>
            <a:ext cx="611092" cy="510459"/>
          </a:xfrm>
          <a:prstGeom prst="rect">
            <a:avLst/>
          </a:prstGeom>
          <a:noFill/>
          <a:ln w="9525">
            <a:noFill/>
            <a:miter lim="800000"/>
            <a:headEnd/>
            <a:tailEnd/>
          </a:ln>
        </p:spPr>
      </p:pic>
      <p:sp>
        <p:nvSpPr>
          <p:cNvPr id="39977" name="Text Box 12"/>
          <p:cNvSpPr txBox="1">
            <a:spLocks noChangeArrowheads="1"/>
          </p:cNvSpPr>
          <p:nvPr/>
        </p:nvSpPr>
        <p:spPr bwMode="auto">
          <a:xfrm>
            <a:off x="4400678" y="3832576"/>
            <a:ext cx="1962150" cy="660663"/>
          </a:xfrm>
          <a:prstGeom prst="rect">
            <a:avLst/>
          </a:prstGeom>
          <a:noFill/>
          <a:ln w="9525">
            <a:noFill/>
            <a:miter lim="800000"/>
            <a:headEnd/>
            <a:tailEnd/>
          </a:ln>
        </p:spPr>
        <p:txBody>
          <a:bodyPr lIns="69056" tIns="34529" rIns="69056" bIns="34529">
            <a:spAutoFit/>
          </a:bodyPr>
          <a:lstStyle/>
          <a:p>
            <a:pPr algn="ctr">
              <a:lnSpc>
                <a:spcPct val="80000"/>
              </a:lnSpc>
              <a:spcBef>
                <a:spcPct val="50000"/>
              </a:spcBef>
            </a:pPr>
            <a:r>
              <a:rPr lang="nb-NO" sz="1600" b="1" dirty="0">
                <a:solidFill>
                  <a:schemeClr val="accent1"/>
                </a:solidFill>
                <a:latin typeface="+mj-lt"/>
              </a:rPr>
              <a:t>Godkänd fraktagent </a:t>
            </a:r>
            <a:br>
              <a:rPr lang="nb-NO" sz="1600" b="1" dirty="0">
                <a:solidFill>
                  <a:schemeClr val="accent1"/>
                </a:solidFill>
                <a:latin typeface="+mj-lt"/>
              </a:rPr>
            </a:br>
            <a:r>
              <a:rPr lang="nb-NO" sz="1600" b="1" dirty="0">
                <a:solidFill>
                  <a:schemeClr val="accent1"/>
                </a:solidFill>
                <a:latin typeface="+mj-lt"/>
              </a:rPr>
              <a:t> (t.ex. terminal)</a:t>
            </a:r>
          </a:p>
        </p:txBody>
      </p:sp>
      <p:sp>
        <p:nvSpPr>
          <p:cNvPr id="48" name="Höger 47"/>
          <p:cNvSpPr/>
          <p:nvPr/>
        </p:nvSpPr>
        <p:spPr bwMode="auto">
          <a:xfrm>
            <a:off x="1748409" y="1586889"/>
            <a:ext cx="1194959" cy="141685"/>
          </a:xfrm>
          <a:prstGeom prst="rightArrow">
            <a:avLst/>
          </a:prstGeom>
          <a:solidFill>
            <a:schemeClr val="bg1"/>
          </a:solidFill>
          <a:ln w="9525" cap="flat" cmpd="sng" algn="ctr">
            <a:solidFill>
              <a:srgbClr val="00B050"/>
            </a:solidFill>
            <a:prstDash val="solid"/>
            <a:round/>
            <a:headEnd type="none" w="med" len="med"/>
            <a:tailEnd type="none" w="med" len="med"/>
          </a:ln>
          <a:effectLst/>
        </p:spPr>
        <p:txBody>
          <a:bodyPr/>
          <a:lstStyle/>
          <a:p>
            <a:pPr defTabSz="685800" eaLnBrk="0" hangingPunct="0">
              <a:defRPr/>
            </a:pPr>
            <a:endParaRPr lang="sv-SE" sz="16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a typeface="ＭＳ Ｐゴシック" pitchFamily="-65" charset="-128"/>
            </a:endParaRPr>
          </a:p>
        </p:txBody>
      </p:sp>
      <p:sp>
        <p:nvSpPr>
          <p:cNvPr id="43" name="Höger 269"/>
          <p:cNvSpPr>
            <a:spLocks noChangeArrowheads="1"/>
          </p:cNvSpPr>
          <p:nvPr/>
        </p:nvSpPr>
        <p:spPr bwMode="auto">
          <a:xfrm>
            <a:off x="5911718" y="3204511"/>
            <a:ext cx="789505" cy="146447"/>
          </a:xfrm>
          <a:prstGeom prst="rightArrow">
            <a:avLst>
              <a:gd name="adj1" fmla="val 50000"/>
              <a:gd name="adj2" fmla="val 50168"/>
            </a:avLst>
          </a:prstGeom>
          <a:solidFill>
            <a:schemeClr val="bg1"/>
          </a:solidFill>
          <a:ln w="9525" algn="ctr">
            <a:solidFill>
              <a:srgbClr val="00B050"/>
            </a:solidFill>
            <a:round/>
            <a:headEnd/>
            <a:tailEnd/>
          </a:ln>
        </p:spPr>
        <p:txBody>
          <a:bodyPr/>
          <a:lstStyle/>
          <a:p>
            <a:pPr defTabSz="685800" eaLnBrk="0" hangingPunct="0"/>
            <a:endParaRPr lang="sv-SE" sz="1600">
              <a:latin typeface="+mj-lt"/>
            </a:endParaRPr>
          </a:p>
        </p:txBody>
      </p:sp>
      <p:sp>
        <p:nvSpPr>
          <p:cNvPr id="3" name="Platshållare för datum 2"/>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42786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1"/>
          <p:cNvSpPr>
            <a:spLocks noGrp="1"/>
          </p:cNvSpPr>
          <p:nvPr>
            <p:ph type="title"/>
          </p:nvPr>
        </p:nvSpPr>
        <p:spPr/>
        <p:txBody>
          <a:bodyPr/>
          <a:lstStyle/>
          <a:p>
            <a:r>
              <a:rPr lang="sv-SE" dirty="0"/>
              <a:t>Säkerhetskedjan</a:t>
            </a:r>
          </a:p>
        </p:txBody>
      </p:sp>
      <p:sp>
        <p:nvSpPr>
          <p:cNvPr id="39939" name="Platshållare för innehåll 2"/>
          <p:cNvSpPr>
            <a:spLocks noGrp="1"/>
          </p:cNvSpPr>
          <p:nvPr>
            <p:ph sz="half" idx="1"/>
          </p:nvPr>
        </p:nvSpPr>
        <p:spPr>
          <a:xfrm>
            <a:off x="522288" y="901304"/>
            <a:ext cx="8114399" cy="3823890"/>
          </a:xfrm>
        </p:spPr>
        <p:txBody>
          <a:bodyPr/>
          <a:lstStyle/>
          <a:p>
            <a:endParaRPr lang="sv-SE" dirty="0" smtClean="0"/>
          </a:p>
          <a:p>
            <a:pPr>
              <a:buFont typeface="Arial" charset="0"/>
              <a:buNone/>
            </a:pPr>
            <a:r>
              <a:rPr lang="sv-SE" sz="1500" dirty="0"/>
              <a:t>	</a:t>
            </a:r>
          </a:p>
          <a:p>
            <a:pPr>
              <a:buFont typeface="Arial" charset="0"/>
              <a:buNone/>
            </a:pPr>
            <a:endParaRPr lang="sv-SE" sz="1800" dirty="0">
              <a:solidFill>
                <a:schemeClr val="accent1"/>
              </a:solidFill>
            </a:endParaRPr>
          </a:p>
          <a:p>
            <a:pPr>
              <a:buFont typeface="Arial" charset="0"/>
              <a:buNone/>
            </a:pPr>
            <a:endParaRPr lang="sv-SE" sz="1800" dirty="0">
              <a:solidFill>
                <a:schemeClr val="accent1"/>
              </a:solidFill>
            </a:endParaRPr>
          </a:p>
          <a:p>
            <a:pPr>
              <a:buFont typeface="Arial" charset="0"/>
              <a:buNone/>
            </a:pPr>
            <a:endParaRPr lang="sv-SE" sz="1500" b="1" dirty="0" smtClean="0">
              <a:solidFill>
                <a:schemeClr val="accent1"/>
              </a:solidFill>
            </a:endParaRPr>
          </a:p>
          <a:p>
            <a:pPr>
              <a:buFont typeface="Arial" charset="0"/>
              <a:buNone/>
            </a:pPr>
            <a:r>
              <a:rPr lang="sv-SE" sz="1500" b="1" dirty="0" smtClean="0">
                <a:solidFill>
                  <a:schemeClr val="accent1"/>
                </a:solidFill>
              </a:rPr>
              <a:t>För </a:t>
            </a:r>
            <a:r>
              <a:rPr lang="sv-SE" sz="1500" b="1" dirty="0">
                <a:solidFill>
                  <a:schemeClr val="accent1"/>
                </a:solidFill>
              </a:rPr>
              <a:t>att hålla säkerhetskedjan intakt krävs:</a:t>
            </a:r>
          </a:p>
          <a:p>
            <a:r>
              <a:rPr lang="sv-SE" sz="1500" dirty="0">
                <a:solidFill>
                  <a:schemeClr val="accent1"/>
                </a:solidFill>
              </a:rPr>
              <a:t>en känd avsändare som är godkänd av Transportstyrelsen</a:t>
            </a:r>
          </a:p>
          <a:p>
            <a:r>
              <a:rPr lang="sv-SE" sz="1500" dirty="0">
                <a:solidFill>
                  <a:schemeClr val="accent1"/>
                </a:solidFill>
              </a:rPr>
              <a:t>en eller flera fraktagenter som är godkända av Transportstyrelsen</a:t>
            </a:r>
          </a:p>
          <a:p>
            <a:r>
              <a:rPr lang="sv-SE" sz="1500" dirty="0">
                <a:solidFill>
                  <a:schemeClr val="accent1"/>
                </a:solidFill>
              </a:rPr>
              <a:t>att transporten sker med ett säkerhetsaccepterat åkeri</a:t>
            </a:r>
          </a:p>
          <a:p>
            <a:r>
              <a:rPr lang="sv-SE" sz="1500" dirty="0">
                <a:solidFill>
                  <a:schemeClr val="accent1"/>
                </a:solidFill>
              </a:rPr>
              <a:t>att rutiner följs</a:t>
            </a:r>
          </a:p>
          <a:p>
            <a:r>
              <a:rPr lang="sv-SE" sz="1500" dirty="0">
                <a:solidFill>
                  <a:schemeClr val="accent1"/>
                </a:solidFill>
              </a:rPr>
              <a:t>att avvikelser rapporteras vidare till nästa ”länk” i kedjan (t.ex. mottagande fraktterminal)</a:t>
            </a:r>
          </a:p>
          <a:p>
            <a:pPr>
              <a:buFont typeface="Arial" charset="0"/>
              <a:buNone/>
            </a:pPr>
            <a:endParaRPr lang="sv-SE" sz="1500" dirty="0">
              <a:solidFill>
                <a:schemeClr val="accent1"/>
              </a:solidFill>
            </a:endParaRPr>
          </a:p>
        </p:txBody>
      </p:sp>
      <p:pic>
        <p:nvPicPr>
          <p:cNvPr id="6" name="Picture 4" descr="MCj04325610000[1]"/>
          <p:cNvPicPr>
            <a:picLocks noChangeAspect="1" noChangeArrowheads="1"/>
          </p:cNvPicPr>
          <p:nvPr/>
        </p:nvPicPr>
        <p:blipFill>
          <a:blip r:embed="rId3">
            <a:duotone>
              <a:prstClr val="black"/>
              <a:srgbClr val="00B050">
                <a:tint val="45000"/>
                <a:satMod val="400000"/>
              </a:srgbClr>
            </a:duotone>
          </a:blip>
          <a:srcRect/>
          <a:stretch>
            <a:fillRect/>
          </a:stretch>
        </p:blipFill>
        <p:spPr bwMode="auto">
          <a:xfrm>
            <a:off x="829967" y="1369725"/>
            <a:ext cx="643713" cy="643713"/>
          </a:xfrm>
          <a:prstGeom prst="rect">
            <a:avLst/>
          </a:prstGeom>
          <a:noFill/>
          <a:ln w="9525">
            <a:noFill/>
            <a:miter lim="800000"/>
            <a:headEnd/>
            <a:tailEnd/>
          </a:ln>
        </p:spPr>
      </p:pic>
      <p:pic>
        <p:nvPicPr>
          <p:cNvPr id="7" name="Picture 8" descr="j0320354[1]"/>
          <p:cNvPicPr>
            <a:picLocks noChangeAspect="1" noChangeArrowheads="1"/>
          </p:cNvPicPr>
          <p:nvPr/>
        </p:nvPicPr>
        <p:blipFill>
          <a:blip r:embed="rId4">
            <a:duotone>
              <a:prstClr val="black"/>
              <a:srgbClr val="00B050">
                <a:tint val="45000"/>
                <a:satMod val="400000"/>
              </a:srgbClr>
            </a:duotone>
          </a:blip>
          <a:srcRect/>
          <a:stretch>
            <a:fillRect/>
          </a:stretch>
        </p:blipFill>
        <p:spPr bwMode="auto">
          <a:xfrm>
            <a:off x="7403068" y="1507223"/>
            <a:ext cx="1093731" cy="634101"/>
          </a:xfrm>
          <a:prstGeom prst="rect">
            <a:avLst/>
          </a:prstGeom>
          <a:noFill/>
          <a:ln w="9525">
            <a:noFill/>
            <a:miter lim="800000"/>
            <a:headEnd/>
            <a:tailEnd/>
          </a:ln>
        </p:spPr>
      </p:pic>
      <p:pic>
        <p:nvPicPr>
          <p:cNvPr id="8" name="Picture 28" descr="MCj00902810000[1]"/>
          <p:cNvPicPr>
            <a:picLocks noChangeAspect="1" noChangeArrowheads="1"/>
          </p:cNvPicPr>
          <p:nvPr/>
        </p:nvPicPr>
        <p:blipFill>
          <a:blip r:embed="rId5">
            <a:duotone>
              <a:prstClr val="black"/>
              <a:srgbClr val="00B050">
                <a:tint val="45000"/>
                <a:satMod val="400000"/>
              </a:srgbClr>
            </a:duotone>
          </a:blip>
          <a:srcRect/>
          <a:stretch>
            <a:fillRect/>
          </a:stretch>
        </p:blipFill>
        <p:spPr bwMode="auto">
          <a:xfrm>
            <a:off x="5543318" y="1517378"/>
            <a:ext cx="649123" cy="542227"/>
          </a:xfrm>
          <a:prstGeom prst="rect">
            <a:avLst/>
          </a:prstGeom>
          <a:noFill/>
          <a:ln w="9525">
            <a:noFill/>
            <a:miter lim="800000"/>
            <a:headEnd/>
            <a:tailEnd/>
          </a:ln>
        </p:spPr>
      </p:pic>
      <p:sp>
        <p:nvSpPr>
          <p:cNvPr id="39945" name="Höger 8"/>
          <p:cNvSpPr>
            <a:spLocks noChangeArrowheads="1"/>
          </p:cNvSpPr>
          <p:nvPr/>
        </p:nvSpPr>
        <p:spPr bwMode="auto">
          <a:xfrm>
            <a:off x="1958874" y="1675667"/>
            <a:ext cx="660690" cy="223435"/>
          </a:xfrm>
          <a:prstGeom prst="rightArrow">
            <a:avLst>
              <a:gd name="adj1" fmla="val 50000"/>
              <a:gd name="adj2" fmla="val 49780"/>
            </a:avLst>
          </a:prstGeom>
          <a:solidFill>
            <a:schemeClr val="bg1"/>
          </a:solidFill>
          <a:ln w="9525" algn="ctr">
            <a:solidFill>
              <a:srgbClr val="00B050"/>
            </a:solidFill>
            <a:round/>
            <a:headEnd/>
            <a:tailEnd/>
          </a:ln>
        </p:spPr>
        <p:txBody>
          <a:bodyPr/>
          <a:lstStyle/>
          <a:p>
            <a:pPr defTabSz="685800" eaLnBrk="0" hangingPunct="0"/>
            <a:endParaRPr lang="sv-SE" sz="1350"/>
          </a:p>
        </p:txBody>
      </p:sp>
      <p:sp>
        <p:nvSpPr>
          <p:cNvPr id="39946" name="Text Box 12"/>
          <p:cNvSpPr txBox="1">
            <a:spLocks noChangeArrowheads="1"/>
          </p:cNvSpPr>
          <p:nvPr/>
        </p:nvSpPr>
        <p:spPr bwMode="auto">
          <a:xfrm>
            <a:off x="488982" y="2146770"/>
            <a:ext cx="1325684" cy="217465"/>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200" b="1" dirty="0">
                <a:solidFill>
                  <a:schemeClr val="accent1"/>
                </a:solidFill>
                <a:latin typeface="+mj-lt"/>
              </a:rPr>
              <a:t>Känd avsändare</a:t>
            </a:r>
          </a:p>
        </p:txBody>
      </p:sp>
      <p:sp>
        <p:nvSpPr>
          <p:cNvPr id="39947" name="Text Box 12"/>
          <p:cNvSpPr txBox="1">
            <a:spLocks noChangeArrowheads="1"/>
          </p:cNvSpPr>
          <p:nvPr/>
        </p:nvSpPr>
        <p:spPr bwMode="auto">
          <a:xfrm>
            <a:off x="5100363" y="2149952"/>
            <a:ext cx="1588575" cy="217465"/>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200" b="1" dirty="0">
                <a:solidFill>
                  <a:schemeClr val="accent1"/>
                </a:solidFill>
                <a:latin typeface="+mj-lt"/>
              </a:rPr>
              <a:t>Godkänd fraktagent</a:t>
            </a:r>
          </a:p>
        </p:txBody>
      </p:sp>
      <p:pic>
        <p:nvPicPr>
          <p:cNvPr id="39948" name="Picture 15" descr="C:\Documents and Settings\leen01\Lokala inställningar\Temp\Temporary Internet Files\Content.IE5\2I8NFU7Y\MC900341054[1].wmf"/>
          <p:cNvPicPr>
            <a:picLocks noChangeAspect="1" noChangeArrowheads="1"/>
          </p:cNvPicPr>
          <p:nvPr/>
        </p:nvPicPr>
        <p:blipFill>
          <a:blip r:embed="rId6"/>
          <a:srcRect/>
          <a:stretch>
            <a:fillRect/>
          </a:stretch>
        </p:blipFill>
        <p:spPr bwMode="auto">
          <a:xfrm>
            <a:off x="3201220" y="1534692"/>
            <a:ext cx="684322" cy="505387"/>
          </a:xfrm>
          <a:prstGeom prst="rect">
            <a:avLst/>
          </a:prstGeom>
          <a:noFill/>
          <a:ln w="9525">
            <a:noFill/>
            <a:miter lim="800000"/>
            <a:headEnd/>
            <a:tailEnd/>
          </a:ln>
        </p:spPr>
      </p:pic>
      <p:sp>
        <p:nvSpPr>
          <p:cNvPr id="39949" name="Text Box 12"/>
          <p:cNvSpPr txBox="1">
            <a:spLocks noChangeArrowheads="1"/>
          </p:cNvSpPr>
          <p:nvPr/>
        </p:nvSpPr>
        <p:spPr bwMode="auto">
          <a:xfrm>
            <a:off x="2665727" y="2146770"/>
            <a:ext cx="1622239" cy="217465"/>
          </a:xfrm>
          <a:prstGeom prst="rect">
            <a:avLst/>
          </a:prstGeom>
          <a:noFill/>
          <a:ln w="9525">
            <a:noFill/>
            <a:miter lim="800000"/>
            <a:headEnd/>
            <a:tailEnd/>
          </a:ln>
        </p:spPr>
        <p:txBody>
          <a:bodyPr wrap="none" lIns="69056" tIns="34529" rIns="69056" bIns="34529">
            <a:spAutoFit/>
          </a:bodyPr>
          <a:lstStyle/>
          <a:p>
            <a:pPr algn="ctr">
              <a:lnSpc>
                <a:spcPct val="80000"/>
              </a:lnSpc>
              <a:spcBef>
                <a:spcPct val="50000"/>
              </a:spcBef>
            </a:pPr>
            <a:r>
              <a:rPr lang="nb-NO" sz="1200" b="1" dirty="0">
                <a:solidFill>
                  <a:schemeClr val="accent1"/>
                </a:solidFill>
                <a:latin typeface="+mj-lt"/>
              </a:rPr>
              <a:t>Säk.accepterat åkeri</a:t>
            </a:r>
          </a:p>
        </p:txBody>
      </p:sp>
      <p:sp>
        <p:nvSpPr>
          <p:cNvPr id="39950" name="Höger 13"/>
          <p:cNvSpPr>
            <a:spLocks noChangeArrowheads="1"/>
          </p:cNvSpPr>
          <p:nvPr/>
        </p:nvSpPr>
        <p:spPr bwMode="auto">
          <a:xfrm>
            <a:off x="4396075" y="1660443"/>
            <a:ext cx="636710" cy="221457"/>
          </a:xfrm>
          <a:prstGeom prst="rightArrow">
            <a:avLst>
              <a:gd name="adj1" fmla="val 50000"/>
              <a:gd name="adj2" fmla="val 49780"/>
            </a:avLst>
          </a:prstGeom>
          <a:solidFill>
            <a:schemeClr val="bg1"/>
          </a:solidFill>
          <a:ln w="9525" algn="ctr">
            <a:solidFill>
              <a:srgbClr val="00B050"/>
            </a:solidFill>
            <a:round/>
            <a:headEnd/>
            <a:tailEnd/>
          </a:ln>
        </p:spPr>
        <p:txBody>
          <a:bodyPr/>
          <a:lstStyle/>
          <a:p>
            <a:pPr defTabSz="685800" eaLnBrk="0" hangingPunct="0"/>
            <a:endParaRPr lang="sv-SE" sz="1350"/>
          </a:p>
        </p:txBody>
      </p:sp>
      <p:sp>
        <p:nvSpPr>
          <p:cNvPr id="39951" name="Höger 14"/>
          <p:cNvSpPr>
            <a:spLocks noChangeArrowheads="1"/>
          </p:cNvSpPr>
          <p:nvPr/>
        </p:nvSpPr>
        <p:spPr bwMode="auto">
          <a:xfrm>
            <a:off x="6508075" y="1661955"/>
            <a:ext cx="631269" cy="220015"/>
          </a:xfrm>
          <a:prstGeom prst="rightArrow">
            <a:avLst>
              <a:gd name="adj1" fmla="val 50000"/>
              <a:gd name="adj2" fmla="val 49780"/>
            </a:avLst>
          </a:prstGeom>
          <a:solidFill>
            <a:schemeClr val="bg1"/>
          </a:solidFill>
          <a:ln w="9525" algn="ctr">
            <a:solidFill>
              <a:srgbClr val="00B050"/>
            </a:solidFill>
            <a:round/>
            <a:headEnd/>
            <a:tailEnd/>
          </a:ln>
        </p:spPr>
        <p:txBody>
          <a:bodyPr/>
          <a:lstStyle/>
          <a:p>
            <a:pPr defTabSz="685800" eaLnBrk="0" hangingPunct="0"/>
            <a:endParaRPr lang="sv-SE" sz="1350"/>
          </a:p>
        </p:txBody>
      </p:sp>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5255837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22288" y="1064419"/>
            <a:ext cx="8114400" cy="3220641"/>
          </a:xfrm>
        </p:spPr>
        <p:txBody>
          <a:bodyPr/>
          <a:lstStyle/>
          <a:p>
            <a:pPr marL="0" indent="0">
              <a:buNone/>
              <a:defRPr/>
            </a:pPr>
            <a:r>
              <a:rPr lang="sv-SE" sz="1500" dirty="0">
                <a:solidFill>
                  <a:srgbClr val="006AB2"/>
                </a:solidFill>
              </a:rPr>
              <a:t> </a:t>
            </a:r>
          </a:p>
          <a:p>
            <a:pPr>
              <a:buFont typeface="Arial" charset="0"/>
              <a:buNone/>
              <a:defRPr/>
            </a:pPr>
            <a:endParaRPr lang="sv-SE" sz="1350" b="1" dirty="0">
              <a:solidFill>
                <a:srgbClr val="006AB2"/>
              </a:solidFill>
            </a:endParaRPr>
          </a:p>
          <a:p>
            <a:pPr marL="404813" indent="-270272">
              <a:buNone/>
              <a:defRPr/>
            </a:pPr>
            <a:r>
              <a:rPr lang="fr-FR" sz="1600" b="1" dirty="0">
                <a:solidFill>
                  <a:schemeClr val="accent1"/>
                </a:solidFill>
              </a:rPr>
              <a:t>Exempel på skydd mot obehörig åtkomst:</a:t>
            </a:r>
          </a:p>
          <a:p>
            <a:pPr marL="404813" indent="-270272">
              <a:buNone/>
              <a:defRPr/>
            </a:pPr>
            <a:endParaRPr lang="fr-FR" sz="1600" b="1" dirty="0">
              <a:solidFill>
                <a:schemeClr val="accent1"/>
              </a:solidFill>
            </a:endParaRPr>
          </a:p>
          <a:p>
            <a:pPr marL="434579" lvl="1" indent="-134541">
              <a:defRPr/>
            </a:pPr>
            <a:r>
              <a:rPr lang="fr-FR" sz="1600" dirty="0" smtClean="0">
                <a:solidFill>
                  <a:schemeClr val="accent1"/>
                </a:solidFill>
              </a:rPr>
              <a:t> Inpasseringsystem</a:t>
            </a:r>
          </a:p>
          <a:p>
            <a:pPr marL="434579" lvl="1" indent="-134541">
              <a:defRPr/>
            </a:pPr>
            <a:r>
              <a:rPr lang="fr-FR" sz="1600" dirty="0" smtClean="0">
                <a:solidFill>
                  <a:schemeClr val="accent1"/>
                </a:solidFill>
              </a:rPr>
              <a:t> Identitets-/behörighetskontroll </a:t>
            </a:r>
          </a:p>
          <a:p>
            <a:pPr marL="434579" lvl="1" indent="-134541">
              <a:defRPr/>
            </a:pPr>
            <a:r>
              <a:rPr lang="fr-FR" sz="1600" dirty="0" smtClean="0">
                <a:solidFill>
                  <a:schemeClr val="accent1"/>
                </a:solidFill>
              </a:rPr>
              <a:t> Larm eller motsvarande</a:t>
            </a:r>
          </a:p>
          <a:p>
            <a:pPr marL="434579" lvl="1" indent="-134541">
              <a:buNone/>
              <a:defRPr/>
            </a:pPr>
            <a:endParaRPr lang="fr-FR" sz="1600" dirty="0" smtClean="0">
              <a:solidFill>
                <a:schemeClr val="accent1"/>
              </a:solidFill>
            </a:endParaRPr>
          </a:p>
          <a:p>
            <a:pPr marL="434579" lvl="1" indent="-134541">
              <a:buNone/>
              <a:defRPr/>
            </a:pPr>
            <a:r>
              <a:rPr lang="fr-FR" sz="1600" dirty="0" smtClean="0">
                <a:solidFill>
                  <a:schemeClr val="accent1"/>
                </a:solidFill>
              </a:rPr>
              <a:t>OBS! Åtgärder vid obehörig åtkomst (rutin, rapportering) </a:t>
            </a:r>
          </a:p>
        </p:txBody>
      </p:sp>
      <p:sp>
        <p:nvSpPr>
          <p:cNvPr id="4" name="Rubrik 3"/>
          <p:cNvSpPr>
            <a:spLocks noGrp="1"/>
          </p:cNvSpPr>
          <p:nvPr>
            <p:ph type="title"/>
          </p:nvPr>
        </p:nvSpPr>
        <p:spPr/>
        <p:txBody>
          <a:bodyPr/>
          <a:lstStyle/>
          <a:p>
            <a:r>
              <a:rPr lang="sv-SE" dirty="0" smtClean="0"/>
              <a:t>Tillträdeskontroll</a:t>
            </a:r>
            <a:endParaRPr lang="sv-SE" dirty="0"/>
          </a:p>
        </p:txBody>
      </p:sp>
      <p:sp>
        <p:nvSpPr>
          <p:cNvPr id="3" name="Platshållare för datum 2"/>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1224965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20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xEl>
                                              <p:pRg st="2" end="2"/>
                                            </p:txEl>
                                          </p:spTgt>
                                        </p:tgtEl>
                                        <p:attrNameLst>
                                          <p:attrName>style.visibility</p:attrName>
                                        </p:attrNameLst>
                                      </p:cBhvr>
                                      <p:to>
                                        <p:strVal val="visible"/>
                                      </p:to>
                                    </p:set>
                                    <p:animEffect transition="in" filter="fade">
                                      <p:cBhvr>
                                        <p:cTn id="12" dur="2000"/>
                                        <p:tgtEl>
                                          <p:spTgt spid="614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animEffect transition="in" filter="fade">
                                      <p:cBhvr>
                                        <p:cTn id="15" dur="2000"/>
                                        <p:tgtEl>
                                          <p:spTgt spid="6146">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6">
                                            <p:txEl>
                                              <p:pRg st="5" end="5"/>
                                            </p:txEl>
                                          </p:spTgt>
                                        </p:tgtEl>
                                        <p:attrNameLst>
                                          <p:attrName>style.visibility</p:attrName>
                                        </p:attrNameLst>
                                      </p:cBhvr>
                                      <p:to>
                                        <p:strVal val="visible"/>
                                      </p:to>
                                    </p:set>
                                    <p:animEffect transition="in" filter="fade">
                                      <p:cBhvr>
                                        <p:cTn id="18" dur="2000"/>
                                        <p:tgtEl>
                                          <p:spTgt spid="6146">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46">
                                            <p:txEl>
                                              <p:pRg st="6" end="6"/>
                                            </p:txEl>
                                          </p:spTgt>
                                        </p:tgtEl>
                                        <p:attrNameLst>
                                          <p:attrName>style.visibility</p:attrName>
                                        </p:attrNameLst>
                                      </p:cBhvr>
                                      <p:to>
                                        <p:strVal val="visible"/>
                                      </p:to>
                                    </p:set>
                                    <p:animEffect transition="in" filter="fade">
                                      <p:cBhvr>
                                        <p:cTn id="21" dur="2000"/>
                                        <p:tgtEl>
                                          <p:spTgt spid="6146">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46">
                                            <p:txEl>
                                              <p:pRg st="8" end="8"/>
                                            </p:txEl>
                                          </p:spTgt>
                                        </p:tgtEl>
                                        <p:attrNameLst>
                                          <p:attrName>style.visibility</p:attrName>
                                        </p:attrNameLst>
                                      </p:cBhvr>
                                      <p:to>
                                        <p:strVal val="visible"/>
                                      </p:to>
                                    </p:set>
                                    <p:animEffect transition="in" filter="fade">
                                      <p:cBhvr>
                                        <p:cTn id="24" dur="2000"/>
                                        <p:tgtEl>
                                          <p:spTgt spid="61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v-SE" dirty="0"/>
              <a:t>Transport  </a:t>
            </a:r>
          </a:p>
        </p:txBody>
      </p:sp>
      <p:sp>
        <p:nvSpPr>
          <p:cNvPr id="15" name="Platshållare för innehåll 14"/>
          <p:cNvSpPr>
            <a:spLocks noGrp="1"/>
          </p:cNvSpPr>
          <p:nvPr>
            <p:ph sz="half" idx="1"/>
          </p:nvPr>
        </p:nvSpPr>
        <p:spPr>
          <a:xfrm>
            <a:off x="522288" y="1463040"/>
            <a:ext cx="8114400" cy="2944654"/>
          </a:xfrm>
        </p:spPr>
        <p:txBody>
          <a:bodyPr/>
          <a:lstStyle/>
          <a:p>
            <a:pPr marL="0" indent="0">
              <a:buNone/>
              <a:defRPr/>
            </a:pPr>
            <a:r>
              <a:rPr lang="sv-SE" sz="1600" dirty="0">
                <a:solidFill>
                  <a:schemeClr val="accent1"/>
                </a:solidFill>
              </a:rPr>
              <a:t>En åkeriförsäkran ska tecknas mellan den som bokar transporten och åkeriet.</a:t>
            </a:r>
          </a:p>
          <a:p>
            <a:pPr marL="0" indent="0">
              <a:buNone/>
              <a:defRPr/>
            </a:pPr>
            <a:endParaRPr lang="sv-SE" sz="1600" dirty="0">
              <a:solidFill>
                <a:schemeClr val="accent1"/>
              </a:solidFill>
            </a:endParaRPr>
          </a:p>
          <a:p>
            <a:pPr>
              <a:buFont typeface="Arial" charset="0"/>
              <a:buNone/>
              <a:defRPr/>
            </a:pPr>
            <a:r>
              <a:rPr lang="sv-SE" sz="1600" dirty="0">
                <a:solidFill>
                  <a:schemeClr val="accent1"/>
                </a:solidFill>
              </a:rPr>
              <a:t>Åkeriförsäkran ställer bland annat krav på att:</a:t>
            </a:r>
          </a:p>
          <a:p>
            <a:pPr>
              <a:defRPr/>
            </a:pPr>
            <a:r>
              <a:rPr lang="sv-SE" sz="1600" dirty="0">
                <a:solidFill>
                  <a:schemeClr val="accent1"/>
                </a:solidFill>
              </a:rPr>
              <a:t>personal som genomför transport har genomgått relevant utbildning</a:t>
            </a:r>
          </a:p>
          <a:p>
            <a:pPr>
              <a:defRPr/>
            </a:pPr>
            <a:r>
              <a:rPr lang="sv-SE" sz="1600" dirty="0">
                <a:solidFill>
                  <a:schemeClr val="accent1"/>
                </a:solidFill>
              </a:rPr>
              <a:t>berörd personal ska vara pålitlig (vid rekrytering ska det göras ID-kontroll, kontroll av CV och referenser)</a:t>
            </a:r>
          </a:p>
          <a:p>
            <a:pPr>
              <a:defRPr/>
            </a:pPr>
            <a:r>
              <a:rPr lang="sv-SE" sz="1600" dirty="0">
                <a:solidFill>
                  <a:schemeClr val="accent1"/>
                </a:solidFill>
              </a:rPr>
              <a:t>lastutrymmet ska vara låst eller förseglat</a:t>
            </a:r>
          </a:p>
          <a:p>
            <a:pPr>
              <a:defRPr/>
            </a:pPr>
            <a:r>
              <a:rPr lang="sv-SE" sz="1600" dirty="0">
                <a:solidFill>
                  <a:schemeClr val="accent1"/>
                </a:solidFill>
              </a:rPr>
              <a:t>alla förare bär ID-kort eller liknande</a:t>
            </a:r>
          </a:p>
          <a:p>
            <a:pPr>
              <a:buNone/>
              <a:defRPr/>
            </a:pPr>
            <a:endParaRPr lang="sv-SE" sz="1600" dirty="0">
              <a:solidFill>
                <a:schemeClr val="accent1"/>
              </a:solidFill>
            </a:endParaRPr>
          </a:p>
          <a:p>
            <a:pPr>
              <a:defRPr/>
            </a:pPr>
            <a:endParaRPr lang="sv-SE" sz="1600" dirty="0"/>
          </a:p>
          <a:p>
            <a:pPr>
              <a:defRPr/>
            </a:pPr>
            <a:endParaRPr lang="sv-SE" sz="1600" dirty="0" smtClean="0"/>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980" y="3270917"/>
            <a:ext cx="2181416" cy="1454277"/>
          </a:xfrm>
          <a:prstGeom prst="rect">
            <a:avLst/>
          </a:prstGeom>
        </p:spPr>
      </p:pic>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3363134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Säkerhetsåtgärder vid transport av flygfrakt</a:t>
            </a:r>
            <a:endParaRPr lang="sv-SE" dirty="0"/>
          </a:p>
        </p:txBody>
      </p:sp>
      <p:sp>
        <p:nvSpPr>
          <p:cNvPr id="3" name="Platshållare för innehåll 2"/>
          <p:cNvSpPr>
            <a:spLocks noGrp="1"/>
          </p:cNvSpPr>
          <p:nvPr>
            <p:ph sz="half" idx="1"/>
          </p:nvPr>
        </p:nvSpPr>
        <p:spPr>
          <a:xfrm>
            <a:off x="522000" y="1828800"/>
            <a:ext cx="8114687" cy="2456261"/>
          </a:xfrm>
        </p:spPr>
        <p:txBody>
          <a:bodyPr/>
          <a:lstStyle/>
          <a:p>
            <a:pPr>
              <a:spcAft>
                <a:spcPts val="900"/>
              </a:spcAft>
            </a:pPr>
            <a:r>
              <a:rPr lang="sv-SE" sz="1600" dirty="0">
                <a:solidFill>
                  <a:schemeClr val="accent1"/>
                </a:solidFill>
              </a:rPr>
              <a:t>Före lastningen ska lastutrymmet genomsökas och skyddas mot obehörig åtkomst tills lastningen är </a:t>
            </a:r>
            <a:r>
              <a:rPr lang="sv-SE" sz="1600" dirty="0" smtClean="0">
                <a:solidFill>
                  <a:schemeClr val="accent1"/>
                </a:solidFill>
              </a:rPr>
              <a:t>klar.</a:t>
            </a:r>
            <a:endParaRPr lang="sv-SE" sz="1600" dirty="0">
              <a:solidFill>
                <a:schemeClr val="accent1"/>
              </a:solidFill>
            </a:endParaRPr>
          </a:p>
          <a:p>
            <a:pPr>
              <a:spcAft>
                <a:spcPts val="900"/>
              </a:spcAft>
            </a:pPr>
            <a:r>
              <a:rPr lang="sv-SE" sz="1600" dirty="0">
                <a:solidFill>
                  <a:schemeClr val="accent1"/>
                </a:solidFill>
              </a:rPr>
              <a:t>Lastutrymmen ska vara låsta eller förseglade. Fordon med gardinsida ska vara säkrade med TIR-linor. </a:t>
            </a:r>
            <a:r>
              <a:rPr lang="sv-SE" sz="1600" dirty="0" err="1">
                <a:solidFill>
                  <a:schemeClr val="accent1"/>
                </a:solidFill>
              </a:rPr>
              <a:t>Lastytor</a:t>
            </a:r>
            <a:r>
              <a:rPr lang="sv-SE" sz="1600" dirty="0">
                <a:solidFill>
                  <a:schemeClr val="accent1"/>
                </a:solidFill>
              </a:rPr>
              <a:t> på fordon med öppna flak ska hållas under observation när flygfrakt </a:t>
            </a:r>
            <a:r>
              <a:rPr lang="sv-SE" sz="1600" dirty="0" smtClean="0">
                <a:solidFill>
                  <a:schemeClr val="accent1"/>
                </a:solidFill>
              </a:rPr>
              <a:t>transporteras.</a:t>
            </a:r>
            <a:endParaRPr lang="sv-SE" sz="1600" dirty="0">
              <a:solidFill>
                <a:schemeClr val="accent1"/>
              </a:solidFill>
            </a:endParaRPr>
          </a:p>
          <a:p>
            <a:pPr>
              <a:spcAft>
                <a:spcPts val="900"/>
              </a:spcAft>
            </a:pPr>
            <a:r>
              <a:rPr lang="sv-SE" sz="1600" dirty="0">
                <a:solidFill>
                  <a:schemeClr val="accent1"/>
                </a:solidFill>
              </a:rPr>
              <a:t>Förare ska inte göra oplanerade stopp mellan det att de tar emot och lämnar av försändelser. </a:t>
            </a:r>
          </a:p>
        </p:txBody>
      </p:sp>
      <p:sp>
        <p:nvSpPr>
          <p:cNvPr id="5" name="Platshållare för datum 4"/>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1687210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Förbjudna föremål</a:t>
            </a:r>
            <a:endParaRPr lang="sv-SE" dirty="0"/>
          </a:p>
        </p:txBody>
      </p:sp>
    </p:spTree>
    <p:extLst>
      <p:ext uri="{BB962C8B-B14F-4D97-AF65-F5344CB8AC3E}">
        <p14:creationId xmlns:p14="http://schemas.microsoft.com/office/powerpoint/2010/main" val="2881319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sv-SE" dirty="0"/>
              <a:t>Förbjudna föremål i fraktförsändelser</a:t>
            </a:r>
          </a:p>
        </p:txBody>
      </p:sp>
      <p:sp>
        <p:nvSpPr>
          <p:cNvPr id="50180" name="Rectangle 3"/>
          <p:cNvSpPr>
            <a:spLocks noGrp="1" noChangeArrowheads="1"/>
          </p:cNvSpPr>
          <p:nvPr>
            <p:ph type="body" idx="1"/>
          </p:nvPr>
        </p:nvSpPr>
        <p:spPr>
          <a:xfrm>
            <a:off x="523150" y="1195199"/>
            <a:ext cx="8114400" cy="3183499"/>
          </a:xfrm>
        </p:spPr>
        <p:txBody>
          <a:bodyPr/>
          <a:lstStyle/>
          <a:p>
            <a:pPr>
              <a:buFont typeface="Arial" charset="0"/>
              <a:buNone/>
            </a:pPr>
            <a:endParaRPr lang="sv-SE" sz="1600" b="1" dirty="0">
              <a:solidFill>
                <a:schemeClr val="accent1"/>
              </a:solidFill>
            </a:endParaRPr>
          </a:p>
          <a:p>
            <a:pPr>
              <a:buFont typeface="Arial" charset="0"/>
              <a:buNone/>
            </a:pPr>
            <a:r>
              <a:rPr lang="sv-SE" sz="1600" b="1" dirty="0">
                <a:solidFill>
                  <a:schemeClr val="accent1"/>
                </a:solidFill>
              </a:rPr>
              <a:t>	Monterade explosiva och brandfarliga anordningar som inte transporteras i enlighet med gällande säkerhetsbestämmelser.</a:t>
            </a:r>
          </a:p>
          <a:p>
            <a:pPr>
              <a:buFont typeface="Arial" charset="0"/>
              <a:buNone/>
            </a:pPr>
            <a:endParaRPr lang="sv-SE" sz="1600" b="1" dirty="0">
              <a:solidFill>
                <a:schemeClr val="accent1"/>
              </a:solidFill>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7925" y="2592761"/>
            <a:ext cx="2143125" cy="1785938"/>
          </a:xfrm>
          <a:prstGeom prst="rect">
            <a:avLst/>
          </a:prstGeom>
        </p:spPr>
      </p:pic>
      <p:sp>
        <p:nvSpPr>
          <p:cNvPr id="2" name="Platshållare för datum 1"/>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2109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Effect transition="in" filter="fade">
                                      <p:cBhvr>
                                        <p:cTn id="7" dur="2000"/>
                                        <p:tgtEl>
                                          <p:spTgt spid="50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sv-SE" dirty="0"/>
              <a:t>Förbjudna föremål</a:t>
            </a:r>
          </a:p>
        </p:txBody>
      </p:sp>
      <p:sp>
        <p:nvSpPr>
          <p:cNvPr id="46084" name="Rectangle 3"/>
          <p:cNvSpPr>
            <a:spLocks noGrp="1" noChangeArrowheads="1"/>
          </p:cNvSpPr>
          <p:nvPr>
            <p:ph type="body" idx="1"/>
          </p:nvPr>
        </p:nvSpPr>
        <p:spPr/>
        <p:txBody>
          <a:bodyPr/>
          <a:lstStyle/>
          <a:p>
            <a:pPr>
              <a:buFont typeface="Arial" charset="0"/>
              <a:buNone/>
            </a:pPr>
            <a:r>
              <a:rPr lang="sv-SE" sz="1600" dirty="0" smtClean="0">
                <a:solidFill>
                  <a:schemeClr val="accent1"/>
                </a:solidFill>
              </a:rPr>
              <a:t>Kreativiteten är stor…</a:t>
            </a:r>
          </a:p>
        </p:txBody>
      </p:sp>
      <p:pic>
        <p:nvPicPr>
          <p:cNvPr id="46087" name="Picture 6" descr="mobilbombe"/>
          <p:cNvPicPr>
            <a:picLocks noChangeAspect="1" noChangeArrowheads="1"/>
          </p:cNvPicPr>
          <p:nvPr/>
        </p:nvPicPr>
        <p:blipFill>
          <a:blip r:embed="rId3"/>
          <a:srcRect/>
          <a:stretch>
            <a:fillRect/>
          </a:stretch>
        </p:blipFill>
        <p:spPr bwMode="auto">
          <a:xfrm>
            <a:off x="4614618" y="617063"/>
            <a:ext cx="3530961" cy="2219215"/>
          </a:xfrm>
          <a:prstGeom prst="rect">
            <a:avLst/>
          </a:prstGeom>
          <a:noFill/>
          <a:ln w="38100">
            <a:solidFill>
              <a:schemeClr val="tx1"/>
            </a:solidFill>
            <a:miter lim="800000"/>
            <a:headEnd/>
            <a:tailEnd/>
          </a:ln>
        </p:spPr>
      </p:pic>
      <p:pic>
        <p:nvPicPr>
          <p:cNvPr id="46086" name="Picture 5" descr="letter bomb by Topato."/>
          <p:cNvPicPr>
            <a:picLocks noChangeAspect="1" noChangeArrowheads="1"/>
          </p:cNvPicPr>
          <p:nvPr/>
        </p:nvPicPr>
        <p:blipFill>
          <a:blip r:embed="rId4"/>
          <a:srcRect/>
          <a:stretch>
            <a:fillRect/>
          </a:stretch>
        </p:blipFill>
        <p:spPr bwMode="auto">
          <a:xfrm>
            <a:off x="569637" y="1642786"/>
            <a:ext cx="3553011" cy="2197228"/>
          </a:xfrm>
          <a:prstGeom prst="rect">
            <a:avLst/>
          </a:prstGeom>
          <a:noFill/>
          <a:ln w="28575">
            <a:solidFill>
              <a:srgbClr val="000000"/>
            </a:solidFill>
            <a:miter lim="800000"/>
            <a:headEnd/>
            <a:tailEnd/>
          </a:ln>
        </p:spPr>
      </p:pic>
      <p:pic>
        <p:nvPicPr>
          <p:cNvPr id="11" name="Platshållare för innehåll 12" descr="isis.jpg"/>
          <p:cNvPicPr>
            <a:picLocks noChangeAspect="1"/>
          </p:cNvPicPr>
          <p:nvPr/>
        </p:nvPicPr>
        <p:blipFill>
          <a:blip r:embed="rId5"/>
          <a:stretch>
            <a:fillRect/>
          </a:stretch>
        </p:blipFill>
        <p:spPr bwMode="auto">
          <a:xfrm>
            <a:off x="7507910" y="3036044"/>
            <a:ext cx="1472831" cy="1213246"/>
          </a:xfrm>
          <a:prstGeom prst="rect">
            <a:avLst/>
          </a:prstGeom>
          <a:noFill/>
          <a:ln w="9525">
            <a:noFill/>
            <a:miter lim="800000"/>
            <a:headEnd/>
            <a:tailEnd/>
          </a:ln>
        </p:spPr>
      </p:pic>
      <p:pic>
        <p:nvPicPr>
          <p:cNvPr id="46089" name="Bildobjekt 8" descr="imagesCA28Z9GV.jpg"/>
          <p:cNvPicPr>
            <a:picLocks noChangeAspect="1"/>
          </p:cNvPicPr>
          <p:nvPr/>
        </p:nvPicPr>
        <p:blipFill>
          <a:blip r:embed="rId6"/>
          <a:srcRect/>
          <a:stretch>
            <a:fillRect/>
          </a:stretch>
        </p:blipFill>
        <p:spPr bwMode="auto">
          <a:xfrm>
            <a:off x="2861890" y="3994643"/>
            <a:ext cx="1869317" cy="902828"/>
          </a:xfrm>
          <a:prstGeom prst="rect">
            <a:avLst/>
          </a:prstGeom>
          <a:noFill/>
          <a:ln w="9525">
            <a:noFill/>
            <a:miter lim="800000"/>
            <a:headEnd/>
            <a:tailEnd/>
          </a:ln>
        </p:spPr>
      </p:pic>
      <p:pic>
        <p:nvPicPr>
          <p:cNvPr id="46085" name="Picture 4" descr="TNT_article"/>
          <p:cNvPicPr>
            <a:picLocks noChangeAspect="1" noChangeArrowheads="1"/>
          </p:cNvPicPr>
          <p:nvPr/>
        </p:nvPicPr>
        <p:blipFill>
          <a:blip r:embed="rId7"/>
          <a:srcRect/>
          <a:stretch>
            <a:fillRect/>
          </a:stretch>
        </p:blipFill>
        <p:spPr bwMode="auto">
          <a:xfrm>
            <a:off x="558914" y="3994643"/>
            <a:ext cx="1755945" cy="892549"/>
          </a:xfrm>
          <a:prstGeom prst="rect">
            <a:avLst/>
          </a:prstGeom>
          <a:noFill/>
          <a:ln w="9525">
            <a:noFill/>
            <a:miter lim="800000"/>
            <a:headEnd/>
            <a:tailEnd/>
          </a:ln>
        </p:spPr>
      </p:pic>
      <p:pic>
        <p:nvPicPr>
          <p:cNvPr id="46088" name="Bildobjekt 12" descr="Richard_Reid_explosive_shoe.jpg"/>
          <p:cNvPicPr>
            <a:picLocks noChangeAspect="1"/>
          </p:cNvPicPr>
          <p:nvPr/>
        </p:nvPicPr>
        <p:blipFill>
          <a:blip r:embed="rId8"/>
          <a:srcRect/>
          <a:stretch>
            <a:fillRect/>
          </a:stretch>
        </p:blipFill>
        <p:spPr bwMode="auto">
          <a:xfrm>
            <a:off x="5141257" y="3446149"/>
            <a:ext cx="2210044" cy="1572277"/>
          </a:xfrm>
          <a:prstGeom prst="rect">
            <a:avLst/>
          </a:prstGeom>
          <a:noFill/>
          <a:ln w="9525">
            <a:noFill/>
            <a:miter lim="800000"/>
            <a:headEnd/>
            <a:tailEnd/>
          </a:ln>
        </p:spPr>
      </p:pic>
      <p:sp>
        <p:nvSpPr>
          <p:cNvPr id="3" name="Platshållare för datum 2"/>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1428443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RO_50%"/>
          <p:cNvPicPr>
            <a:picLocks noChangeAspect="1" noChangeArrowheads="1"/>
          </p:cNvPicPr>
          <p:nvPr/>
        </p:nvPicPr>
        <p:blipFill>
          <a:blip r:embed="rId3" cstate="print"/>
          <a:srcRect/>
          <a:stretch>
            <a:fillRect/>
          </a:stretch>
        </p:blipFill>
        <p:spPr bwMode="auto">
          <a:xfrm>
            <a:off x="5226844" y="1735960"/>
            <a:ext cx="1619726" cy="1928032"/>
          </a:xfrm>
          <a:prstGeom prst="rect">
            <a:avLst/>
          </a:prstGeom>
          <a:noFill/>
          <a:ln w="9525">
            <a:noFill/>
            <a:miter lim="800000"/>
            <a:headEnd/>
            <a:tailEnd/>
          </a:ln>
        </p:spPr>
      </p:pic>
      <p:sp>
        <p:nvSpPr>
          <p:cNvPr id="2" name="Rubrik 1"/>
          <p:cNvSpPr>
            <a:spLocks noGrp="1"/>
          </p:cNvSpPr>
          <p:nvPr>
            <p:ph type="title"/>
          </p:nvPr>
        </p:nvSpPr>
        <p:spPr/>
        <p:txBody>
          <a:bodyPr/>
          <a:lstStyle/>
          <a:p>
            <a:r>
              <a:rPr lang="sv-SE" dirty="0" smtClean="0"/>
              <a:t>Metoder för säkerhetskontroll</a:t>
            </a:r>
            <a:endParaRPr lang="sv-SE" dirty="0"/>
          </a:p>
        </p:txBody>
      </p:sp>
      <p:sp>
        <p:nvSpPr>
          <p:cNvPr id="3" name="Platshållare för innehåll 2"/>
          <p:cNvSpPr>
            <a:spLocks noGrp="1"/>
          </p:cNvSpPr>
          <p:nvPr>
            <p:ph sz="half" idx="1"/>
          </p:nvPr>
        </p:nvSpPr>
        <p:spPr>
          <a:xfrm>
            <a:off x="522288" y="1348740"/>
            <a:ext cx="8114399" cy="3154680"/>
          </a:xfrm>
        </p:spPr>
        <p:txBody>
          <a:bodyPr/>
          <a:lstStyle/>
          <a:p>
            <a:pPr marL="0" indent="0">
              <a:buNone/>
            </a:pPr>
            <a:r>
              <a:rPr lang="sv-SE" sz="1600" dirty="0">
                <a:solidFill>
                  <a:srgbClr val="006AB2"/>
                </a:solidFill>
              </a:rPr>
              <a:t>Vid säkerhetskontroll av frakt som ska lastas på ett flygplan så ska de metoder som har bäst förutsättning för att upptäcka förbjudna föremål användas, med hänsyn till innehållet.</a:t>
            </a:r>
          </a:p>
          <a:p>
            <a:pPr marL="0" indent="0">
              <a:buNone/>
            </a:pPr>
            <a:endParaRPr lang="sv-SE" sz="1600" dirty="0">
              <a:solidFill>
                <a:srgbClr val="006AB2"/>
              </a:solidFill>
            </a:endParaRPr>
          </a:p>
          <a:p>
            <a:pPr marL="0" indent="0">
              <a:buNone/>
            </a:pPr>
            <a:r>
              <a:rPr lang="sv-SE" sz="1600" dirty="0">
                <a:solidFill>
                  <a:srgbClr val="006AB2"/>
                </a:solidFill>
              </a:rPr>
              <a:t>Godkända metoder för säkerhetskontroll är bl.a.:</a:t>
            </a:r>
          </a:p>
          <a:p>
            <a:pPr marL="162000" indent="-342900"/>
            <a:r>
              <a:rPr lang="sv-SE" sz="1600" dirty="0">
                <a:solidFill>
                  <a:srgbClr val="006AB2"/>
                </a:solidFill>
              </a:rPr>
              <a:t>manuell genomsökning</a:t>
            </a:r>
          </a:p>
          <a:p>
            <a:pPr marL="162000" indent="-342900"/>
            <a:r>
              <a:rPr lang="sv-SE" sz="1600" dirty="0">
                <a:solidFill>
                  <a:srgbClr val="006AB2"/>
                </a:solidFill>
              </a:rPr>
              <a:t>röntgenutrustning</a:t>
            </a:r>
          </a:p>
          <a:p>
            <a:pPr marL="162000" indent="-342900"/>
            <a:r>
              <a:rPr lang="sv-SE" sz="1600" dirty="0">
                <a:solidFill>
                  <a:srgbClr val="006AB2"/>
                </a:solidFill>
              </a:rPr>
              <a:t>hund (EDD – Explosive </a:t>
            </a:r>
            <a:r>
              <a:rPr lang="sv-SE" sz="1600" dirty="0" err="1">
                <a:solidFill>
                  <a:srgbClr val="006AB2"/>
                </a:solidFill>
              </a:rPr>
              <a:t>Detection</a:t>
            </a:r>
            <a:r>
              <a:rPr lang="sv-SE" sz="1600" dirty="0">
                <a:solidFill>
                  <a:srgbClr val="006AB2"/>
                </a:solidFill>
              </a:rPr>
              <a:t> Dog)</a:t>
            </a:r>
          </a:p>
          <a:p>
            <a:pPr marL="162000" indent="-342900"/>
            <a:r>
              <a:rPr lang="sv-SE" sz="1600" dirty="0">
                <a:solidFill>
                  <a:srgbClr val="006AB2"/>
                </a:solidFill>
              </a:rPr>
              <a:t>ETD (Explosive </a:t>
            </a:r>
            <a:r>
              <a:rPr lang="sv-SE" sz="1600" dirty="0" err="1">
                <a:solidFill>
                  <a:srgbClr val="006AB2"/>
                </a:solidFill>
              </a:rPr>
              <a:t>Trace</a:t>
            </a:r>
            <a:r>
              <a:rPr lang="sv-SE" sz="1600" dirty="0">
                <a:solidFill>
                  <a:srgbClr val="006AB2"/>
                </a:solidFill>
              </a:rPr>
              <a:t> </a:t>
            </a:r>
            <a:r>
              <a:rPr lang="sv-SE" sz="1600" dirty="0" err="1">
                <a:solidFill>
                  <a:srgbClr val="006AB2"/>
                </a:solidFill>
              </a:rPr>
              <a:t>Detection</a:t>
            </a:r>
            <a:r>
              <a:rPr lang="sv-SE" sz="1600" dirty="0">
                <a:solidFill>
                  <a:srgbClr val="006AB2"/>
                </a:solidFill>
              </a:rPr>
              <a:t> – en s.k. ”</a:t>
            </a:r>
            <a:r>
              <a:rPr lang="sv-SE" sz="1600" dirty="0" err="1">
                <a:solidFill>
                  <a:srgbClr val="006AB2"/>
                </a:solidFill>
              </a:rPr>
              <a:t>sniffer</a:t>
            </a:r>
            <a:r>
              <a:rPr lang="sv-SE" sz="1600" dirty="0">
                <a:solidFill>
                  <a:srgbClr val="006AB2"/>
                </a:solidFill>
              </a:rPr>
              <a:t>”</a:t>
            </a:r>
          </a:p>
          <a:p>
            <a:pPr marL="162000" indent="-342900"/>
            <a:r>
              <a:rPr lang="sv-SE" sz="1600" dirty="0">
                <a:solidFill>
                  <a:srgbClr val="006AB2"/>
                </a:solidFill>
              </a:rPr>
              <a:t>visuell kontroll</a:t>
            </a:r>
          </a:p>
          <a:p>
            <a:pPr marL="162000" indent="-342900">
              <a:buNone/>
            </a:pPr>
            <a:endParaRPr lang="sv-SE" sz="1600" dirty="0">
              <a:solidFill>
                <a:srgbClr val="006AB2"/>
              </a:solidFill>
            </a:endParaRPr>
          </a:p>
          <a:p>
            <a:pPr marL="162000" indent="-342900"/>
            <a:endParaRPr lang="sv-SE" sz="1600" dirty="0">
              <a:solidFill>
                <a:srgbClr val="006AB2"/>
              </a:solidFill>
            </a:endParaRPr>
          </a:p>
        </p:txBody>
      </p:sp>
      <p:pic>
        <p:nvPicPr>
          <p:cNvPr id="7" name="Platshållare för innehåll 6" descr="Peral-CEP-PWPT8 Security equipment_Sida_08.jpg"/>
          <p:cNvPicPr>
            <a:picLocks noGrp="1" noChangeAspect="1"/>
          </p:cNvPicPr>
          <p:nvPr>
            <p:ph sz="half" idx="1"/>
          </p:nvPr>
        </p:nvPicPr>
        <p:blipFill>
          <a:blip r:embed="rId4" cstate="print"/>
          <a:srcRect l="47675" t="64341" r="25581"/>
          <a:stretch>
            <a:fillRect/>
          </a:stretch>
        </p:blipFill>
        <p:spPr>
          <a:xfrm>
            <a:off x="6962312" y="2826804"/>
            <a:ext cx="1674376" cy="1674376"/>
          </a:xfrm>
        </p:spPr>
      </p:pic>
      <p:sp>
        <p:nvSpPr>
          <p:cNvPr id="4" name="Platshållare för datum 3"/>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3761865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ubrik 1"/>
          <p:cNvSpPr>
            <a:spLocks noGrp="1"/>
          </p:cNvSpPr>
          <p:nvPr>
            <p:ph type="title"/>
          </p:nvPr>
        </p:nvSpPr>
        <p:spPr/>
        <p:txBody>
          <a:bodyPr/>
          <a:lstStyle/>
          <a:p>
            <a:r>
              <a:rPr lang="sv-SE" dirty="0"/>
              <a:t>Definitioner och förkortningar</a:t>
            </a:r>
          </a:p>
        </p:txBody>
      </p:sp>
      <p:sp>
        <p:nvSpPr>
          <p:cNvPr id="9219" name="Platshållare för innehåll 2"/>
          <p:cNvSpPr>
            <a:spLocks noGrp="1"/>
          </p:cNvSpPr>
          <p:nvPr>
            <p:ph idx="1"/>
          </p:nvPr>
        </p:nvSpPr>
        <p:spPr>
          <a:xfrm>
            <a:off x="523150" y="1428750"/>
            <a:ext cx="8114400" cy="2858850"/>
          </a:xfrm>
        </p:spPr>
        <p:txBody>
          <a:bodyPr/>
          <a:lstStyle/>
          <a:p>
            <a:pPr>
              <a:buFont typeface="Arial" charset="0"/>
              <a:buNone/>
            </a:pPr>
            <a:r>
              <a:rPr lang="sv-SE" sz="1200" b="1" dirty="0" smtClean="0">
                <a:solidFill>
                  <a:srgbClr val="005BBB"/>
                </a:solidFill>
              </a:rPr>
              <a:t>Frakt		</a:t>
            </a:r>
            <a:r>
              <a:rPr lang="sv-SE" sz="1200" dirty="0" smtClean="0">
                <a:solidFill>
                  <a:srgbClr val="005BBB"/>
                </a:solidFill>
              </a:rPr>
              <a:t>allt </a:t>
            </a:r>
            <a:r>
              <a:rPr lang="sv-SE" sz="1200" dirty="0">
                <a:solidFill>
                  <a:srgbClr val="005BBB"/>
                </a:solidFill>
              </a:rPr>
              <a:t>gods avsett för att transporteras med ett luftfartyg </a:t>
            </a:r>
            <a:r>
              <a:rPr lang="sv-SE" sz="1200" dirty="0" smtClean="0">
                <a:solidFill>
                  <a:srgbClr val="005BBB"/>
                </a:solidFill>
              </a:rPr>
              <a:t>utom bagage</a:t>
            </a:r>
            <a:r>
              <a:rPr lang="sv-SE" sz="1200" dirty="0">
                <a:solidFill>
                  <a:srgbClr val="005BBB"/>
                </a:solidFill>
              </a:rPr>
              <a:t>, post, </a:t>
            </a:r>
            <a:r>
              <a:rPr lang="sv-SE" sz="1200" dirty="0" smtClean="0">
                <a:solidFill>
                  <a:srgbClr val="005BBB"/>
                </a:solidFill>
              </a:rPr>
              <a:t>			lufttrafikföretagens post, lufttrafikföretagens materiel </a:t>
            </a:r>
            <a:r>
              <a:rPr lang="sv-SE" sz="1200" dirty="0">
                <a:solidFill>
                  <a:srgbClr val="005BBB"/>
                </a:solidFill>
              </a:rPr>
              <a:t>och förnödenheter för användning </a:t>
            </a:r>
            <a:r>
              <a:rPr lang="sv-SE" sz="1200" dirty="0" smtClean="0">
                <a:solidFill>
                  <a:srgbClr val="005BBB"/>
                </a:solidFill>
              </a:rPr>
              <a:t>		ombord</a:t>
            </a:r>
            <a:r>
              <a:rPr lang="sv-SE" sz="1200" dirty="0">
                <a:solidFill>
                  <a:srgbClr val="005BBB"/>
                </a:solidFill>
              </a:rPr>
              <a:t>. </a:t>
            </a:r>
            <a:endParaRPr lang="sv-SE" sz="1200" b="1" dirty="0">
              <a:solidFill>
                <a:srgbClr val="005BBB"/>
              </a:solidFill>
            </a:endParaRPr>
          </a:p>
          <a:p>
            <a:pPr>
              <a:buFont typeface="Arial" charset="0"/>
              <a:buNone/>
            </a:pPr>
            <a:endParaRPr lang="sv-SE" sz="1200" b="1" dirty="0">
              <a:solidFill>
                <a:srgbClr val="005BBB"/>
              </a:solidFill>
            </a:endParaRPr>
          </a:p>
          <a:p>
            <a:pPr>
              <a:buFont typeface="Arial" charset="0"/>
              <a:buNone/>
            </a:pPr>
            <a:r>
              <a:rPr lang="sv-SE" sz="1200" b="1" dirty="0">
                <a:solidFill>
                  <a:srgbClr val="005BBB"/>
                </a:solidFill>
              </a:rPr>
              <a:t>Känd avsändare	</a:t>
            </a:r>
            <a:r>
              <a:rPr lang="sv-SE" sz="1200" dirty="0">
                <a:solidFill>
                  <a:srgbClr val="005BBB"/>
                </a:solidFill>
              </a:rPr>
              <a:t>en avsändare av frakt eller post för egen räkning </a:t>
            </a:r>
            <a:r>
              <a:rPr lang="sv-SE" sz="1200" dirty="0" smtClean="0">
                <a:solidFill>
                  <a:srgbClr val="005BBB"/>
                </a:solidFill>
              </a:rPr>
              <a:t>vars </a:t>
            </a:r>
            <a:r>
              <a:rPr lang="sv-SE" sz="1200" dirty="0">
                <a:solidFill>
                  <a:srgbClr val="005BBB"/>
                </a:solidFill>
              </a:rPr>
              <a:t>	förfaranden uppfyller gemensamma </a:t>
            </a:r>
            <a:r>
              <a:rPr lang="sv-SE" sz="1200" dirty="0" smtClean="0">
                <a:solidFill>
                  <a:srgbClr val="005BBB"/>
                </a:solidFill>
              </a:rPr>
              <a:t>		säkerhetsregler </a:t>
            </a:r>
            <a:r>
              <a:rPr lang="sv-SE" sz="1200" dirty="0">
                <a:solidFill>
                  <a:srgbClr val="005BBB"/>
                </a:solidFill>
              </a:rPr>
              <a:t>och </a:t>
            </a:r>
            <a:r>
              <a:rPr lang="sv-SE" sz="1200" dirty="0" smtClean="0">
                <a:solidFill>
                  <a:srgbClr val="005BBB"/>
                </a:solidFill>
              </a:rPr>
              <a:t>säkerhetsstandarder </a:t>
            </a:r>
            <a:r>
              <a:rPr lang="sv-SE" sz="1200" dirty="0">
                <a:solidFill>
                  <a:srgbClr val="005BBB"/>
                </a:solidFill>
              </a:rPr>
              <a:t>i tillräcklig grad för att frakten och posten ska </a:t>
            </a:r>
            <a:r>
              <a:rPr lang="sv-SE" sz="1200" dirty="0" smtClean="0">
                <a:solidFill>
                  <a:srgbClr val="005BBB"/>
                </a:solidFill>
              </a:rPr>
              <a:t>få 		transporteras </a:t>
            </a:r>
            <a:r>
              <a:rPr lang="sv-SE" sz="1200" dirty="0">
                <a:solidFill>
                  <a:srgbClr val="005BBB"/>
                </a:solidFill>
              </a:rPr>
              <a:t>på alla typer av luftfartyg.</a:t>
            </a:r>
          </a:p>
          <a:p>
            <a:pPr>
              <a:buFont typeface="Arial" charset="0"/>
              <a:buNone/>
            </a:pPr>
            <a:endParaRPr lang="sv-SE" sz="1200" dirty="0">
              <a:solidFill>
                <a:srgbClr val="005BBB"/>
              </a:solidFill>
            </a:endParaRPr>
          </a:p>
          <a:p>
            <a:pPr>
              <a:buFont typeface="Arial" charset="0"/>
              <a:buNone/>
            </a:pPr>
            <a:r>
              <a:rPr lang="sv-SE" sz="1200" b="1" dirty="0">
                <a:solidFill>
                  <a:srgbClr val="005BBB"/>
                </a:solidFill>
              </a:rPr>
              <a:t>RAKC-databasen</a:t>
            </a:r>
            <a:r>
              <a:rPr lang="sv-SE" sz="1200" i="1" dirty="0">
                <a:solidFill>
                  <a:srgbClr val="005BBB"/>
                </a:solidFill>
              </a:rPr>
              <a:t>	</a:t>
            </a:r>
            <a:r>
              <a:rPr lang="sv-SE" sz="1200" dirty="0">
                <a:solidFill>
                  <a:srgbClr val="005BBB"/>
                </a:solidFill>
              </a:rPr>
              <a:t>EU-databas där alla medlemsländers godkända fraktagenter och </a:t>
            </a:r>
            <a:r>
              <a:rPr lang="sv-SE" sz="1200" dirty="0" smtClean="0">
                <a:solidFill>
                  <a:srgbClr val="005BBB"/>
                </a:solidFill>
              </a:rPr>
              <a:t>kända </a:t>
            </a:r>
            <a:r>
              <a:rPr lang="sv-SE" sz="1200" dirty="0">
                <a:solidFill>
                  <a:srgbClr val="005BBB"/>
                </a:solidFill>
              </a:rPr>
              <a:t>avsändare finns </a:t>
            </a:r>
            <a:r>
              <a:rPr lang="sv-SE" sz="1200" dirty="0" smtClean="0">
                <a:solidFill>
                  <a:srgbClr val="005BBB"/>
                </a:solidFill>
              </a:rPr>
              <a:t>		registrerade </a:t>
            </a:r>
            <a:r>
              <a:rPr lang="sv-SE" sz="1200" dirty="0">
                <a:solidFill>
                  <a:srgbClr val="005BBB"/>
                </a:solidFill>
              </a:rPr>
              <a:t>och sökbara</a:t>
            </a:r>
            <a:r>
              <a:rPr lang="sv-SE" sz="1200" i="1" dirty="0">
                <a:solidFill>
                  <a:srgbClr val="005BBB"/>
                </a:solidFill>
              </a:rPr>
              <a:t>. </a:t>
            </a:r>
          </a:p>
        </p:txBody>
      </p:sp>
      <p:sp>
        <p:nvSpPr>
          <p:cNvPr id="2" name="Platshållare för datum 1"/>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205162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Luftfartsskydd</a:t>
            </a:r>
            <a:endParaRPr lang="sv-SE" dirty="0"/>
          </a:p>
        </p:txBody>
      </p:sp>
      <p:sp>
        <p:nvSpPr>
          <p:cNvPr id="3" name="Platshållare för innehåll 2"/>
          <p:cNvSpPr>
            <a:spLocks noGrp="1"/>
          </p:cNvSpPr>
          <p:nvPr>
            <p:ph idx="1"/>
          </p:nvPr>
        </p:nvSpPr>
        <p:spPr>
          <a:xfrm>
            <a:off x="523150" y="1195200"/>
            <a:ext cx="8114400" cy="3216780"/>
          </a:xfrm>
        </p:spPr>
        <p:txBody>
          <a:bodyPr/>
          <a:lstStyle/>
          <a:p>
            <a:pPr marL="0" indent="0">
              <a:buNone/>
            </a:pPr>
            <a:r>
              <a:rPr lang="sv-SE" sz="1600" dirty="0">
                <a:solidFill>
                  <a:srgbClr val="005BBB"/>
                </a:solidFill>
              </a:rPr>
              <a:t>Luftfartsskyddet ska:</a:t>
            </a:r>
          </a:p>
          <a:p>
            <a:pPr marL="0" indent="0">
              <a:buNone/>
            </a:pPr>
            <a:r>
              <a:rPr lang="sv-SE" sz="1600" dirty="0">
                <a:solidFill>
                  <a:srgbClr val="005BBB"/>
                </a:solidFill>
              </a:rPr>
              <a:t>Skydda aktörer, allmänheten och egendom inom den civila luftfarten mot olagliga </a:t>
            </a:r>
            <a:r>
              <a:rPr lang="sv-SE" sz="1600" dirty="0" smtClean="0">
                <a:solidFill>
                  <a:srgbClr val="005BBB"/>
                </a:solidFill>
              </a:rPr>
              <a:t>handlingar</a:t>
            </a:r>
          </a:p>
          <a:p>
            <a:pPr marL="0" indent="0">
              <a:buNone/>
            </a:pPr>
            <a:r>
              <a:rPr lang="sv-SE" sz="1600" dirty="0" smtClean="0">
                <a:solidFill>
                  <a:srgbClr val="005BBB"/>
                </a:solidFill>
              </a:rPr>
              <a:t>Exempel </a:t>
            </a:r>
            <a:r>
              <a:rPr lang="sv-SE" sz="1600" dirty="0">
                <a:solidFill>
                  <a:srgbClr val="005BBB"/>
                </a:solidFill>
              </a:rPr>
              <a:t>på olagliga handlingar:</a:t>
            </a:r>
          </a:p>
          <a:p>
            <a:pPr lvl="1"/>
            <a:r>
              <a:rPr lang="sv-SE" sz="1600" dirty="0" smtClean="0">
                <a:solidFill>
                  <a:srgbClr val="005BBB"/>
                </a:solidFill>
              </a:rPr>
              <a:t>Sabotage</a:t>
            </a:r>
          </a:p>
          <a:p>
            <a:pPr lvl="1"/>
            <a:r>
              <a:rPr lang="sv-SE" sz="1600" dirty="0" smtClean="0">
                <a:solidFill>
                  <a:srgbClr val="005BBB"/>
                </a:solidFill>
              </a:rPr>
              <a:t>Kapningar</a:t>
            </a:r>
          </a:p>
          <a:p>
            <a:pPr lvl="1"/>
            <a:r>
              <a:rPr lang="sv-SE" sz="1600" dirty="0" smtClean="0">
                <a:solidFill>
                  <a:srgbClr val="005BBB"/>
                </a:solidFill>
              </a:rPr>
              <a:t>Gisslantagningar</a:t>
            </a:r>
          </a:p>
          <a:p>
            <a:pPr lvl="1"/>
            <a:r>
              <a:rPr lang="sv-SE" sz="1600" dirty="0" smtClean="0">
                <a:solidFill>
                  <a:srgbClr val="005BBB"/>
                </a:solidFill>
              </a:rPr>
              <a:t>Hot</a:t>
            </a:r>
          </a:p>
          <a:p>
            <a:pPr marL="0" indent="0">
              <a:buNone/>
            </a:pPr>
            <a:r>
              <a:rPr lang="sv-SE" sz="1600" dirty="0" smtClean="0">
                <a:solidFill>
                  <a:srgbClr val="005BBB"/>
                </a:solidFill>
              </a:rPr>
              <a:t>Luftfartsskyddet ska också kunna minimera konsekvenserna om en olaglig handling inträffar.</a:t>
            </a:r>
            <a:endParaRPr lang="sv-SE" sz="1600" dirty="0">
              <a:solidFill>
                <a:srgbClr val="005BBB"/>
              </a:solidFill>
            </a:endParaRPr>
          </a:p>
        </p:txBody>
      </p:sp>
      <p:sp>
        <p:nvSpPr>
          <p:cNvPr id="4" name="Platshållare för datum 3"/>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1835968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ubrik 1"/>
          <p:cNvSpPr>
            <a:spLocks noGrp="1"/>
          </p:cNvSpPr>
          <p:nvPr>
            <p:ph type="title"/>
          </p:nvPr>
        </p:nvSpPr>
        <p:spPr/>
        <p:txBody>
          <a:bodyPr/>
          <a:lstStyle/>
          <a:p>
            <a:r>
              <a:rPr lang="sv-SE" dirty="0"/>
              <a:t>Definitioner och förkortningar</a:t>
            </a:r>
          </a:p>
        </p:txBody>
      </p:sp>
      <p:sp>
        <p:nvSpPr>
          <p:cNvPr id="9219" name="Platshållare för innehåll 2"/>
          <p:cNvSpPr>
            <a:spLocks noGrp="1"/>
          </p:cNvSpPr>
          <p:nvPr>
            <p:ph idx="1"/>
          </p:nvPr>
        </p:nvSpPr>
        <p:spPr>
          <a:xfrm>
            <a:off x="522288" y="1383030"/>
            <a:ext cx="8114399" cy="2902030"/>
          </a:xfrm>
        </p:spPr>
        <p:txBody>
          <a:bodyPr/>
          <a:lstStyle/>
          <a:p>
            <a:pPr>
              <a:buNone/>
              <a:tabLst>
                <a:tab pos="1481138" algn="l"/>
              </a:tabLst>
            </a:pPr>
            <a:r>
              <a:rPr lang="sv-SE" sz="1200" b="1" dirty="0">
                <a:solidFill>
                  <a:srgbClr val="005BBB"/>
                </a:solidFill>
              </a:rPr>
              <a:t>Säkerhetskedja 	</a:t>
            </a:r>
            <a:r>
              <a:rPr lang="sv-SE" sz="1200" dirty="0">
                <a:solidFill>
                  <a:srgbClr val="005BBB"/>
                </a:solidFill>
              </a:rPr>
              <a:t>	en säkrad hantering som har sin start från det att </a:t>
            </a:r>
            <a:r>
              <a:rPr lang="sv-SE" sz="1200" dirty="0" smtClean="0">
                <a:solidFill>
                  <a:srgbClr val="005BBB"/>
                </a:solidFill>
              </a:rPr>
              <a:t>en fraktförsändelse </a:t>
            </a:r>
            <a:r>
              <a:rPr lang="sv-SE" sz="1200" dirty="0">
                <a:solidFill>
                  <a:srgbClr val="005BBB"/>
                </a:solidFill>
              </a:rPr>
              <a:t>kan identifieras </a:t>
            </a:r>
            <a:r>
              <a:rPr lang="sv-SE" sz="1200" dirty="0" smtClean="0">
                <a:solidFill>
                  <a:srgbClr val="005BBB"/>
                </a:solidFill>
              </a:rPr>
              <a:t>som </a:t>
            </a:r>
            <a:r>
              <a:rPr lang="sv-SE" sz="1200" b="1" dirty="0" smtClean="0">
                <a:solidFill>
                  <a:srgbClr val="005BBB"/>
                </a:solidFill>
              </a:rPr>
              <a:t>(intakt</a:t>
            </a:r>
            <a:r>
              <a:rPr lang="sv-SE" sz="1200" b="1" dirty="0">
                <a:solidFill>
                  <a:srgbClr val="005BBB"/>
                </a:solidFill>
              </a:rPr>
              <a:t>) </a:t>
            </a:r>
            <a:r>
              <a:rPr lang="sv-SE" sz="1200" dirty="0" smtClean="0">
                <a:solidFill>
                  <a:srgbClr val="005BBB"/>
                </a:solidFill>
              </a:rPr>
              <a:t>		flygfrakt </a:t>
            </a:r>
            <a:r>
              <a:rPr lang="sv-SE" sz="1200" dirty="0">
                <a:solidFill>
                  <a:srgbClr val="005BBB"/>
                </a:solidFill>
              </a:rPr>
              <a:t>till dess </a:t>
            </a:r>
            <a:r>
              <a:rPr lang="sv-SE" sz="1200" dirty="0" smtClean="0">
                <a:solidFill>
                  <a:srgbClr val="005BBB"/>
                </a:solidFill>
              </a:rPr>
              <a:t>att försändelsen </a:t>
            </a:r>
            <a:r>
              <a:rPr lang="sv-SE" sz="1200" dirty="0">
                <a:solidFill>
                  <a:srgbClr val="005BBB"/>
                </a:solidFill>
              </a:rPr>
              <a:t>överlämnas till ett flygbolag för att flygas.</a:t>
            </a:r>
            <a:endParaRPr lang="sv-SE" sz="1200" b="1" dirty="0">
              <a:solidFill>
                <a:srgbClr val="005BBB"/>
              </a:solidFill>
            </a:endParaRPr>
          </a:p>
          <a:p>
            <a:pPr>
              <a:buNone/>
              <a:tabLst>
                <a:tab pos="1481138" algn="l"/>
              </a:tabLst>
            </a:pPr>
            <a:endParaRPr lang="sv-SE" sz="750" dirty="0" smtClean="0">
              <a:solidFill>
                <a:srgbClr val="005BBB"/>
              </a:solidFill>
            </a:endParaRPr>
          </a:p>
          <a:p>
            <a:pPr>
              <a:buNone/>
              <a:tabLst>
                <a:tab pos="1481138" algn="l"/>
              </a:tabLst>
            </a:pPr>
            <a:endParaRPr lang="sv-SE" sz="750" dirty="0">
              <a:solidFill>
                <a:srgbClr val="005BBB"/>
              </a:solidFill>
            </a:endParaRPr>
          </a:p>
          <a:p>
            <a:pPr marL="0">
              <a:buNone/>
              <a:tabLst>
                <a:tab pos="1481138" algn="l"/>
              </a:tabLst>
            </a:pPr>
            <a:r>
              <a:rPr lang="sv-SE" sz="1200" b="1" dirty="0">
                <a:solidFill>
                  <a:srgbClr val="005BBB"/>
                </a:solidFill>
              </a:rPr>
              <a:t>Säkerhetskedja 		</a:t>
            </a:r>
            <a:r>
              <a:rPr lang="sv-SE" sz="1200" dirty="0">
                <a:solidFill>
                  <a:srgbClr val="005BBB"/>
                </a:solidFill>
              </a:rPr>
              <a:t>när det under produktion, förpackning, lagring, </a:t>
            </a:r>
            <a:r>
              <a:rPr lang="sv-SE" sz="1200" dirty="0" smtClean="0">
                <a:solidFill>
                  <a:srgbClr val="005BBB"/>
                </a:solidFill>
              </a:rPr>
              <a:t>klarering/avsändning </a:t>
            </a:r>
            <a:r>
              <a:rPr lang="sv-SE" sz="1200" dirty="0">
                <a:solidFill>
                  <a:srgbClr val="005BBB"/>
                </a:solidFill>
              </a:rPr>
              <a:t>eller transport </a:t>
            </a:r>
            <a:r>
              <a:rPr lang="sv-SE" sz="1200" dirty="0" smtClean="0">
                <a:solidFill>
                  <a:srgbClr val="005BBB"/>
                </a:solidFill>
              </a:rPr>
              <a:t>har                            </a:t>
            </a:r>
            <a:r>
              <a:rPr lang="sv-SE" sz="1200" b="1" dirty="0" smtClean="0">
                <a:solidFill>
                  <a:srgbClr val="005BBB"/>
                </a:solidFill>
              </a:rPr>
              <a:t>(</a:t>
            </a:r>
            <a:r>
              <a:rPr lang="sv-SE" sz="1200" b="1" dirty="0">
                <a:solidFill>
                  <a:srgbClr val="005BBB"/>
                </a:solidFill>
              </a:rPr>
              <a:t>bruten) </a:t>
            </a:r>
            <a:r>
              <a:rPr lang="sv-SE" sz="1200" dirty="0" smtClean="0">
                <a:solidFill>
                  <a:srgbClr val="005BBB"/>
                </a:solidFill>
              </a:rPr>
              <a:t>		uppstått </a:t>
            </a:r>
            <a:r>
              <a:rPr lang="sv-SE" sz="1200" dirty="0">
                <a:solidFill>
                  <a:srgbClr val="005BBB"/>
                </a:solidFill>
              </a:rPr>
              <a:t>situationer där </a:t>
            </a:r>
            <a:r>
              <a:rPr lang="sv-SE" sz="1200" dirty="0" smtClean="0">
                <a:solidFill>
                  <a:srgbClr val="005BBB"/>
                </a:solidFill>
              </a:rPr>
              <a:t>man </a:t>
            </a:r>
            <a:r>
              <a:rPr lang="sv-SE" sz="1200" dirty="0">
                <a:solidFill>
                  <a:srgbClr val="005BBB"/>
                </a:solidFill>
              </a:rPr>
              <a:t>inte kan säkerställa att försändelsen har skyddats mot </a:t>
            </a:r>
            <a:r>
              <a:rPr lang="sv-SE" sz="1200" dirty="0" smtClean="0">
                <a:solidFill>
                  <a:srgbClr val="005BBB"/>
                </a:solidFill>
              </a:rPr>
              <a:t>		obehörig </a:t>
            </a:r>
            <a:r>
              <a:rPr lang="sv-SE" sz="1200" dirty="0">
                <a:solidFill>
                  <a:srgbClr val="005BBB"/>
                </a:solidFill>
              </a:rPr>
              <a:t>åtkomst och/eller </a:t>
            </a:r>
            <a:r>
              <a:rPr lang="sv-SE" sz="1200" dirty="0" smtClean="0">
                <a:solidFill>
                  <a:srgbClr val="005BBB"/>
                </a:solidFill>
              </a:rPr>
              <a:t>manipulation</a:t>
            </a:r>
            <a:r>
              <a:rPr lang="sv-SE" sz="1200" dirty="0">
                <a:solidFill>
                  <a:srgbClr val="005BBB"/>
                </a:solidFill>
              </a:rPr>
              <a:t>.</a:t>
            </a:r>
          </a:p>
          <a:p>
            <a:pPr>
              <a:buNone/>
              <a:tabLst>
                <a:tab pos="1481138" algn="l"/>
              </a:tabLst>
            </a:pPr>
            <a:endParaRPr lang="sv-SE" sz="750" dirty="0" smtClean="0">
              <a:solidFill>
                <a:srgbClr val="005BBB"/>
              </a:solidFill>
            </a:endParaRPr>
          </a:p>
          <a:p>
            <a:pPr>
              <a:buNone/>
              <a:tabLst>
                <a:tab pos="1481138" algn="l"/>
              </a:tabLst>
            </a:pPr>
            <a:endParaRPr lang="sv-SE" sz="750" dirty="0">
              <a:solidFill>
                <a:srgbClr val="005BBB"/>
              </a:solidFill>
            </a:endParaRPr>
          </a:p>
          <a:p>
            <a:pPr>
              <a:buNone/>
              <a:tabLst>
                <a:tab pos="1481138" algn="l"/>
              </a:tabLst>
            </a:pPr>
            <a:r>
              <a:rPr lang="sv-SE" sz="1200" b="1" dirty="0">
                <a:solidFill>
                  <a:srgbClr val="005BBB"/>
                </a:solidFill>
              </a:rPr>
              <a:t>Identifierbar flygfrakt </a:t>
            </a:r>
            <a:r>
              <a:rPr lang="sv-SE" sz="1200" dirty="0">
                <a:solidFill>
                  <a:srgbClr val="005BBB"/>
                </a:solidFill>
              </a:rPr>
              <a:t>	n</a:t>
            </a:r>
            <a:r>
              <a:rPr lang="sv-SE" sz="1200" dirty="0">
                <a:solidFill>
                  <a:schemeClr val="accent1"/>
                </a:solidFill>
              </a:rPr>
              <a:t>är det med rimlig säkerhet går att utläsa att frakten avses </a:t>
            </a:r>
            <a:r>
              <a:rPr lang="sv-SE" sz="1200" dirty="0" smtClean="0">
                <a:solidFill>
                  <a:schemeClr val="accent1"/>
                </a:solidFill>
              </a:rPr>
              <a:t>att </a:t>
            </a:r>
            <a:r>
              <a:rPr lang="sv-SE" sz="1200" dirty="0">
                <a:solidFill>
                  <a:schemeClr val="accent1"/>
                </a:solidFill>
              </a:rPr>
              <a:t>transporteras med flyg</a:t>
            </a:r>
            <a:r>
              <a:rPr lang="sv-SE" sz="1200" dirty="0" smtClean="0">
                <a:solidFill>
                  <a:schemeClr val="accent1"/>
                </a:solidFill>
              </a:rPr>
              <a:t>. 		Detta </a:t>
            </a:r>
            <a:r>
              <a:rPr lang="sv-SE" sz="1200" dirty="0">
                <a:solidFill>
                  <a:schemeClr val="accent1"/>
                </a:solidFill>
              </a:rPr>
              <a:t>kan ske genom märkning</a:t>
            </a:r>
            <a:r>
              <a:rPr lang="sv-SE" sz="1200" dirty="0" smtClean="0">
                <a:solidFill>
                  <a:schemeClr val="accent1"/>
                </a:solidFill>
              </a:rPr>
              <a:t>, hantering </a:t>
            </a:r>
            <a:r>
              <a:rPr lang="sv-SE" sz="1200" dirty="0">
                <a:solidFill>
                  <a:schemeClr val="accent1"/>
                </a:solidFill>
              </a:rPr>
              <a:t>eller lagring. </a:t>
            </a:r>
          </a:p>
          <a:p>
            <a:pPr>
              <a:buNone/>
              <a:tabLst>
                <a:tab pos="1481138" algn="l"/>
              </a:tabLst>
            </a:pPr>
            <a:r>
              <a:rPr lang="sv-SE" sz="750" dirty="0" smtClean="0"/>
              <a:t>			</a:t>
            </a:r>
            <a:br>
              <a:rPr lang="sv-SE" sz="750" dirty="0" smtClean="0"/>
            </a:br>
            <a:r>
              <a:rPr lang="sv-SE" sz="750" dirty="0" smtClean="0"/>
              <a:t>		</a:t>
            </a:r>
            <a:r>
              <a:rPr lang="sv-SE" sz="1200" i="1" dirty="0" smtClean="0">
                <a:solidFill>
                  <a:schemeClr val="accent1"/>
                </a:solidFill>
              </a:rPr>
              <a:t>Exempel</a:t>
            </a:r>
            <a:r>
              <a:rPr lang="sv-SE" sz="1200" i="1" dirty="0">
                <a:solidFill>
                  <a:schemeClr val="accent1"/>
                </a:solidFill>
              </a:rPr>
              <a:t>:</a:t>
            </a:r>
            <a:r>
              <a:rPr lang="sv-SE" sz="1200" dirty="0">
                <a:solidFill>
                  <a:schemeClr val="accent1"/>
                </a:solidFill>
              </a:rPr>
              <a:t> Allt avgående flyggods (både märkt och omärkt) </a:t>
            </a:r>
            <a:r>
              <a:rPr lang="sv-SE" sz="1200" dirty="0" smtClean="0">
                <a:solidFill>
                  <a:schemeClr val="accent1"/>
                </a:solidFill>
              </a:rPr>
              <a:t>lastas </a:t>
            </a:r>
            <a:r>
              <a:rPr lang="sv-SE" sz="1200" dirty="0">
                <a:solidFill>
                  <a:schemeClr val="accent1"/>
                </a:solidFill>
              </a:rPr>
              <a:t>alltid ut genom samma </a:t>
            </a:r>
            <a:r>
              <a:rPr lang="sv-SE" sz="1200" dirty="0" smtClean="0">
                <a:solidFill>
                  <a:schemeClr val="accent1"/>
                </a:solidFill>
              </a:rPr>
              <a:t>		port </a:t>
            </a:r>
            <a:r>
              <a:rPr lang="sv-SE" sz="1200" dirty="0">
                <a:solidFill>
                  <a:schemeClr val="accent1"/>
                </a:solidFill>
              </a:rPr>
              <a:t>= identifierbar.</a:t>
            </a:r>
          </a:p>
          <a:p>
            <a:pPr>
              <a:buNone/>
              <a:tabLst>
                <a:tab pos="1481138" algn="l"/>
              </a:tabLst>
            </a:pPr>
            <a:r>
              <a:rPr lang="sv-SE" sz="1200" dirty="0">
                <a:solidFill>
                  <a:schemeClr val="accent1"/>
                </a:solidFill>
              </a:rPr>
              <a:t>			</a:t>
            </a:r>
            <a:r>
              <a:rPr lang="sv-SE" sz="1200" dirty="0" smtClean="0">
                <a:solidFill>
                  <a:schemeClr val="accent1"/>
                </a:solidFill>
              </a:rPr>
              <a:t>All </a:t>
            </a:r>
            <a:r>
              <a:rPr lang="sv-SE" sz="1200" dirty="0">
                <a:solidFill>
                  <a:schemeClr val="accent1"/>
                </a:solidFill>
              </a:rPr>
              <a:t>blivande flygfrakt lagras på samma plats i terminalen </a:t>
            </a:r>
            <a:r>
              <a:rPr lang="sv-SE" sz="1200" dirty="0" smtClean="0">
                <a:solidFill>
                  <a:schemeClr val="accent1"/>
                </a:solidFill>
              </a:rPr>
              <a:t>= identifierbar</a:t>
            </a:r>
            <a:r>
              <a:rPr lang="sv-SE" sz="1200" dirty="0">
                <a:solidFill>
                  <a:schemeClr val="accent1"/>
                </a:solidFill>
              </a:rPr>
              <a:t>. </a:t>
            </a:r>
          </a:p>
          <a:p>
            <a:pPr>
              <a:buNone/>
              <a:tabLst>
                <a:tab pos="1481138" algn="l"/>
              </a:tabLst>
            </a:pPr>
            <a:endParaRPr lang="sv-SE" sz="1200" i="1" dirty="0">
              <a:solidFill>
                <a:srgbClr val="005BBB"/>
              </a:solidFill>
            </a:endParaRPr>
          </a:p>
          <a:p>
            <a:pPr>
              <a:buNone/>
              <a:tabLst>
                <a:tab pos="1481138" algn="l"/>
              </a:tabLst>
            </a:pPr>
            <a:endParaRPr lang="sv-SE" sz="1200" i="1" dirty="0">
              <a:solidFill>
                <a:srgbClr val="005BBB"/>
              </a:solidFill>
            </a:endParaRPr>
          </a:p>
        </p:txBody>
      </p:sp>
      <p:sp>
        <p:nvSpPr>
          <p:cNvPr id="2" name="Platshållare för datum 1"/>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21309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3" end="3"/>
                                            </p:txEl>
                                          </p:spTgt>
                                        </p:tgtEl>
                                        <p:attrNameLst>
                                          <p:attrName>style.visibility</p:attrName>
                                        </p:attrNameLst>
                                      </p:cBhvr>
                                      <p:to>
                                        <p:strVal val="visible"/>
                                      </p:to>
                                    </p:set>
                                    <p:animEffect transition="in" filter="fade">
                                      <p:cBhvr>
                                        <p:cTn id="12" dur="2000"/>
                                        <p:tgtEl>
                                          <p:spTgt spid="92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6" end="6"/>
                                            </p:txEl>
                                          </p:spTgt>
                                        </p:tgtEl>
                                        <p:attrNameLst>
                                          <p:attrName>style.visibility</p:attrName>
                                        </p:attrNameLst>
                                      </p:cBhvr>
                                      <p:to>
                                        <p:strVal val="visible"/>
                                      </p:to>
                                    </p:set>
                                    <p:animEffect transition="in" filter="fade">
                                      <p:cBhvr>
                                        <p:cTn id="17" dur="2000"/>
                                        <p:tgtEl>
                                          <p:spTgt spid="921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7" end="7"/>
                                            </p:txEl>
                                          </p:spTgt>
                                        </p:tgtEl>
                                        <p:attrNameLst>
                                          <p:attrName>style.visibility</p:attrName>
                                        </p:attrNameLst>
                                      </p:cBhvr>
                                      <p:to>
                                        <p:strVal val="visible"/>
                                      </p:to>
                                    </p:set>
                                    <p:animEffect transition="in" filter="fade">
                                      <p:cBhvr>
                                        <p:cTn id="22" dur="2000"/>
                                        <p:tgtEl>
                                          <p:spTgt spid="9219">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8" end="8"/>
                                            </p:txEl>
                                          </p:spTgt>
                                        </p:tgtEl>
                                        <p:attrNameLst>
                                          <p:attrName>style.visibility</p:attrName>
                                        </p:attrNameLst>
                                      </p:cBhvr>
                                      <p:to>
                                        <p:strVal val="visible"/>
                                      </p:to>
                                    </p:set>
                                    <p:animEffect transition="in" filter="fade">
                                      <p:cBhvr>
                                        <p:cTn id="27" dur="20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6"/>
          <p:cNvSpPr>
            <a:spLocks noGrp="1"/>
          </p:cNvSpPr>
          <p:nvPr>
            <p:ph type="title"/>
          </p:nvPr>
        </p:nvSpPr>
        <p:spPr/>
        <p:txBody>
          <a:bodyPr/>
          <a:lstStyle/>
          <a:p>
            <a:r>
              <a:rPr lang="sv-SE" dirty="0"/>
              <a:t>Luftfartsskydd forts.</a:t>
            </a:r>
          </a:p>
        </p:txBody>
      </p:sp>
      <p:graphicFrame>
        <p:nvGraphicFramePr>
          <p:cNvPr id="9" name="Platshållare för innehåll 8"/>
          <p:cNvGraphicFramePr>
            <a:graphicFrameLocks noGrp="1"/>
          </p:cNvGraphicFramePr>
          <p:nvPr>
            <p:ph idx="1"/>
            <p:extLst/>
          </p:nvPr>
        </p:nvGraphicFramePr>
        <p:xfrm>
          <a:off x="1682353" y="1006079"/>
          <a:ext cx="5975747" cy="327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datum 2"/>
          <p:cNvSpPr>
            <a:spLocks noGrp="1"/>
          </p:cNvSpPr>
          <p:nvPr>
            <p:ph type="dt" sz="half" idx="2"/>
          </p:nvPr>
        </p:nvSpPr>
        <p:spPr/>
        <p:txBody>
          <a:bodyPr/>
          <a:lstStyle/>
          <a:p>
            <a:pPr>
              <a:defRPr/>
            </a:pPr>
            <a:r>
              <a:rPr lang="sv-SE" smtClean="0"/>
              <a:t>2020-06-18</a:t>
            </a:r>
            <a:endParaRPr lang="sv-SE" dirty="0"/>
          </a:p>
        </p:txBody>
      </p:sp>
    </p:spTree>
    <p:extLst>
      <p:ext uri="{BB962C8B-B14F-4D97-AF65-F5344CB8AC3E}">
        <p14:creationId xmlns:p14="http://schemas.microsoft.com/office/powerpoint/2010/main" val="81365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Historik och inträffade händelser</a:t>
            </a:r>
            <a:endParaRPr lang="sv-SE" dirty="0"/>
          </a:p>
        </p:txBody>
      </p:sp>
      <p:sp>
        <p:nvSpPr>
          <p:cNvPr id="3" name="Underrubrik 2"/>
          <p:cNvSpPr>
            <a:spLocks noGrp="1"/>
          </p:cNvSpPr>
          <p:nvPr>
            <p:ph type="subTitle" idx="1"/>
          </p:nvPr>
        </p:nvSpPr>
        <p:spPr/>
        <p:txBody>
          <a:bodyPr/>
          <a:lstStyle/>
          <a:p>
            <a:r>
              <a:rPr lang="sv-SE" b="1" dirty="0" smtClean="0"/>
              <a:t> </a:t>
            </a:r>
            <a:endParaRPr lang="sv-SE" dirty="0"/>
          </a:p>
        </p:txBody>
      </p:sp>
    </p:spTree>
    <p:extLst>
      <p:ext uri="{BB962C8B-B14F-4D97-AF65-F5344CB8AC3E}">
        <p14:creationId xmlns:p14="http://schemas.microsoft.com/office/powerpoint/2010/main" val="1912628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Lockerbie 1988</a:t>
            </a:r>
            <a:endParaRPr lang="sv-SE" dirty="0"/>
          </a:p>
        </p:txBody>
      </p:sp>
      <p:pic>
        <p:nvPicPr>
          <p:cNvPr id="8" name="Platshållare för innehåll 7"/>
          <p:cNvPicPr>
            <a:picLocks noGrp="1" noChangeAspect="1"/>
          </p:cNvPicPr>
          <p:nvPr>
            <p:ph sz="half" idx="2"/>
          </p:nvPr>
        </p:nvPicPr>
        <p:blipFill>
          <a:blip r:embed="rId3"/>
          <a:stretch>
            <a:fillRect/>
          </a:stretch>
        </p:blipFill>
        <p:spPr>
          <a:xfrm>
            <a:off x="1664116" y="1491630"/>
            <a:ext cx="1879367" cy="1022912"/>
          </a:xfrm>
          <a:prstGeom prst="rect">
            <a:avLst/>
          </a:prstGeom>
        </p:spPr>
      </p:pic>
      <p:pic>
        <p:nvPicPr>
          <p:cNvPr id="9" name="Bildobjekt 8"/>
          <p:cNvPicPr>
            <a:picLocks noChangeAspect="1"/>
          </p:cNvPicPr>
          <p:nvPr/>
        </p:nvPicPr>
        <p:blipFill>
          <a:blip r:embed="rId4"/>
          <a:stretch>
            <a:fillRect/>
          </a:stretch>
        </p:blipFill>
        <p:spPr>
          <a:xfrm>
            <a:off x="5127854" y="1181929"/>
            <a:ext cx="1188132" cy="1463641"/>
          </a:xfrm>
          <a:prstGeom prst="rect">
            <a:avLst/>
          </a:prstGeom>
        </p:spPr>
      </p:pic>
      <p:pic>
        <p:nvPicPr>
          <p:cNvPr id="10" name="Bildobjekt 9"/>
          <p:cNvPicPr>
            <a:picLocks noChangeAspect="1"/>
          </p:cNvPicPr>
          <p:nvPr/>
        </p:nvPicPr>
        <p:blipFill>
          <a:blip r:embed="rId5"/>
          <a:stretch>
            <a:fillRect/>
          </a:stretch>
        </p:blipFill>
        <p:spPr>
          <a:xfrm>
            <a:off x="3275856" y="2773420"/>
            <a:ext cx="2084555" cy="1625141"/>
          </a:xfrm>
          <a:prstGeom prst="rect">
            <a:avLst/>
          </a:prstGeom>
        </p:spPr>
      </p:pic>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1031605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World </a:t>
            </a:r>
            <a:r>
              <a:rPr lang="sv-SE" dirty="0" err="1" smtClean="0"/>
              <a:t>Trade</a:t>
            </a:r>
            <a:r>
              <a:rPr lang="sv-SE" dirty="0" smtClean="0"/>
              <a:t> Center (WTC) 2001</a:t>
            </a:r>
            <a:endParaRPr lang="sv-SE" dirty="0"/>
          </a:p>
        </p:txBody>
      </p:sp>
      <p:pic>
        <p:nvPicPr>
          <p:cNvPr id="7" name="Platshållare för innehåll 6"/>
          <p:cNvPicPr>
            <a:picLocks noGrp="1" noChangeAspect="1"/>
          </p:cNvPicPr>
          <p:nvPr>
            <p:ph sz="half" idx="2"/>
          </p:nvPr>
        </p:nvPicPr>
        <p:blipFill>
          <a:blip r:embed="rId3"/>
          <a:stretch>
            <a:fillRect/>
          </a:stretch>
        </p:blipFill>
        <p:spPr>
          <a:xfrm>
            <a:off x="3383868" y="1167594"/>
            <a:ext cx="2418798" cy="2711431"/>
          </a:xfrm>
          <a:prstGeom prst="rect">
            <a:avLst/>
          </a:prstGeom>
        </p:spPr>
      </p:pic>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1295976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Vätskebomber </a:t>
            </a:r>
            <a:r>
              <a:rPr lang="sv-SE" dirty="0"/>
              <a:t>L</a:t>
            </a:r>
            <a:r>
              <a:rPr lang="sv-SE" dirty="0" smtClean="0"/>
              <a:t>ondon 2006</a:t>
            </a:r>
            <a:endParaRPr lang="sv-SE" dirty="0"/>
          </a:p>
        </p:txBody>
      </p:sp>
      <p:pic>
        <p:nvPicPr>
          <p:cNvPr id="7" name="Platshållare för innehåll 6"/>
          <p:cNvPicPr>
            <a:picLocks noGrp="1" noChangeAspect="1"/>
          </p:cNvPicPr>
          <p:nvPr>
            <p:ph sz="half" idx="2"/>
          </p:nvPr>
        </p:nvPicPr>
        <p:blipFill>
          <a:blip r:embed="rId3"/>
          <a:stretch>
            <a:fillRect/>
          </a:stretch>
        </p:blipFill>
        <p:spPr>
          <a:xfrm>
            <a:off x="3113838" y="1221600"/>
            <a:ext cx="2931319" cy="2563299"/>
          </a:xfrm>
          <a:prstGeom prst="rect">
            <a:avLst/>
          </a:prstGeom>
        </p:spPr>
      </p:pic>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22316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Fraktbomber från Jemen 2010</a:t>
            </a:r>
            <a:endParaRPr lang="sv-SE" dirty="0"/>
          </a:p>
        </p:txBody>
      </p:sp>
      <p:pic>
        <p:nvPicPr>
          <p:cNvPr id="7" name="Platshållare för innehåll 6"/>
          <p:cNvPicPr>
            <a:picLocks noGrp="1" noChangeAspect="1"/>
          </p:cNvPicPr>
          <p:nvPr>
            <p:ph sz="half" idx="2"/>
          </p:nvPr>
        </p:nvPicPr>
        <p:blipFill>
          <a:blip r:embed="rId3"/>
          <a:stretch>
            <a:fillRect/>
          </a:stretch>
        </p:blipFill>
        <p:spPr>
          <a:xfrm>
            <a:off x="522288" y="1398970"/>
            <a:ext cx="4020761" cy="1824290"/>
          </a:xfrm>
          <a:prstGeom prst="rect">
            <a:avLst/>
          </a:prstGeom>
        </p:spPr>
      </p:pic>
      <p:pic>
        <p:nvPicPr>
          <p:cNvPr id="8" name="Bildobjekt 7"/>
          <p:cNvPicPr>
            <a:picLocks noChangeAspect="1"/>
          </p:cNvPicPr>
          <p:nvPr/>
        </p:nvPicPr>
        <p:blipFill>
          <a:blip r:embed="rId4"/>
          <a:stretch>
            <a:fillRect/>
          </a:stretch>
        </p:blipFill>
        <p:spPr>
          <a:xfrm>
            <a:off x="4857750" y="1398969"/>
            <a:ext cx="3778938" cy="2729561"/>
          </a:xfrm>
          <a:prstGeom prst="rect">
            <a:avLst/>
          </a:prstGeom>
        </p:spPr>
      </p:pic>
      <p:sp>
        <p:nvSpPr>
          <p:cNvPr id="3" name="Platshållare för datum 2"/>
          <p:cNvSpPr>
            <a:spLocks noGrp="1"/>
          </p:cNvSpPr>
          <p:nvPr>
            <p:ph type="dt" sz="half" idx="10"/>
          </p:nvPr>
        </p:nvSpPr>
        <p:spPr/>
        <p:txBody>
          <a:bodyPr/>
          <a:lstStyle/>
          <a:p>
            <a:pPr>
              <a:defRPr/>
            </a:pPr>
            <a:r>
              <a:rPr lang="sv-SE" smtClean="0"/>
              <a:t>2020-06-18</a:t>
            </a:r>
            <a:endParaRPr lang="sv-SE"/>
          </a:p>
        </p:txBody>
      </p:sp>
    </p:spTree>
    <p:extLst>
      <p:ext uri="{BB962C8B-B14F-4D97-AF65-F5344CB8AC3E}">
        <p14:creationId xmlns:p14="http://schemas.microsoft.com/office/powerpoint/2010/main" val="248056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svensk.potx" id="{6C5D5E66-46B5-43EA-89E4-23E4B03F8460}" vid="{CBD8F92C-9B19-468B-9168-2DB8C32743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Klassificering xmlns="7007fcf4-ee00-4f19-b0c7-7d6508232e42">
      <Value>Processövergripande</Value>
    </Klassificering>
    <Beskrivning xmlns="7007fcf4-ee00-4f19-b0c7-7d6508232e42" xsi:nil="true"/>
    <Spr_x00e5_kgranskad xmlns="7007fcf4-ee00-4f19-b0c7-7d6508232e42">(Ej angivet)</Spr_x00e5_kgranskad>
    <_dlc_DocId xmlns="4464b685-1559-4808-a3bd-9f5af0042648">DOKID-2431-375</_dlc_DocId>
    <Version_x0020_av_x0020_Word_x002f_uniForm xmlns="7007fcf4-ee00-4f19-b0c7-7d6508232e42">Office 2016</Version_x0020_av_x0020_Word_x002f_uniForm>
    <Spr_x00e5_k xmlns="7007fcf4-ee00-4f19-b0c7-7d6508232e42">Svenska</Spr_x00e5_k>
    <Best_x00e4_llare xmlns="7007fcf4-ee00-4f19-b0c7-7d6508232e42">
      <UserInfo>
        <DisplayName/>
        <AccountId xsi:nil="true"/>
        <AccountType/>
      </UserInfo>
    </Best_x00e4_llare>
    <DLCPolicyLabelClientValue xmlns="7007fcf4-ee00-4f19-b0c7-7d6508232e42" xsi:nil="true"/>
    <Migrerad_x0020_av xmlns="7007fcf4-ee00-4f19-b0c7-7d6508232e42">
      <UserInfo>
        <DisplayName>AB Consensis</DisplayName>
        <AccountId>4203</AccountId>
        <AccountType/>
      </UserInfo>
    </Migrerad_x0020_av>
    <_dlc_DocIdUrl xmlns="4464b685-1559-4808-a3bd-9f5af0042648">
      <Url>http://tsportal2010.ia.tsnet.se/ts/arbetsrum/grupper/blanketterochmallar/uniFormX/_layouts/DocIdRedir.aspx?ID=DOKID-2431-375</Url>
      <Description>DOKID-2431-375</Description>
    </_dlc_DocIdUrl>
    <Mall_x002d__x002f_blankettnr_x003a_ xmlns="7007fcf4-ee00-4f19-b0c7-7d6508232e42">TS9000</Mall_x002d__x002f_blankettnr_x003a_>
    <Grundmall xmlns="7007fcf4-ee00-4f19-b0c7-7d6508232e42">Grundmall</Grundmall>
    <DLCPolicyLabelLock xmlns="7007fcf4-ee00-4f19-b0c7-7d6508232e42" xsi:nil="true"/>
    <_x00c4_gare xmlns="7007fcf4-ee00-4f19-b0c7-7d6508232e42">Dokument och arkiv</_x00c4_gare>
    <Godk_x00e4_nd_x0020_av xmlns="7007fcf4-ee00-4f19-b0c7-7d6508232e42">Katarina Eriksson</Godk_x00e4_nd_x0020_av>
    <DLCPolicyLabelValue xmlns="7007fcf4-ee00-4f19-b0c7-7d6508232e42">2.0</DLCPolicyLabelVal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100667BA27F854289E638335D004B9A" ma:contentTypeVersion="36" ma:contentTypeDescription="Skapa ett nytt dokument." ma:contentTypeScope="" ma:versionID="5805f74e923a8632422d00629c2eb2a1">
  <xsd:schema xmlns:xsd="http://www.w3.org/2001/XMLSchema" xmlns:xs="http://www.w3.org/2001/XMLSchema" xmlns:p="http://schemas.microsoft.com/office/2006/metadata/properties" xmlns:ns1="7007fcf4-ee00-4f19-b0c7-7d6508232e42" xmlns:ns3="4464b685-1559-4808-a3bd-9f5af0042648" targetNamespace="http://schemas.microsoft.com/office/2006/metadata/properties" ma:root="true" ma:fieldsID="47c5e7fba865e658c3c70321766000de" ns1:_="" ns3:_="">
    <xsd:import namespace="7007fcf4-ee00-4f19-b0c7-7d6508232e42"/>
    <xsd:import namespace="4464b685-1559-4808-a3bd-9f5af0042648"/>
    <xsd:element name="properties">
      <xsd:complexType>
        <xsd:sequence>
          <xsd:element name="documentManagement">
            <xsd:complexType>
              <xsd:all>
                <xsd:element ref="ns1:Mall_x002d__x002f_blankettnr_x003a_"/>
                <xsd:element ref="ns1:Beskrivning" minOccurs="0"/>
                <xsd:element ref="ns1:_x00c4_gare" minOccurs="0"/>
                <xsd:element ref="ns1:Godk_x00e4_nd_x0020_av"/>
                <xsd:element ref="ns1:Grundmall" minOccurs="0"/>
                <xsd:element ref="ns1:Version_x0020_av_x0020_Word_x002f_uniForm" minOccurs="0"/>
                <xsd:element ref="ns1:Spr_x00e5_k" minOccurs="0"/>
                <xsd:element ref="ns1:Spr_x00e5_kgranskad" minOccurs="0"/>
                <xsd:element ref="ns1:Best_x00e4_llare" minOccurs="0"/>
                <xsd:element ref="ns1:Migrerad_x0020_av" minOccurs="0"/>
                <xsd:element ref="ns1:Klassificering" minOccurs="0"/>
                <xsd:element ref="ns3:_dlc_DocId" minOccurs="0"/>
                <xsd:element ref="ns3:_dlc_DocIdUrl" minOccurs="0"/>
                <xsd:element ref="ns3:_dlc_DocIdPersistId" minOccurs="0"/>
                <xsd:element ref="ns1:DLCPolicyLabelValue" minOccurs="0"/>
                <xsd:element ref="ns1:DLCPolicyLabelClientValue" minOccurs="0"/>
                <xsd:element ref="ns1: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7fcf4-ee00-4f19-b0c7-7d6508232e42" elementFormDefault="qualified">
    <xsd:import namespace="http://schemas.microsoft.com/office/2006/documentManagement/types"/>
    <xsd:import namespace="http://schemas.microsoft.com/office/infopath/2007/PartnerControls"/>
    <xsd:element name="Mall_x002d__x002f_blankettnr_x003a_" ma:index="0" ma:displayName="Mallnummer" ma:description="Ange vilket mall- eller blankettnummer filen har. Beteckningen utgår ifrån vilken grundmall som har använts och sedan ett löpnummer. Beteckningen skrivs TS15XX" ma:indexed="true" ma:internalName="Mall_x002d__x002f_blankettnr_x003a_">
      <xsd:simpleType>
        <xsd:restriction base="dms:Text">
          <xsd:maxLength value="15"/>
        </xsd:restriction>
      </xsd:simpleType>
    </xsd:element>
    <xsd:element name="Beskrivning" ma:index="3" nillable="true" ma:displayName="Beskrivning" ma:description="Beskriv vad mallen används till, samt andra viktigare upplysningar" ma:internalName="Beskrivning">
      <xsd:simpleType>
        <xsd:restriction base="dms:Note">
          <xsd:maxLength value="255"/>
        </xsd:restriction>
      </xsd:simpleType>
    </xsd:element>
    <xsd:element name="_x00c4_gare" ma:index="4" nillable="true" ma:displayName="Ägare" ma:default="(Ej angivet)" ma:description="Ange vilken avdelning som ansvarar för innehåll och förändringar" ma:format="Dropdown" ma:indexed="true" ma:internalName="_x00c4_gare">
      <xsd:simpleType>
        <xsd:restriction base="dms:Choice">
          <xsd:enumeration value="(Ej angivet)"/>
          <xsd:enumeration value="Dokument och arkiv"/>
          <xsd:enumeration value="Ekonomi"/>
          <xsd:enumeration value="F-avdelningen"/>
          <xsd:enumeration value="GD-Juridik"/>
          <xsd:enumeration value="GD-stab"/>
          <xsd:enumeration value="It-avdelningen"/>
          <xsd:enumeration value="Kommunikation"/>
          <xsd:enumeration value="Körkort"/>
          <xsd:enumeration value="Personal"/>
          <xsd:enumeration value="Projektkontoret"/>
          <xsd:enumeration value="Sjö och luft"/>
          <xsd:enumeration value="Skatter och avgifter"/>
          <xsd:enumeration value="Väg och järnväg"/>
        </xsd:restriction>
      </xsd:simpleType>
    </xsd:element>
    <xsd:element name="Godk_x00e4_nd_x0020_av" ma:index="5" ma:displayName="Publicerad av" ma:default="(Ej angivet)" ma:description="Ange vem som har kontrollerat att mallen eller blanketten uppfyller Transportstyrelsens krav på enhetlig dokumentprofil och publicerat mallen" ma:format="Dropdown" ma:internalName="Godk_x00e4_nd_x0020_av">
      <xsd:simpleType>
        <xsd:restriction base="dms:Choice">
          <xsd:enumeration value="(Ej angivet)"/>
          <xsd:enumeration value="Pernilla Backman"/>
          <xsd:enumeration value="Katarina Eriksson"/>
          <xsd:enumeration value="Bahri Lindström"/>
          <xsd:enumeration value="Pia Karlsson"/>
          <xsd:enumeration value="Eva Hintz Nilsson"/>
        </xsd:restriction>
      </xsd:simpleType>
    </xsd:element>
    <xsd:element name="Grundmall" ma:index="6" nillable="true" ma:displayName="Grundmall" ma:default="(Ej angivet)" ma:description="Ange vilken av uniForms grundmallar som har använts för att skapa mallen eller blanketten" ma:format="Dropdown" ma:indexed="true" ma:internalName="Grundmall">
      <xsd:simpleType>
        <xsd:union memberTypes="dms:Text">
          <xsd:simpleType>
            <xsd:restriction base="dms:Choice">
              <xsd:enumeration value="(Ej angivet)"/>
              <xsd:enumeration value="Normal (TS0000)"/>
              <xsd:enumeration value="Brev 1 (utan personliga uppgifter) (TS1500)"/>
              <xsd:enumeration value="Brev 2 (med personliga uppgifter (TS1000)"/>
              <xsd:enumeration value="Worddokument med logotyp (TS2000)"/>
              <xsd:enumeration value="Liggande dokument med logotyp (TS2000L)"/>
              <xsd:enumeration value="PM (TS2500)"/>
              <xsd:enumeration value="Projekt (TS4700)"/>
              <xsd:enumeration value="Telefax (TS3000)"/>
              <xsd:enumeration value="Protokoll (TS3200)"/>
              <xsd:enumeration value="Styrande dokument (TS4000)"/>
              <xsd:enumeration value="Styrande dokument med mottagare (TS4500)"/>
              <xsd:enumeration value="Stödjande dokument (TS4300)"/>
              <xsd:enumeration value="Rapport (TS5000)"/>
              <xsd:enumeration value="Rapport engelsk (TS5000E)"/>
              <xsd:enumeration value="Blankett (TS7000)"/>
              <xsd:enumeration value="PowerPoint (TS9000)"/>
              <xsd:enumeration value="PowerPoint engelsk (TS9000E)"/>
              <xsd:enumeration value="PowerPoint stående (TS9300)"/>
              <xsd:enumeration value="PowerPoint engelsk stående (TS9300E)"/>
              <xsd:enumeration value="Excel stående (TS9100)"/>
              <xsd:enumeration value="Excel liggande (TS9200)"/>
              <xsd:enumeration value="Specialmall"/>
              <xsd:enumeration value="Certifikatmall"/>
              <xsd:enumeration value="Grundmall"/>
              <xsd:enumeration value="TR-Mall"/>
            </xsd:restriction>
          </xsd:simpleType>
        </xsd:union>
      </xsd:simpleType>
    </xsd:element>
    <xsd:element name="Version_x0020_av_x0020_Word_x002f_uniForm" ma:index="7" nillable="true" ma:displayName="Version av Office/uniForm" ma:default="Office 2016" ma:description="Ange Office-version" ma:format="Dropdown" ma:internalName="Version_x0020_av_x0020_Word_x002f_uniForm">
      <xsd:simpleType>
        <xsd:restriction base="dms:Choice">
          <xsd:enumeration value="-"/>
          <xsd:enumeration value="Office 2016"/>
          <xsd:enumeration value="Office 2007"/>
        </xsd:restriction>
      </xsd:simpleType>
    </xsd:element>
    <xsd:element name="Spr_x00e5_k" ma:index="8" nillable="true" ma:displayName="Språk" ma:default="Svenska" ma:description="Ange språk" ma:format="RadioButtons" ma:internalName="Spr_x00e5_k">
      <xsd:simpleType>
        <xsd:restriction base="dms:Choice">
          <xsd:enumeration value="Svenska"/>
          <xsd:enumeration value="Engelska"/>
          <xsd:enumeration value="Sv/eng"/>
        </xsd:restriction>
      </xsd:simpleType>
    </xsd:element>
    <xsd:element name="Spr_x00e5_kgranskad" ma:index="9" nillable="true" ma:displayName="Språkgranskad" ma:default="(Ej angivet)" ma:description="Ange om filen är språkgranskad" ma:format="Dropdown" ma:internalName="Spr_x00e5_kgranskad">
      <xsd:simpleType>
        <xsd:restriction base="dms:Choice">
          <xsd:enumeration value="(Ej angivet)"/>
          <xsd:enumeration value="Ja"/>
          <xsd:enumeration value="Nej"/>
        </xsd:restriction>
      </xsd:simpleType>
    </xsd:element>
    <xsd:element name="Best_x00e4_llare" ma:index="10" nillable="true" ma:displayName="Beställare" ma:description="Ange den person på beställarsidan som har godkänt mallen slutgilltigt" ma:list="UserInfo" ma:SharePointGroup="0" ma:internalName="Best_x00e4_llar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igrerad_x0020_av" ma:index="11" nillable="true" ma:displayName="Migrerad av" ma:list="UserInfo" ma:SharePointGroup="0" ma:internalName="Migrerad_x0020_av"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ssificering" ma:index="12" nillable="true" ma:displayName="Klassificering" ma:default="(Ej angivet)" ma:description="Klassificeringsstruktur för Transportstyrelsen version 7.0" ma:internalName="Klassificering">
      <xsd:complexType>
        <xsd:complexContent>
          <xsd:extension base="dms:MultiChoice">
            <xsd:sequence>
              <xsd:element name="Value" maxOccurs="unbounded" minOccurs="0" nillable="true">
                <xsd:simpleType>
                  <xsd:restriction base="dms:Choice">
                    <xsd:enumeration value="(Ej angivet)"/>
                    <xsd:enumeration value="Processövergripande"/>
                    <xsd:enumeration value="01.01.01 Styra strategiskt"/>
                    <xsd:enumeration value="01.01.02 Upprättande av styrande och stödjande dokument"/>
                    <xsd:enumeration value="01.01.03 Planera budget"/>
                    <xsd:enumeration value="01.01.04 Planera verksamheten"/>
                    <xsd:enumeration value="01.01.05 Samverka med personalorganisationer"/>
                    <xsd:enumeration value="01.01.06 Bevilja medel till forskning och innovation"/>
                    <xsd:enumeration value="01.02.01 Genomföra strategiska uppföljningar"/>
                    <xsd:enumeration value="01.02.02 Bli reviderad av intern part"/>
                    <xsd:enumeration value="01.03.01 Arbeta i projektform"/>
                    <xsd:enumeration value="01.03.02 Arbeta i begränsat uppdrag"/>
                    <xsd:enumeration value="01.03.03 Förändra verksamhet"/>
                    <xsd:enumeration value="01.04.01 Hantera externa remisser"/>
                    <xsd:enumeration value="01.04.02 Pröva rätt till ersättning/skadestånd"/>
                    <xsd:enumeration value="01.05.01 Bli reviderad"/>
                    <xsd:enumeration value="02.01.01 Rekrytera"/>
                    <xsd:enumeration value="02.01.02 Avsluta anställning"/>
                    <xsd:enumeration value="02.01.03 Hantera anställdas uppgifter"/>
                    <xsd:enumeration value="02.01.04 Kompetensutveckla"/>
                    <xsd:enumeration value="02.01.05 Bedriva arbetsmiljöarbete"/>
                    <xsd:enumeration value="02.01.06 Rehabilitera"/>
                    <xsd:enumeration value="02.01.07 Hantera misstänkta oegentligheter"/>
                    <xsd:enumeration value="02.01.08 Hantera finansiella instrument"/>
                    <xsd:enumeration value="02.02.01 Sköta löpande redovisning"/>
                    <xsd:enumeration value="02.02.02 Administrera lön och ersättning"/>
                    <xsd:enumeration value="02.02.03 Beräkna pension"/>
                    <xsd:enumeration value="02.02.04 Administrera fordringar"/>
                    <xsd:enumeration value="02.03.01 Anskaffa varor och tjänster"/>
                    <xsd:enumeration value="02.03.02 Förvalta avtal"/>
                    <xsd:enumeration value="02.04.01 Försörja och underhålla lokaler"/>
                    <xsd:enumeration value="02.05.01 Kartlägga information"/>
                    <xsd:enumeration value="02.05.02 Värdera information"/>
                    <xsd:enumeration value="02.05.03 Beskriva och redovisa information"/>
                    <xsd:enumeration value="02.05.04 Göra information tillgänglig"/>
                    <xsd:enumeration value="02.05.05 Hantera informationssäkerhet"/>
                    <xsd:enumeration value="02.05.06 Pröva utlämnande av allmänna handlingar"/>
                    <xsd:enumeration value="02.05.07 Administrera personuppgifter"/>
                    <xsd:enumeration value="02.05.08 Avhända sig allmänna handlingar"/>
                    <xsd:enumeration value="02.05.09 Förvalta IT-system"/>
                    <xsd:enumeration value="02.05.10 Drifta IT-system"/>
                    <xsd:enumeration value="02.05.11 Arbeta med mallar och blanketter"/>
                    <xsd:enumeration value="02.06.01 Organisera och planera krisberedskap"/>
                    <xsd:enumeration value="02.06.02 Utarbeta risk- och sårbarhetsanalyser"/>
                    <xsd:enumeration value="02.06.03 Hantera tillträde och bevakning"/>
                    <xsd:enumeration value="02.06.04 Hantera tjänsteman i beredskap"/>
                    <xsd:enumeration value="02.06.05 Hantera hot och skadegörelse"/>
                    <xsd:enumeration value="02.06.06 Hantera misstanke om förfalskad information"/>
                    <xsd:enumeration value="02.07.01 Representera"/>
                    <xsd:enumeration value="02.07.02 Informera"/>
                    <xsd:enumeration value="02.07.03 Hantera extern information"/>
                    <xsd:enumeration value="02.07.04 Hantera intern kommunikation"/>
                    <xsd:enumeration value="02.08.01 Hantera förbättringsförslag"/>
                    <xsd:enumeration value="03.01.01 Ta fram föreskrifter"/>
                    <xsd:enumeration value="03.01.02 Framställa om lag- och förordningsändringar"/>
                    <xsd:enumeration value="03.02.01 Ge rekommendationer"/>
                    <xsd:enumeration value="03.03.01 Besluta om avgifter för flygtrafiktjänst"/>
                    <xsd:enumeration value="03.03.02 Besluta om avgift för flygbolag"/>
                    <xsd:enumeration value="04.01.01 Besluta om förarbevis för att få framföra järnvägsfordon"/>
                    <xsd:enumeration value="04.01.02 Besluta om tillstånd för läkare och psykolog som får utföra inledande medicinska och yrkespsykologiska undersökningar samt regelbunda hälsokontroller av förare av järnvägsfordon"/>
                    <xsd:enumeration value="04.01.03 Besluta om undantag från medicinska krav"/>
                    <xsd:enumeration value="04.01.04 Besluta om tillstånd för att vara examinator inom järnvägsområdet"/>
                    <xsd:enumeration value="04.02.01 Besluta om certifikat för verksamma inom luftfartsområdet"/>
                    <xsd:enumeration value="04.02.02 Besluta om undantag/dispenser från föreskrifter för personal inom luftfart"/>
                    <xsd:enumeration value="04.02.03 Besluta om personliga tillstånd inom luftfartsområdet"/>
                    <xsd:enumeration value="04.02.04 Godkänna säkerhetspersonal inom luftfartsområde"/>
                    <xsd:enumeration value="04.03.01 Besluta om certifikat och behörigheter för sjömän"/>
                    <xsd:enumeration value="04.03.02 Utfärda intyg för utländska sjömän"/>
                    <xsd:enumeration value="04.03.03 Godkänna licens för forsrännare, guider och säkerhetschefer"/>
                    <xsd:enumeration value="04.03.04 Bemyndiga personer att utföra vissa typer av besiktningar"/>
                    <xsd:enumeration value="04.03.05 Besluta om lotsdispenser"/>
                    <xsd:enumeration value="04.04.01 Pröva lämplighet för körkortsinnehav"/>
                    <xsd:enumeration value="04.04.02 Utfärda /förnya förarbevis och körkort"/>
                    <xsd:enumeration value="04.04.03 Ompröva körkortsinnehav"/>
                    <xsd:enumeration value="04.04.04 Följa upp körkortsinnehav"/>
                    <xsd:enumeration value="04.04.05 Godkännna trafiksäkerhetsgranskare"/>
                    <xsd:enumeration value="04.04.06 Besluta om förartillstånd för förare från tredje land (cabotage)"/>
                    <xsd:enumeration value="04.04.07 Utfärda färdskrivarkort"/>
                    <xsd:enumeration value="04.04.08 Besluta om taxilegitimationer"/>
                    <xsd:enumeration value="04.04.09 Besluta om undantag från medicinska krav"/>
                    <xsd:enumeration value="04.04.10 Besluta om dispenser för giltighetstid vid körkortsprov"/>
                    <xsd:enumeration value="04.04.11 Godkänna personal inom förarutbildning"/>
                    <xsd:enumeration value="04.04.12 Besluta om undantag för besiktningstekniker"/>
                    <xsd:enumeration value="04.04.13 Besluta om att få provköra fordon som inte är godkända för trafik."/>
                    <xsd:enumeration value="04.04.14 Besluta om personliga undantag från trafikförordningen"/>
                    <xsd:enumeration value="04.04.15 Godkänna säkerhetssamordnare"/>
                    <xsd:enumeration value="04.04.16 Utfärda yrkeskompetensbevis"/>
                    <xsd:enumeration value="05.01.01 Besluta om tillstånd att driva järnvägsföretag"/>
                    <xsd:enumeration value="05.01.02 Besluta om tillstånd för att utföra underhåll på järnvägsfordon"/>
                    <xsd:enumeration value="05.01.03 Besluta om tillstånd för att vara utbildningsanordnare"/>
                    <xsd:enumeration value="05.01.04 Besluta om tillstånd för infrastrukturförvaltare"/>
                    <xsd:enumeration value="05.01.05 Besluta om tillstånd för spårinnehavare"/>
                    <xsd:enumeration value="05.01.06 Besluta om tillstånd för trafikutövare"/>
                    <xsd:enumeration value="05.01.07 Besluta om rätten att betraktas som museiorganisation"/>
                    <xsd:enumeration value="05.01.08 Godkänna utbildningsplaner"/>
                    <xsd:enumeration value="05.01.09 Besluta om undantag från krav på godkända utbildningsplaner"/>
                    <xsd:enumeration value="05.02.01 Certifiera flygmedicinska centrum"/>
                    <xsd:enumeration value="05.02.02 Besluta om begränsningar av tillstånd för organisationer inom luftfartsområdet"/>
                    <xsd:enumeration value="05.02.03 Besluta om organisationers tillhandahållande av marktjänster vid flygplats (markreglering)"/>
                    <xsd:enumeration value="05.02.04 Besluta om säkerhetsgodkännande för organisationer inom luftfart (luftfartsskydd, security)"/>
                    <xsd:enumeration value="05.02.05 Besluta om tillstånd att bedriva kommersiell flygtrafik"/>
                    <xsd:enumeration value="05.02.06 Besluta om tillstånd för flygbolag att transportera farligt gods"/>
                    <xsd:enumeration value="05.02.07 Besluta om tillstånd för flygtrafiktjänst"/>
                    <xsd:enumeration value="05.02.08 Besluta om tillstånd för flygplatser (inrättande och godkännande)"/>
                    <xsd:enumeration value="05.02.09 Besluta om tillstånd för luftvärdighetsorganisationer (övervaka luftfartyg)"/>
                    <xsd:enumeration value="05.02.11 Godkänna organisationer att bedriva luftfartsverksamhet"/>
                    <xsd:enumeration value="05.02.12 Godkänna nyckelpersoner i organisationer t.ex. flygchefer"/>
                    <xsd:enumeration value="05.02.13 Godkänna organisationer för konstruktion eller utformning av luftrum"/>
                    <xsd:enumeration value="05.02.14 Godkänna utbildningsanordnare och utbildningar inom luftfartsområdet"/>
                    <xsd:enumeration value="05.02.15 Godkänna organisationer att bedriva tillverkning av luftfartyg och flygmateriel"/>
                    <xsd:enumeration value="05.02.16 Godkänna verkstäder att bedriva underhåll på luftfartyg"/>
                    <xsd:enumeration value="05.02.17 Godkänna ägarens eller operatörens underhållsprogram för luftfartyg"/>
                    <xsd:enumeration value="05.02.18 Godkänna upprättande av flygplatsnät"/>
                    <xsd:enumeration value="05.02.19 Besluta om undantag från föreskrift om hinder för luftfarten"/>
                    <xsd:enumeration value="05.03.01 Bedöma kemikalier som transporteras i bulkfartyg"/>
                    <xsd:enumeration value="05.03.02 Auktorisera företag att utföra viss typ av service"/>
                    <xsd:enumeration value="05.03.03 Besluta om kustfartstillstånd (cabotage)"/>
                    <xsd:enumeration value="05.03.04 Besluta om tillstånd för rederier"/>
                    <xsd:enumeration value="05.03.05 Besluta om tillstånd för transport av farligt gods"/>
                    <xsd:enumeration value="05.03.06 Godkänna avfallshanteringsplaner för hamnar"/>
                    <xsd:enumeration value="05.03.08 Godkänna utbildningsanordnare och utbildning inom sjöfartsområdet"/>
                    <xsd:enumeration value="05.03.09 Godkänna forsränningsföretag"/>
                    <xsd:enumeration value="05.03.10 Erkänna kompetenta delegeringsmottagare"/>
                    <xsd:enumeration value="05.04.01 Besluta om klassning som yrkesmässig fordonstillverkare"/>
                    <xsd:enumeration value="05.04.02 Besluta om tillstånd att bedriva yrkesmässig trafik"/>
                    <xsd:enumeration value="05.04.04 Besluta om tillstånd att inneha saluvagnslicens"/>
                    <xsd:enumeration value="05.04.05 Besluta om tillstånd för att vara yrkesmässig importör"/>
                    <xsd:enumeration value="05.04.06 Besluta om tillstånd för att vara utbildningsanordnare inom vägtrafikområdet"/>
                    <xsd:enumeration value="05.04.07 Besluta om tillstånd för biluthyrning"/>
                    <xsd:enumeration value="05.04.08 Besluta om tillstånd för linjetrafik"/>
                    <xsd:enumeration value="05.04.09 Besluta om tillstånd för organisationer för att utföra provningar för typgodkännande (teknisk tjänst)"/>
                    <xsd:enumeration value="05.04.11 Besluta om tillstånd för taxitrafik"/>
                    <xsd:enumeration value="05.04.13 Besluta om undantag från kör- och vilotider"/>
                    <xsd:enumeration value="05.04.14 Besluta om undantag från taxitrafikförordningen"/>
                    <xsd:enumeration value="05.04.15 Besluta om undantag från yrkestrafikförordningen"/>
                    <xsd:enumeration value="05.04.16 Besluta om undantag rörande kontrollutrustning hos besiktningsorgan"/>
                    <xsd:enumeration value="05.04.17 Besluta om undantag från trafikförordningen"/>
                    <xsd:enumeration value="05.04.18 Beslut om miljöklassning av alternativa motorbränslen"/>
                    <xsd:enumeration value="05.04.19 Auktorisera organisation för amatörbyggen"/>
                    <xsd:enumeration value="05.04.20 Besluta om transporttillstånd"/>
                    <xsd:enumeration value="06.01.01 Godkänna spårfordon"/>
                    <xsd:enumeration value="06.01.02 Besluta om registrering av uppgifter rörande järnvägsfordon"/>
                    <xsd:enumeration value="06.02.01 Besluta om luftvärdighetsdirektiv för luftfartyg (tvingande åtgärd för luftvärdighet)"/>
                    <xsd:enumeration value="06.02.02 Besluta om tillfälligt flygtillstånd för luftfartyg"/>
                    <xsd:enumeration value="06.02.03 Besluta om tillstånd för luftfartyg"/>
                    <xsd:enumeration value="06.02.04 Godkänna luftfartyg"/>
                    <xsd:enumeration value="06.02.05 Besluta om undantag/dispens från föreskrifter för luftfartyg"/>
                    <xsd:enumeration value="06.03.01 Besluta om bemanning ombord på fartyg"/>
                    <xsd:enumeration value="06.03.02 Besluta om dispens från att föra skepps- och maskindagbok"/>
                    <xsd:enumeration value="06.03.03 Besluta om dispens från fartygsapotek"/>
                    <xsd:enumeration value="06.03.04 Besluta om ekvivalens för fartygsutrustning och/eller fartygskonstruktion"/>
                    <xsd:enumeration value="06.03.05 Besluta om fartygstekniska tillstånd"/>
                    <xsd:enumeration value="06.03.06 Besluta om tillstånd för radioutrustning"/>
                    <xsd:enumeration value="06.03.07 Tilldela tillverkarkod för fritidsbåtar (MIC)"/>
                    <xsd:enumeration value="06.03.08 Godkänna skyddshandlingar för fartyg (ISPS)"/>
                    <xsd:enumeration value="06.03.09 Besluta om undantag från fartygstekniska regler för fartygsutrustning och/eller fartygskonstruktion"/>
                    <xsd:enumeration value="06.03.10 Besluta om undantag från kravet på passagerarregistrering"/>
                    <xsd:enumeration value="06.03.11 Besluta om undantag från obligatorisk avlämning av avfall från fartyg i reguljär linjetrafik"/>
                    <xsd:enumeration value="06.03.12 Hantera skeppsmätning"/>
                    <xsd:enumeration value="06.03.13 Besluta om bogsertillstånd"/>
                    <xsd:enumeration value="06.03.14 Besluta om försäkringscertifikat"/>
                    <xsd:enumeration value="06.03.15 Besluta om tillstånd för bevakning ombord på fartyg"/>
                    <xsd:enumeration value="06.03.16 Besluta om dispens från prewash på fartyg"/>
                    <xsd:enumeration value="06.03.17 Besluta om läktring"/>
                    <xsd:enumeration value="06.03.18 Besluta om dispens inom sjötrafikområdet"/>
                    <xsd:enumeration value="06.04.01 Besluta om dispens för fordonets beskaffenhet och utrustning"/>
                    <xsd:enumeration value="06.04.02 Besluta om omklassning av fordon"/>
                    <xsd:enumeration value="06.04.03 Besluta om undantag från registreringsplikt"/>
                    <xsd:enumeration value="06.04.04 Besluta om undantag från taxameter"/>
                    <xsd:enumeration value="06.04.05 Besluta om undantag för fordon för tävlingsverksamhet"/>
                    <xsd:enumeration value="06.04.06 Genomföra enskilt godkännande för fordon"/>
                    <xsd:enumeration value="06.04.07 Genomföra typgodkännande av fordon, system och komponenter"/>
                    <xsd:enumeration value="06.04.08 Genomföra ursprungskontroll för fordon"/>
                    <xsd:enumeration value="06.04.09 Godkänna produkten alkolås"/>
                    <xsd:enumeration value="06.04.10 Pröva ansökan om tillfällig registrering"/>
                    <xsd:enumeration value="06.04.11 Besluta om registrering av fordons ägarförhållande"/>
                    <xsd:enumeration value="06.04.12 Besluta om registrering av fordons identitet"/>
                    <xsd:enumeration value="06.04.13 Besluta om registrering av fordons status"/>
                    <xsd:enumeration value="06.04.14 Besluta om registrering av fordons tekniska uppgifter"/>
                    <xsd:enumeration value="06.04.15 Besluta om förändrad tidpunkt för kontrollbesiktning"/>
                    <xsd:enumeration value="06.04.17 Besluta om fabrikatskod"/>
                    <xsd:enumeration value="06.04.18 Besluta om undantag från trafikförordningen för fordon"/>
                    <xsd:enumeration value="07.01.01 Godkänna infrastruktur"/>
                    <xsd:enumeration value="07.01.02 Godkännna tekniska system"/>
                    <xsd:enumeration value="07.01.03 Godkännna trafikplatsnamn"/>
                    <xsd:enumeration value="07.02.01 Besluta om luftrum"/>
                    <xsd:enumeration value="07.03.01 Besluta om tillstånd för sjösäkerhetsanordningar"/>
                    <xsd:enumeration value="07.03.02 Godkänna skyddshandlingar för hamnanläggningar (ISPS)"/>
                    <xsd:enumeration value="07.03.03 Godkänna skyddshandlingar för hamnar (ISPS)"/>
                    <xsd:enumeration value="07.04.01 Besluta om undantag från skyldighet att tillhandahålla förnybara drivmedel"/>
                    <xsd:enumeration value="07.04.02 Godkänna tunnlar"/>
                    <xsd:enumeration value="07.04.03 Besluta om undantag från säkerhetskrav i tunnlar"/>
                    <xsd:enumeration value="08.01.01 Utöva tillsyn över examinatorer vid förarprov inom järnvägsområdet"/>
                    <xsd:enumeration value="08.01.02 Utöva tillsyn över läkare och psykologer som får utföra inledande medicinska och yrkespsykologiska undersökningar samt regelbunda hälsokontroller av förare av järnvägsfordon"/>
                    <xsd:enumeration value="08.02.01 Utöva tillsyn över verksamma inom luftfartsområdet"/>
                    <xsd:enumeration value="08.03.01 Utöva tillsyn över sjöbefäl"/>
                    <xsd:enumeration value="08.03.02 Utöva tillsyn över guider, chefer och utbildare inom forsränning"/>
                    <xsd:enumeration value="08.04.01 Utöva tillsyn över examinatorer vid förarprov inom vägtrafikområdet"/>
                    <xsd:enumeration value="08.04.02 Utöva tillsyn över personal inom förarutbildning"/>
                    <xsd:enumeration value="08.04.03 Utöva tillsyn över trafiksäkerhetsgranskare"/>
                    <xsd:enumeration value="08.04.05 Utöva tillsyn över taxiförarlegitimation"/>
                    <xsd:enumeration value="09.01.01 Utöva revision (tillsyn) över järnvägsföretag"/>
                    <xsd:enumeration value="09.01.02 Utöva säkerhets- och marknadstillsyn över infrastrukturförvaltare"/>
                    <xsd:enumeration value="09.01.03 Utöva tillsyn över regionala kollektivtrafikmyndigheter samt kollektivtrafikföretag"/>
                    <xsd:enumeration value="09.01.04 Utöva tillsyn över farligt gods som transporteras på järnväg"/>
                    <xsd:enumeration value="09.01.05 Utöva tillsyn över utbildningsanordnare inom järnvägsområdet"/>
                    <xsd:enumeration value="09.02.01 Genomföra kontroll av luftfartsskydd på flygplatser"/>
                    <xsd:enumeration value="09.02.02 Utöva ekonomisk tillsyn"/>
                    <xsd:enumeration value="09.02.03 Utöva tillsyn över tillverkningsorganisationer"/>
                    <xsd:enumeration value="09.02.04 Utöva tillsyn över flygmedicinska centrum"/>
                    <xsd:enumeration value="09.02.05 Utöva tillsyn över flygplatsernas tillämpning av regelverk för funktionshindrade passagerares rättigheter (facilitation)"/>
                    <xsd:enumeration value="09.02.06 Utöva tillsyn över flygtrafiktjänst"/>
                    <xsd:enumeration value="09.02.07 Utöva tillsyn över operativa licenser/kommersiell flygtrafik"/>
                    <xsd:enumeration value="09.02.08 Utöva tillsyn över organisationers luftfartsskyd (security)"/>
                    <xsd:enumeration value="09.02.09 Utöva tillsyn över organisationers tillämpning av regelverket inom luftfart (flygbolag, flygtrafiktjänst, verkstäder mfl)"/>
                    <xsd:enumeration value="09.02.10 Utöva tillsyn över verkstäder som bedriver underhåll på luftfartyg"/>
                    <xsd:enumeration value="09.02.11 Utöva tillsyn över utbildningsanordnare inom luftfartsområdet"/>
                    <xsd:enumeration value="09.02.12 Utöva tillsyn över flygbolag som transporterar farligt gods"/>
                    <xsd:enumeration value="09.02.13 Utöva tillsyn över flygräddningstjänst"/>
                    <xsd:enumeration value="09.02.14 Utöva tillsyn över markering av föremål som kan utgöra fara för luftfarten"/>
                    <xsd:enumeration value="09.02.15 Utöva tillsyn över luftvärdighetsorganisationer"/>
                    <xsd:enumeration value="09.03.01 Utöva tillsyn över mottagningsanläggningar för fartygsavfall"/>
                    <xsd:enumeration value="09.03.02 Utöva tillsyn över rederier"/>
                    <xsd:enumeration value="09.03.03 Utföra marknadskontroll över organisationer"/>
                    <xsd:enumeration value="09.03.04 Utöva tillsyn över regionala kollektivtrafikmyndigheter samt kollektivtrafikföretag"/>
                    <xsd:enumeration value="09.03.05 Utöva tillsyn över utbildningsanordnare inom sjöfartsområdet"/>
                    <xsd:enumeration value="09.03.06 Utöva tillsyn över auktoriserade företag"/>
                    <xsd:enumeration value="09.03.07 Utöva tillsyn över forsränningsföretag"/>
                    <xsd:enumeration value="09.03.08 Utöva tillsyn över sjöräddningstjänst"/>
                    <xsd:enumeration value="09.03.09 Utöva tillsyn över delegerad verksamhets tillämpning av regelverk för fartyg"/>
                    <xsd:enumeration value="09.04.01 Inspektera arrangörer av rallybilsbesiktning"/>
                    <xsd:enumeration value="09.04.02 Utöva revision (tillsyn) av fordonstillverkare"/>
                    <xsd:enumeration value="09.04.03 Genomföra fortlöpande kontroll av fordon, system och komponenter"/>
                    <xsd:enumeration value="09.04.04 Utöva tillsyn av organisationer inom förarutbildning"/>
                    <xsd:enumeration value="09.04.05 Utöva tillsyn över regionala kollektivtrafikmyndigheter samt kollektivtrafikföretag"/>
                    <xsd:enumeration value="09.04.06 Utöva tillsyn över ackrediterade besiktningsorgan"/>
                    <xsd:enumeration value="09.04.07 Utöva tillsyn över företag med tillstånd för yrkesmässig trafik"/>
                    <xsd:enumeration value="09.04.08 Utöva tillsyn över kör- och vilotider"/>
                    <xsd:enumeration value="09.04.09 Utöva tillsyn över tillverkare av färdskrivare"/>
                    <xsd:enumeration value="09.04.10 Utöva tillsyn över utbildningsanordnare inom vägtrafikområdet"/>
                    <xsd:enumeration value="09.04.11 Utföra marknadskontroll av bränsle"/>
                    <xsd:enumeration value="09.04.12 Utöva tillsyn av system för återföring av bensinångor"/>
                    <xsd:enumeration value="10.01.01 Utöva rampinspektioner av luftfartyg från tredje land"/>
                    <xsd:enumeration value="10.01.02 Utöva tillsyn över luftfartygets luftvärdighet"/>
                    <xsd:enumeration value="10.02.01 Besluta om nyttjandeförbud"/>
                    <xsd:enumeration value="10.02.02 Besluta om tillträdesförbud"/>
                    <xsd:enumeration value="10.02.03 Utöva tillsyn över skyddshandlingar för fartyg (ISPS)"/>
                    <xsd:enumeration value="10.02.04 Utreda återkallning av produkter inom sjöfartsområdet"/>
                    <xsd:enumeration value="10.02.05 Utföra marknadskontroll av fritidsbåtar och marinutrustning"/>
                    <xsd:enumeration value="10.02.06 Utöva tillsyn över arbetsmiljö ombord på fartyg"/>
                    <xsd:enumeration value="10.02.07 Utöva tillsyn över svävare"/>
                    <xsd:enumeration value="10.02.08 Utöva tillsyn över fartygs tillämpning av regelverket"/>
                    <xsd:enumeration value="10.02.09 Utöva tillsyn över bevakning ombord på fartyg."/>
                    <xsd:enumeration value="10.03.01 Utreda återkallning av produkter inom vägtrafikområdet (produktsäkerhet)"/>
                    <xsd:enumeration value="10.03.02 Begäran om inställelse av fordon för registreringsbesiktning"/>
                    <xsd:enumeration value="10.03.03 Utföra marknadskontroll inom vägtrafikområdet"/>
                    <xsd:enumeration value="11.01.01 Utöva säkerhetstillsyn över drift av  järnväg, tunnelbana och spårväg"/>
                    <xsd:enumeration value="11.01.02 Utöva säkerhetstillsyn över drift av spåranläggning eller trafikledning (tunnelbana, spårväg)"/>
                    <xsd:enumeration value="11.02.01 Utöva regelbunden tillsyn (vk) över flygplatser"/>
                    <xsd:enumeration value="11.03.01 Utöva tillsyn över hamnars mottagningsanläggningar för avfall"/>
                    <xsd:enumeration value="11.03.02 Utöva tillsyn över skyddshandlingar för hamnanläggningar (ISPS)"/>
                    <xsd:enumeration value="11.03.03 Utöva tillsyn över skyddshandlingar för hamnar (ISPS)"/>
                    <xsd:enumeration value="11.04.01 Utföra revision (tillsyn) av tunnlar"/>
                    <xsd:enumeration value="11.04.02 Utöva tillsyn över vägar inom TEN-T-nätet"/>
                    <xsd:enumeration value="11.04.03 Utöva tillsyn över trafikövningsplats inom vägtrafikområdet"/>
                    <xsd:enumeration value="12.01.01 Föra register över infrastruktur inom järnvägsområdet"/>
                    <xsd:enumeration value="12.01.02 Föra register över järnvägsbehörigheter"/>
                    <xsd:enumeration value="12.01.03 Föra register över järnvägsfordon"/>
                    <xsd:enumeration value="12.01.04 Föra register över järnvägsföretag"/>
                    <xsd:enumeration value="12.01.05 Föra register över järnvägstillstånd"/>
                    <xsd:enumeration value="12.01.06 Föra register över medicinska dispenser inom järnvägsmarknaden"/>
                    <xsd:enumeration value="12.01.07 Föra register över olyckor och tillbud inom järnvägsområdet"/>
                    <xsd:enumeration value="12.01.08 Föra register över tillsyn inom järnvägsmarknaden"/>
                    <xsd:enumeration value="12.02.01 Föra register över behörigheter inom luftfartsområdet"/>
                    <xsd:enumeration value="12.02.02 Föra register över flygorganisationers  tillstånd"/>
                    <xsd:enumeration value="12.02.03 Föra register över luftfartyg"/>
                    <xsd:enumeration value="12.02.04 Föra register över olyckor och tillbud inom civil luftfart"/>
                    <xsd:enumeration value="12.03.01 Föra register över behörigheter inom sjöfartsområdet"/>
                    <xsd:enumeration value="12.03.02 Föra register över fartyg"/>
                    <xsd:enumeration value="12.03.03 Föra register över mönstringstider inom sjöfartsområdet"/>
                    <xsd:enumeration value="12.03.04 Föra register över olyckor och tillbud inom sjöfartsområdet"/>
                    <xsd:enumeration value="12.03.05 Föra register över tillsyn inom sjöfartsområdet"/>
                    <xsd:enumeration value="12.03.06 Föra register över tillverkarkod för båtar (MIC)"/>
                    <xsd:enumeration value="12.03.07 Föra register över utbildningar och utbildningsanordnare"/>
                    <xsd:enumeration value="12.04.01 Föra register över godkända utbildningsanordnare och utbildare"/>
                    <xsd:enumeration value="12.04.02 Föra register över trafikolyckor"/>
                    <xsd:enumeration value="12.04.03 Föra register över lokala trafikföreskrifter"/>
                    <xsd:enumeration value="12.04.04 Föra register över fordon och fordonsägare"/>
                    <xsd:enumeration value="12.04.05 Föra register över förarbehörigheter"/>
                    <xsd:enumeration value="12.04.06 Föra register över personer och företag som bedriver fordonsrelaterad verksamhet"/>
                    <xsd:enumeration value="12.04.07 Föra register för att definiera avgiftsuttag"/>
                    <xsd:enumeration value="12.05.01 Besluta om tillgång till att läsa information i TS databaser"/>
                    <xsd:enumeration value="12.05.02 Besluta om tillgång till att läsa information i TS databaser"/>
                    <xsd:enumeration value="12.05.03 Besluta om tillgång till att registrera information i TS databaser"/>
                    <xsd:enumeration value="12.06.01 Administrera statistiska uttag"/>
                    <xsd:enumeration value="13.01 Sälja uppgifter ur vägtrafikregistret (VTR)"/>
                    <xsd:enumeration value="14.01 Samverka inom Sverige"/>
                    <xsd:enumeration value="14.02 Arbeta internationellt inom Norden"/>
                    <xsd:enumeration value="14.03 Arbeta internationellt inom EU"/>
                    <xsd:enumeration value="14.04 Arbeta internationellt utanför EU"/>
                    <xsd:enumeration value="15.01 Övervaka fordonbesiktningsmarknaden"/>
                    <xsd:enumeration value="15.02 Övervaka järnvägsmarknaden"/>
                    <xsd:enumeration value="15.03 Övervaka utbildningsmarknad inom järnvägsområdet"/>
                    <xsd:enumeration value="15.04 Övervaka kollektivtrafikmarknaden"/>
                    <xsd:enumeration value="15.05 Övervaka luftfartsmarknaden"/>
                    <xsd:enumeration value="15.06 Övervaka luftfartsmarknaden"/>
                    <xsd:enumeration value="15.07 Övervaka beställningstrafik med buss"/>
                    <xsd:enumeration value="15.08 Övervaka sjöfartsmarknaden"/>
                    <xsd:enumeration value="16.01 Utreda olyckor och tillbud inom järnvägsområdet"/>
                    <xsd:enumeration value="16.02 Utreda olyckor och tillbud inom luftfartsområdet"/>
                    <xsd:enumeration value="16.03 Utreda olyckor och tillbud inom sjöfartsområdet"/>
                    <xsd:enumeration value="16.04 Bearbeta information kring olyckor och tillbud inom vägtrafikområdet"/>
                    <xsd:enumeration value="17.01 Föra register över inskrivna rättigheter i luftfartyg"/>
                    <xsd:enumeration value="17.02 Föra register över inskrivna rättigheter i skepp"/>
                    <xsd:enumeration value="17.03 Besluta om dödande av förkomna handlingar"/>
                    <xsd:enumeration value="18.01.01 Konstruera prov inom järnvägsområdet"/>
                    <xsd:enumeration value="18.01.02 Konstruera prov inom luftfartsområdet"/>
                    <xsd:enumeration value="18.01.03 Konstruera prov inom vägtrafikområdet"/>
                    <xsd:enumeration value="18.02.01 Följa upp provreslutat inom järnvägsområdet"/>
                    <xsd:enumeration value="18.02.02 Följa upp provreslutat inom luftfartsområdet"/>
                    <xsd:enumeration value="18.02.03 Följa upp provreslutat inom vägtrafikområdet"/>
                    <xsd:enumeration value="19.01 Tillverka förarbevis för framförande av järnvägsfordon"/>
                    <xsd:enumeration value="19.02 Tillverka plastkort för tjänstgöring i inre fart"/>
                    <xsd:enumeration value="19.03 Tillverka sjöfartsböcker"/>
                    <xsd:enumeration value="19.04 Tillverka ADR-intyg"/>
                    <xsd:enumeration value="19.05 Tillverka färdskrivarkort"/>
                    <xsd:enumeration value="19.06 Tillverka förarbevis för moped, terränghjuling, snöskoter"/>
                    <xsd:enumeration value="19.07 Tillverka körkort"/>
                    <xsd:enumeration value="19.08 Tillverka taxilegitimation"/>
                    <xsd:enumeration value="19.09 Tillverka yrkeskomptensbevis"/>
                    <xsd:enumeration value="20.01.01 Administrera infrastrukturavgift"/>
                    <xsd:enumeration value="20.01.02 Administrera fordonsskatt"/>
                    <xsd:enumeration value="20.01.03 Administrera felparkeringsavgift"/>
                    <xsd:enumeration value="20.01.04 Administrera saluvagnskatt"/>
                    <xsd:enumeration value="20.01.05 Administrera trängselskatt"/>
                    <xsd:enumeration value="20.01.06 Administrera vägavgift"/>
                    <xsd:enumeration value="20.02.01 Administrera registerhållningsvgifter"/>
                    <xsd:enumeration value="20.02.02 Administrera tillsynsavgifter"/>
                    <xsd:enumeration value="20.02.03 Administrera ansökningsavgifter för tillstånd"/>
                    <xsd:enumeration value="21.01 Betala ut supermiljöbilspremie"/>
                    <xsd:enumeration value="22.01 Pröva tvister mellan järnvägsföretag och infrastrukturförvaltare"/>
                    <xsd:enumeration value="22.02 Överpröva registreringsbesiktning"/>
                    <xsd:enumeration value="22.03 Överpröva beslut om flygplatsavgift för flygplatser med fler än fem miljoner passagerare"/>
                    <xsd:enumeration value="22.04 Överpröva länsstyrelsens beslut"/>
                    <xsd:enumeration value="22.05 Överpröva flygläkares beslut"/>
                    <xsd:enumeration value="22.06 Pröva tvister mellan järnvägsföretag och tjänsteleverantörer"/>
                    <xsd:enumeration value="23.01 Utreda överträdelser inom luftfartsområdet"/>
                    <xsd:enumeration value="23.02 Utreda överträdelser inom sjöfartområdet"/>
                    <xsd:enumeration value="23.03 Utreda överträdelser inom järnvägsområdet"/>
                    <xsd:enumeration value="24.01 Följa upp trafiksäkerhetskrav och miljökrav på myndigheters bilar och bilresor"/>
                  </xsd:restriction>
                </xsd:simpleType>
              </xsd:element>
            </xsd:sequence>
          </xsd:extension>
        </xsd:complexContent>
      </xsd:complexType>
    </xsd:element>
    <xsd:element name="DLCPolicyLabelValue" ma:index="22" nillable="true" ma:displayName="Etikett" ma:description="Lagrar aktuellt värde för etiketten." ma:internalName="DLCPolicyLabelValue" ma:readOnly="true">
      <xsd:simpleType>
        <xsd:restriction base="dms:Note">
          <xsd:maxLength value="255"/>
        </xsd:restriction>
      </xsd:simpleType>
    </xsd:element>
    <xsd:element name="DLCPolicyLabelClientValue" ma:index="23" nillable="true" ma:displayName="Värde för klientetikett" ma:description="Lagrar det senast beräknade etikettvärdet på klienten." ma:hidden="true" ma:internalName="DLCPolicyLabelClientValue" ma:readOnly="false">
      <xsd:simpleType>
        <xsd:restriction base="dms:Note"/>
      </xsd:simpleType>
    </xsd:element>
    <xsd:element name="DLCPolicyLabelLock" ma:index="24" nillable="true" ma:displayName="Låst etikett" ma:description="Indikerar om etiketten bör uppdateras när objektegenskaper ändras."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4b685-1559-4808-a3bd-9f5af0042648" elementFormDefault="qualified">
    <xsd:import namespace="http://schemas.microsoft.com/office/2006/documentManagement/types"/>
    <xsd:import namespace="http://schemas.microsoft.com/office/infopath/2007/PartnerControls"/>
    <xsd:element name="_dlc_DocId" ma:index="15" nillable="true" ma:displayName="Dokument-ID-värde" ma:description="Värdet för dokument-ID som tilldelats till det här objektet." ma:internalName="_dlc_DocId" ma:readOnly="true">
      <xsd:simpleType>
        <xsd:restriction base="dms:Text"/>
      </xsd:simpleType>
    </xsd:element>
    <xsd:element name="_dlc_DocIdUrl" ma:index="16"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Innehållstyp"/>
        <xsd:element ref="dc:title" minOccurs="0"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7A30943-2A02-4FA6-AD58-1A32EE049A1F}">
  <ds:schemaRefs>
    <ds:schemaRef ds:uri="http://schemas.microsoft.com/office/infopath/2007/PartnerControls"/>
    <ds:schemaRef ds:uri="http://schemas.microsoft.com/office/2006/documentManagement/types"/>
    <ds:schemaRef ds:uri="http://purl.org/dc/elements/1.1/"/>
    <ds:schemaRef ds:uri="7007fcf4-ee00-4f19-b0c7-7d6508232e42"/>
    <ds:schemaRef ds:uri="http://schemas.microsoft.com/office/2006/metadata/properties"/>
    <ds:schemaRef ds:uri="http://www.w3.org/XML/1998/namespace"/>
    <ds:schemaRef ds:uri="http://purl.org/dc/terms/"/>
    <ds:schemaRef ds:uri="http://schemas.openxmlformats.org/package/2006/metadata/core-properties"/>
    <ds:schemaRef ds:uri="4464b685-1559-4808-a3bd-9f5af0042648"/>
    <ds:schemaRef ds:uri="http://purl.org/dc/dcmitype/"/>
  </ds:schemaRefs>
</ds:datastoreItem>
</file>

<file path=customXml/itemProps2.xml><?xml version="1.0" encoding="utf-8"?>
<ds:datastoreItem xmlns:ds="http://schemas.openxmlformats.org/officeDocument/2006/customXml" ds:itemID="{8D11CF4A-2B84-463A-9877-6A8922FC5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07fcf4-ee00-4f19-b0c7-7d6508232e42"/>
    <ds:schemaRef ds:uri="4464b685-1559-4808-a3bd-9f5af0042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577FF0-7567-496B-9F46-9A044BDEAD19}">
  <ds:schemaRefs>
    <ds:schemaRef ds:uri="http://schemas.microsoft.com/sharepoint/v3/contenttype/forms"/>
  </ds:schemaRefs>
</ds:datastoreItem>
</file>

<file path=customXml/itemProps4.xml><?xml version="1.0" encoding="utf-8"?>
<ds:datastoreItem xmlns:ds="http://schemas.openxmlformats.org/officeDocument/2006/customXml" ds:itemID="{5436ABE0-DE5B-4AAA-8420-6632A86D5A1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TS_svensk</Template>
  <TotalTime>196</TotalTime>
  <Words>4100</Words>
  <Application>Microsoft Office PowerPoint</Application>
  <PresentationFormat>Bildspel på skärmen (16:9)</PresentationFormat>
  <Paragraphs>376</Paragraphs>
  <Slides>30</Slides>
  <Notes>30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30</vt:i4>
      </vt:variant>
    </vt:vector>
  </HeadingPairs>
  <TitlesOfParts>
    <vt:vector size="35" baseType="lpstr">
      <vt:lpstr>ＭＳ Ｐゴシック</vt:lpstr>
      <vt:lpstr>Arial</vt:lpstr>
      <vt:lpstr>Calibri</vt:lpstr>
      <vt:lpstr>Times New Roman</vt:lpstr>
      <vt:lpstr>TS_mall</vt:lpstr>
      <vt:lpstr>Utbildning för åkerier Luftfartsskydd  2020</vt:lpstr>
      <vt:lpstr>Innehåll</vt:lpstr>
      <vt:lpstr>Luftfartsskydd</vt:lpstr>
      <vt:lpstr>Luftfartsskydd forts.</vt:lpstr>
      <vt:lpstr>Historik och inträffade händelser</vt:lpstr>
      <vt:lpstr>Lockerbie 1988</vt:lpstr>
      <vt:lpstr>World Trade Center (WTC) 2001</vt:lpstr>
      <vt:lpstr>Vätskebomber London 2006</vt:lpstr>
      <vt:lpstr>Fraktbomber från Jemen 2010</vt:lpstr>
      <vt:lpstr>Aktuella hot</vt:lpstr>
      <vt:lpstr>Hotbilden mot Sverige - Terrorism</vt:lpstr>
      <vt:lpstr>Hotbilden mot Sverige - Terrorism</vt:lpstr>
      <vt:lpstr>Hotbilden mot Sverige - Terrorism</vt:lpstr>
      <vt:lpstr>Hotbilden - Terrorism</vt:lpstr>
      <vt:lpstr>Hotbilden - Terrorism</vt:lpstr>
      <vt:lpstr>Hotbilden - Terrorism </vt:lpstr>
      <vt:lpstr>Transportstyrelsens uppgifter inom luftfartsskyddet</vt:lpstr>
      <vt:lpstr>Transportstyrelsens uppgifter</vt:lpstr>
      <vt:lpstr>Säkerhetsåtgärder och skydd av flygfrakt</vt:lpstr>
      <vt:lpstr>Fraktflöden</vt:lpstr>
      <vt:lpstr>Säkerhetskedjan</vt:lpstr>
      <vt:lpstr>Tillträdeskontroll</vt:lpstr>
      <vt:lpstr>Transport  </vt:lpstr>
      <vt:lpstr>Säkerhetsåtgärder vid transport av flygfrakt</vt:lpstr>
      <vt:lpstr>Förbjudna föremål</vt:lpstr>
      <vt:lpstr>Förbjudna föremål i fraktförsändelser</vt:lpstr>
      <vt:lpstr>Förbjudna föremål</vt:lpstr>
      <vt:lpstr>Metoder för säkerhetskontroll</vt:lpstr>
      <vt:lpstr>Definitioner och förkortningar</vt:lpstr>
      <vt:lpstr>Definitioner och förkortningar</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Utbildning för åkerier Luftfartsskydd 2020</dc:title>
  <dc:creator>Sander Stigell Carola</dc:creator>
  <dc:description>TS9000, v2.0, 2017-01-04</dc:description>
  <cp:lastModifiedBy>Lindén Sara</cp:lastModifiedBy>
  <cp:revision>14</cp:revision>
  <dcterms:created xsi:type="dcterms:W3CDTF">2020-06-17T07:02:45Z</dcterms:created>
  <dcterms:modified xsi:type="dcterms:W3CDTF">2021-04-20T08:58:02Z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0x010100A100667BA27F854289E638335D004B9A</vt:lpwstr>
  </property>
  <property fmtid="{D5CDD505-2E9C-101B-9397-08002B2CF9AE}" pid="3" name="_dlc_DocIdItemGuid">
    <vt:lpwstr>bd3a24f8-4f6d-437e-8e62-cbf5cec8e52f</vt:lpwstr>
  </property>
</Properties>
</file>