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5"/>
    <p:sldMasterId id="2147484410" r:id="rId6"/>
    <p:sldMasterId id="2147484427" r:id="rId7"/>
    <p:sldMasterId id="2147484444" r:id="rId8"/>
    <p:sldMasterId id="2147484461" r:id="rId9"/>
    <p:sldMasterId id="2147484478" r:id="rId10"/>
    <p:sldMasterId id="2147484495" r:id="rId11"/>
    <p:sldMasterId id="2147484512" r:id="rId12"/>
  </p:sldMasterIdLst>
  <p:notesMasterIdLst>
    <p:notesMasterId r:id="rId21"/>
  </p:notesMasterIdLst>
  <p:handoutMasterIdLst>
    <p:handoutMasterId r:id="rId22"/>
  </p:handoutMasterIdLst>
  <p:sldIdLst>
    <p:sldId id="263" r:id="rId13"/>
    <p:sldId id="261" r:id="rId14"/>
    <p:sldId id="265" r:id="rId15"/>
    <p:sldId id="267" r:id="rId16"/>
    <p:sldId id="282" r:id="rId17"/>
    <p:sldId id="279" r:id="rId18"/>
    <p:sldId id="27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6C9F39-03F3-4E55-9678-34F358AA9603}" v="8" dt="2022-11-14T08:38:25.876"/>
    <p1510:client id="{EB65E062-13DA-520C-66F9-12788F8D9017}" v="6" dt="2022-11-14T09:14:49.51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0033" autoAdjust="0"/>
  </p:normalViewPr>
  <p:slideViewPr>
    <p:cSldViewPr snapToGrid="0">
      <p:cViewPr varScale="1">
        <p:scale>
          <a:sx n="41" d="100"/>
          <a:sy n="41" d="100"/>
        </p:scale>
        <p:origin x="1552" y="32"/>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2022-11-15</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2022-11-15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Väldigt ofta anses spårväg vara barriär bildande i städer. Det finns liten förståelse hos arkitekter och stadsplanerare kring krav för spårväg och varför just riskhantering är så viktigt. Något som inte endast är kopplat till spårvägen utan alla trafikslag.</a:t>
            </a:r>
          </a:p>
          <a:p>
            <a:r>
              <a:rPr lang="sv-SE" dirty="0"/>
              <a:t>När vi </a:t>
            </a:r>
            <a:r>
              <a:rPr lang="sv-SE" dirty="0" err="1"/>
              <a:t>riskanalyserar</a:t>
            </a:r>
            <a:r>
              <a:rPr lang="sv-SE" dirty="0"/>
              <a:t> så blir det även målkonflikter med gång och cykel som ett exempel. Men även den estetiska utformningen i en stad där det ofta påpekas att det inte ska bli barriärer. </a:t>
            </a:r>
          </a:p>
          <a:p>
            <a:r>
              <a:rPr lang="sv-SE" dirty="0"/>
              <a:t>Det finns även konflikter i trafikoperatörers behov och i infrastrukturens ägares behov. Att oftast ska den som äger infrastrukturen (kommun) även hantera de övriga behoven som finns i en stad. </a:t>
            </a:r>
          </a:p>
          <a:p>
            <a:r>
              <a:rPr lang="sv-SE" dirty="0"/>
              <a:t>Ofta blir det svårt driva helhetsperspektivet då många intressenter är involverad i stödutformning.</a:t>
            </a:r>
          </a:p>
          <a:p>
            <a:endParaRPr lang="sv-SE" dirty="0"/>
          </a:p>
          <a:p>
            <a:r>
              <a:rPr lang="sv-SE" dirty="0"/>
              <a:t>Många städer men också konsultfirmor framhäver och lyckas sälja in just fransk </a:t>
            </a:r>
            <a:r>
              <a:rPr lang="sv-SE" dirty="0" err="1"/>
              <a:t>spårvägsutfomning</a:t>
            </a:r>
            <a:r>
              <a:rPr lang="sv-SE" dirty="0"/>
              <a:t>. Ofta ställs begreppen om säkerhet och stadsutformning eller vad som är stadsmässigt emot varandra. </a:t>
            </a:r>
          </a:p>
          <a:p>
            <a:endParaRPr lang="sv-SE" dirty="0"/>
          </a:p>
          <a:p>
            <a:r>
              <a:rPr lang="sv-SE" dirty="0"/>
              <a:t>Sanningen är förmodligen någonstans mitt emellan Eller!, kanske fyller våra olika intressen en viktig funktion i en utveckling. Vi ser att det behöver finnas en balans så att individer som arbetar med stadsutveckling kan stödjas i planering och hantering utan att det blir extremt om något håll. Hanterbarhet är en av de viktigaste hanteringarna. </a:t>
            </a:r>
          </a:p>
        </p:txBody>
      </p:sp>
      <p:sp>
        <p:nvSpPr>
          <p:cNvPr id="4" name="Platshållare för datum 3"/>
          <p:cNvSpPr>
            <a:spLocks noGrp="1"/>
          </p:cNvSpPr>
          <p:nvPr>
            <p:ph type="dt" idx="10"/>
          </p:nvPr>
        </p:nvSpPr>
        <p:spPr/>
        <p:txBody>
          <a:bodyPr/>
          <a:lstStyle/>
          <a:p>
            <a:fld id="{72532145-269E-4DEC-A5F5-E687CD17D124}" type="datetime1">
              <a:rPr lang="sv-SE" smtClean="0"/>
              <a:t>2022-11-15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Argumenteten behöver stöd i fakta. </a:t>
            </a:r>
          </a:p>
          <a:p>
            <a:endParaRPr lang="sv-SE" dirty="0"/>
          </a:p>
          <a:p>
            <a:r>
              <a:rPr lang="sv-SE" dirty="0"/>
              <a:t>Vad vet vi idag och vad antar vi idag…… </a:t>
            </a:r>
          </a:p>
        </p:txBody>
      </p:sp>
      <p:sp>
        <p:nvSpPr>
          <p:cNvPr id="4" name="Platshållare för datum 3"/>
          <p:cNvSpPr>
            <a:spLocks noGrp="1"/>
          </p:cNvSpPr>
          <p:nvPr>
            <p:ph type="dt" idx="1"/>
          </p:nvPr>
        </p:nvSpPr>
        <p:spPr/>
        <p:txBody>
          <a:bodyPr/>
          <a:lstStyle/>
          <a:p>
            <a:fld id="{F995FFDC-F934-4037-B505-500B08CD3B8C}" type="datetime1">
              <a:rPr lang="sv-SE" smtClean="0"/>
              <a:t>2022-11-15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266281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utreder olyckor. </a:t>
            </a:r>
          </a:p>
          <a:p>
            <a:r>
              <a:rPr lang="sv-SE" dirty="0"/>
              <a:t>Hur hjälper det utvecklingen framåt. Hur tar vi egentligen hand om kunskapen och få det inarbetat naturligt i framtida </a:t>
            </a:r>
            <a:r>
              <a:rPr lang="sv-SE" dirty="0" err="1"/>
              <a:t>samhälsutbyggningader</a:t>
            </a:r>
            <a:r>
              <a:rPr lang="sv-SE" dirty="0"/>
              <a:t>.</a:t>
            </a:r>
          </a:p>
        </p:txBody>
      </p:sp>
      <p:sp>
        <p:nvSpPr>
          <p:cNvPr id="4" name="Platshållare för datum 3"/>
          <p:cNvSpPr>
            <a:spLocks noGrp="1"/>
          </p:cNvSpPr>
          <p:nvPr>
            <p:ph type="dt" idx="1"/>
          </p:nvPr>
        </p:nvSpPr>
        <p:spPr/>
        <p:txBody>
          <a:bodyPr/>
          <a:lstStyle/>
          <a:p>
            <a:fld id="{F995FFDC-F934-4037-B505-500B08CD3B8C}" type="datetime1">
              <a:rPr lang="sv-SE" smtClean="0"/>
              <a:t>2022-11-15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41024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kognitiva kapaciteten varierar hos individer och hur den kognitiva förmågan är, till exempel problemlösning eller minne. </a:t>
            </a:r>
          </a:p>
          <a:p>
            <a:endParaRPr lang="sv-SE" dirty="0"/>
          </a:p>
          <a:p>
            <a:r>
              <a:rPr lang="sv-SE" dirty="0"/>
              <a:t>Beteendeförändringar och riskförståelse handlar om mer än att bara arbeta på en nivå. Kunskapen att alla människor har förmågan att ändra sitt beteende och ändring av miljö och utformning kan vara ett sätt att driva personen i rätt riktning. </a:t>
            </a:r>
          </a:p>
          <a:p>
            <a:r>
              <a:rPr lang="sv-SE" dirty="0"/>
              <a:t>Vilket också skapar incitament för förebyggande arbete kopplat till olyckor som orsakar personskador. Men det ligger också ett personligt ansvar på oskyddade trafikanter att följa trafikregler, varningssystem eller andra former av skydd som är avsedda att förhindra skador (Osvalder &amp; Dahlman, 2008). Det finns dock forskning som visar att individer oftare litar på sin egen förmåga och tar risker istället för att följa instruktioner. Man finner instruktionen o relevanta för platsen.</a:t>
            </a:r>
          </a:p>
          <a:p>
            <a:endParaRPr lang="sv-SE" dirty="0"/>
          </a:p>
          <a:p>
            <a:r>
              <a:rPr lang="sv-SE" dirty="0"/>
              <a:t>Det behöver finnas en logik mellan regler och instruktioner…… </a:t>
            </a:r>
          </a:p>
          <a:p>
            <a:r>
              <a:rPr lang="sv-SE" dirty="0"/>
              <a:t>I grunden handlar det om att hjälpa individen att göra rätt från början och på så sätt bidra till ett förändrat beteende som skapar en tryggare passage. Utgångsläget är att människor är individer och vill i grunden göra rätt…. </a:t>
            </a:r>
          </a:p>
        </p:txBody>
      </p:sp>
      <p:sp>
        <p:nvSpPr>
          <p:cNvPr id="4" name="Platshållare för datum 3"/>
          <p:cNvSpPr>
            <a:spLocks noGrp="1"/>
          </p:cNvSpPr>
          <p:nvPr>
            <p:ph type="dt" idx="1"/>
          </p:nvPr>
        </p:nvSpPr>
        <p:spPr/>
        <p:txBody>
          <a:bodyPr/>
          <a:lstStyle/>
          <a:p>
            <a:fld id="{F995FFDC-F934-4037-B505-500B08CD3B8C}" type="datetime1">
              <a:rPr lang="sv-SE" smtClean="0"/>
              <a:t>2022-11-15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414834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gott exempel på samspelet, trafiksäkerhet, stadtutvecklare och beteendevetskap, där man tagit hänsyn till förändringar. </a:t>
            </a:r>
          </a:p>
        </p:txBody>
      </p:sp>
      <p:sp>
        <p:nvSpPr>
          <p:cNvPr id="4" name="Platshållare för datum 3"/>
          <p:cNvSpPr>
            <a:spLocks noGrp="1"/>
          </p:cNvSpPr>
          <p:nvPr>
            <p:ph type="dt" idx="1"/>
          </p:nvPr>
        </p:nvSpPr>
        <p:spPr/>
        <p:txBody>
          <a:bodyPr/>
          <a:lstStyle/>
          <a:p>
            <a:fld id="{F995FFDC-F934-4037-B505-500B08CD3B8C}" type="datetime1">
              <a:rPr lang="sv-SE" smtClean="0"/>
              <a:t>2022-11-15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45202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2022-11-15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81273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r>
              <a:rPr lang="sv-SE" dirty="0"/>
              <a:t/>
            </a: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
            </a: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smtClean="0"/>
              <a:t>Utmaningar </a:t>
            </a:r>
            <a:r>
              <a:rPr lang="sv-SE" dirty="0"/>
              <a:t>med spårväg i stadsplanering</a:t>
            </a:r>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a:lstStyle/>
          <a:p>
            <a:r>
              <a:rPr lang="sv-SE" dirty="0"/>
              <a:t>Oskyddade trafikanter, spårväg och säkerhet </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dirty="0"/>
              <a:t>Fredrik Landgren</a:t>
            </a:r>
          </a:p>
        </p:txBody>
      </p:sp>
    </p:spTree>
    <p:extLst>
      <p:ext uri="{BB962C8B-B14F-4D97-AF65-F5344CB8AC3E}">
        <p14:creationId xmlns:p14="http://schemas.microsoft.com/office/powerpoint/2010/main" val="35787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a:xfrm>
            <a:off x="407988" y="404813"/>
            <a:ext cx="9170279" cy="736959"/>
          </a:xfrm>
        </p:spPr>
        <p:txBody>
          <a:bodyPr anchor="ctr">
            <a:normAutofit/>
          </a:bodyPr>
          <a:lstStyle/>
          <a:p>
            <a:r>
              <a:rPr lang="sv-SE" dirty="0"/>
              <a:t>Komplexitet i Spårvägsstäder </a:t>
            </a:r>
          </a:p>
        </p:txBody>
      </p:sp>
      <p:pic>
        <p:nvPicPr>
          <p:cNvPr id="4" name="Platshållare för innehåll 3" descr="En bild som visar himmel, utomhus, silhuett&#10;&#10;Automatiskt genererad beskrivning">
            <a:extLst>
              <a:ext uri="{FF2B5EF4-FFF2-40B4-BE49-F238E27FC236}">
                <a16:creationId xmlns:a16="http://schemas.microsoft.com/office/drawing/2014/main" id="{AE2DC47E-F1E5-4D1E-9FD8-A4AFB7A686E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22654"/>
          <a:stretch/>
        </p:blipFill>
        <p:spPr>
          <a:xfrm>
            <a:off x="407988" y="1736729"/>
            <a:ext cx="5400000" cy="4176710"/>
          </a:xfrm>
          <a:prstGeom prst="rect">
            <a:avLst/>
          </a:prstGeom>
          <a:noFill/>
        </p:spPr>
      </p:pic>
      <p:sp>
        <p:nvSpPr>
          <p:cNvPr id="12" name="Content Placeholder 3">
            <a:extLst>
              <a:ext uri="{FF2B5EF4-FFF2-40B4-BE49-F238E27FC236}">
                <a16:creationId xmlns:a16="http://schemas.microsoft.com/office/drawing/2014/main" id="{D86C3570-6F0B-1BA4-EEC4-E737CD759125}"/>
              </a:ext>
            </a:extLst>
          </p:cNvPr>
          <p:cNvSpPr>
            <a:spLocks noGrp="1"/>
          </p:cNvSpPr>
          <p:nvPr>
            <p:ph sz="half" idx="2"/>
          </p:nvPr>
        </p:nvSpPr>
        <p:spPr>
          <a:xfrm>
            <a:off x="6379250" y="1736729"/>
            <a:ext cx="5400000" cy="4176710"/>
          </a:xfrm>
        </p:spPr>
        <p:txBody>
          <a:bodyPr vert="horz" lIns="0" tIns="0" rIns="0" bIns="0" rtlCol="0" anchor="t">
            <a:normAutofit/>
          </a:bodyPr>
          <a:lstStyle/>
          <a:p>
            <a:pPr marL="229870" indent="-229870"/>
            <a:r>
              <a:rPr lang="sv-SE" dirty="0"/>
              <a:t>Spårväg utgör en barriär!</a:t>
            </a:r>
          </a:p>
          <a:p>
            <a:pPr marL="229870" indent="-229870"/>
            <a:r>
              <a:rPr lang="sv-SE" dirty="0"/>
              <a:t>Målkonflikter i en stad</a:t>
            </a:r>
            <a:endParaRPr lang="sv-SE" dirty="0">
              <a:cs typeface="Arial"/>
            </a:endParaRPr>
          </a:p>
          <a:p>
            <a:pPr marL="229870" indent="-229870"/>
            <a:r>
              <a:rPr lang="sv-SE" dirty="0"/>
              <a:t>Nollvision </a:t>
            </a:r>
            <a:endParaRPr lang="sv-SE" dirty="0">
              <a:cs typeface="Arial"/>
            </a:endParaRPr>
          </a:p>
          <a:p>
            <a:pPr marL="229870" indent="-229870"/>
            <a:r>
              <a:rPr lang="sv-SE" dirty="0"/>
              <a:t>Ägande av utformning – kommuner och regioners ansvar </a:t>
            </a:r>
            <a:endParaRPr lang="sv-SE" dirty="0">
              <a:cs typeface="Arial"/>
            </a:endParaRPr>
          </a:p>
          <a:p>
            <a:pPr marL="229870" indent="-229870"/>
            <a:r>
              <a:rPr lang="sv-SE" dirty="0"/>
              <a:t>Betydelsen av att förstå hur människor rör sig i systemet</a:t>
            </a:r>
            <a:endParaRPr lang="sv-SE" dirty="0">
              <a:cs typeface="Arial"/>
            </a:endParaRPr>
          </a:p>
          <a:p>
            <a:pPr marL="229870" indent="-229870"/>
            <a:r>
              <a:rPr lang="sv-SE" dirty="0"/>
              <a:t>Eliminera att göra fel i omgivningen</a:t>
            </a:r>
            <a:endParaRPr lang="sv-SE" dirty="0">
              <a:cs typeface="Arial"/>
            </a:endParaRPr>
          </a:p>
          <a:p>
            <a:pPr marL="229870" indent="-229870"/>
            <a:r>
              <a:rPr lang="sv-SE" dirty="0"/>
              <a:t>Utmaning i stadsplaneringen och begreppet “fransk spårväg”</a:t>
            </a:r>
            <a:endParaRPr lang="sv-SE" dirty="0">
              <a:cs typeface="Arial"/>
            </a:endParaRPr>
          </a:p>
          <a:p>
            <a:pPr marL="229870" indent="-229870"/>
            <a:endParaRPr lang="en-US" dirty="0">
              <a:cs typeface="Arial"/>
            </a:endParaRPr>
          </a:p>
        </p:txBody>
      </p:sp>
    </p:spTree>
    <p:extLst>
      <p:ext uri="{BB962C8B-B14F-4D97-AF65-F5344CB8AC3E}">
        <p14:creationId xmlns:p14="http://schemas.microsoft.com/office/powerpoint/2010/main" val="20178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3AC826-3B5A-41B4-AEC9-B6B5147EBA90}"/>
              </a:ext>
            </a:extLst>
          </p:cNvPr>
          <p:cNvSpPr>
            <a:spLocks noGrp="1"/>
          </p:cNvSpPr>
          <p:nvPr>
            <p:ph type="title"/>
          </p:nvPr>
        </p:nvSpPr>
        <p:spPr/>
        <p:txBody>
          <a:bodyPr>
            <a:normAutofit fontScale="90000"/>
          </a:bodyPr>
          <a:lstStyle/>
          <a:p>
            <a:r>
              <a:rPr lang="sv-SE" dirty="0"/>
              <a:t>Utmaningen med stadsplanering och Spårvägssystemet</a:t>
            </a:r>
          </a:p>
        </p:txBody>
      </p:sp>
      <p:sp>
        <p:nvSpPr>
          <p:cNvPr id="3" name="Platshållare för innehåll 2">
            <a:extLst>
              <a:ext uri="{FF2B5EF4-FFF2-40B4-BE49-F238E27FC236}">
                <a16:creationId xmlns:a16="http://schemas.microsoft.com/office/drawing/2014/main" id="{9B4B86A8-6755-4FD6-8572-0218EDB4802B}"/>
              </a:ext>
            </a:extLst>
          </p:cNvPr>
          <p:cNvSpPr>
            <a:spLocks noGrp="1"/>
          </p:cNvSpPr>
          <p:nvPr>
            <p:ph idx="11"/>
          </p:nvPr>
        </p:nvSpPr>
        <p:spPr>
          <a:xfrm>
            <a:off x="951722" y="1436914"/>
            <a:ext cx="10184278" cy="4627984"/>
          </a:xfrm>
        </p:spPr>
        <p:txBody>
          <a:bodyPr>
            <a:normAutofit/>
          </a:bodyPr>
          <a:lstStyle/>
          <a:p>
            <a:r>
              <a:rPr lang="sv-SE" dirty="0"/>
              <a:t>Data kopplad till spårvägen och dessa olyckor är svåra att få fram, det finns inget internationellt system eller egentligen likvärdiga bedömningar av begrepp</a:t>
            </a:r>
          </a:p>
          <a:p>
            <a:r>
              <a:rPr lang="sv-SE" dirty="0"/>
              <a:t>Statistiken blandas ofta med bilar eller järnvägar</a:t>
            </a:r>
          </a:p>
          <a:p>
            <a:r>
              <a:rPr lang="sv-SE" dirty="0"/>
              <a:t>Det behövs nationella och internationella möjligheter att dela data</a:t>
            </a:r>
          </a:p>
          <a:p>
            <a:r>
              <a:rPr lang="sv-SE" dirty="0"/>
              <a:t>Vi vet att igenkänningsfaktorn kan vara viktig för att minska olyckorna</a:t>
            </a:r>
          </a:p>
          <a:p>
            <a:r>
              <a:rPr lang="sv-SE" dirty="0"/>
              <a:t>Att köra spårväg i innerstadsmiljö är komplext</a:t>
            </a:r>
          </a:p>
          <a:p>
            <a:r>
              <a:rPr lang="sv-SE" dirty="0"/>
              <a:t>Spårväg är inte standardiserade och har inte samma säkerhetsföreskrifter som järnvägar</a:t>
            </a:r>
          </a:p>
        </p:txBody>
      </p:sp>
    </p:spTree>
    <p:extLst>
      <p:ext uri="{BB962C8B-B14F-4D97-AF65-F5344CB8AC3E}">
        <p14:creationId xmlns:p14="http://schemas.microsoft.com/office/powerpoint/2010/main" val="368847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0A76D2-9F5B-4923-83B6-3F6F3147D8E3}"/>
              </a:ext>
            </a:extLst>
          </p:cNvPr>
          <p:cNvSpPr>
            <a:spLocks noGrp="1"/>
          </p:cNvSpPr>
          <p:nvPr>
            <p:ph type="title"/>
          </p:nvPr>
        </p:nvSpPr>
        <p:spPr>
          <a:xfrm>
            <a:off x="407988" y="404813"/>
            <a:ext cx="9170279" cy="736959"/>
          </a:xfrm>
        </p:spPr>
        <p:txBody>
          <a:bodyPr anchor="ctr">
            <a:normAutofit/>
          </a:bodyPr>
          <a:lstStyle/>
          <a:p>
            <a:r>
              <a:rPr lang="sv-SE" dirty="0"/>
              <a:t>Rotorsak till olyckor</a:t>
            </a:r>
          </a:p>
        </p:txBody>
      </p:sp>
      <p:sp>
        <p:nvSpPr>
          <p:cNvPr id="10" name="Content Placeholder 2">
            <a:extLst>
              <a:ext uri="{FF2B5EF4-FFF2-40B4-BE49-F238E27FC236}">
                <a16:creationId xmlns:a16="http://schemas.microsoft.com/office/drawing/2014/main" id="{43060DE9-B578-0B37-2540-607BF8CF796D}"/>
              </a:ext>
            </a:extLst>
          </p:cNvPr>
          <p:cNvSpPr>
            <a:spLocks noGrp="1"/>
          </p:cNvSpPr>
          <p:nvPr>
            <p:ph sz="half" idx="1"/>
          </p:nvPr>
        </p:nvSpPr>
        <p:spPr>
          <a:xfrm>
            <a:off x="407988" y="1736729"/>
            <a:ext cx="5400000" cy="4176710"/>
          </a:xfrm>
        </p:spPr>
        <p:txBody>
          <a:bodyPr>
            <a:normAutofit/>
          </a:bodyPr>
          <a:lstStyle/>
          <a:p>
            <a:r>
              <a:rPr lang="sv-SE" dirty="0"/>
              <a:t>Olyckor är orsakad av människan, genom bakomliggande orsaker som bristande säkerhetsarbete, bristande kunskap, bristfälliga rutiner, dokumentation och bristfälligt trafiksäkerhetsarbete. </a:t>
            </a:r>
          </a:p>
          <a:p>
            <a:r>
              <a:rPr lang="sv-SE" dirty="0"/>
              <a:t>Förebyggandet för detta bli ofta relaterat till enskilda medarbetare i organisationer och inte en naturlig inarbetad del ofta i kommuner/regioners planeringsstruktur.</a:t>
            </a:r>
          </a:p>
        </p:txBody>
      </p:sp>
      <p:pic>
        <p:nvPicPr>
          <p:cNvPr id="5" name="Platshållare för innehåll 4">
            <a:extLst>
              <a:ext uri="{FF2B5EF4-FFF2-40B4-BE49-F238E27FC236}">
                <a16:creationId xmlns:a16="http://schemas.microsoft.com/office/drawing/2014/main" id="{8138FD7E-7A5A-43FB-9E61-B3A19BBF3D84}"/>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t="12031" r="-1" b="10622"/>
          <a:stretch/>
        </p:blipFill>
        <p:spPr>
          <a:xfrm>
            <a:off x="6379250" y="1736729"/>
            <a:ext cx="5400000" cy="4176710"/>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907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6D30848-AB18-4D4F-83CD-367F8497371A}"/>
              </a:ext>
            </a:extLst>
          </p:cNvPr>
          <p:cNvSpPr>
            <a:spLocks noGrp="1"/>
          </p:cNvSpPr>
          <p:nvPr>
            <p:ph type="title"/>
          </p:nvPr>
        </p:nvSpPr>
        <p:spPr>
          <a:xfrm>
            <a:off x="407988" y="404813"/>
            <a:ext cx="9170279" cy="736959"/>
          </a:xfrm>
        </p:spPr>
        <p:txBody>
          <a:bodyPr anchor="ctr">
            <a:normAutofit/>
          </a:bodyPr>
          <a:lstStyle/>
          <a:p>
            <a:r>
              <a:rPr lang="sv-SE" dirty="0"/>
              <a:t>Människor vill ju göra rätt</a:t>
            </a:r>
          </a:p>
        </p:txBody>
      </p:sp>
      <p:pic>
        <p:nvPicPr>
          <p:cNvPr id="10" name="Platshållare för bild 9" descr="En bild som visar träd, utomhus, gräs, växt&#10;&#10;Automatiskt genererad beskrivning">
            <a:extLst>
              <a:ext uri="{FF2B5EF4-FFF2-40B4-BE49-F238E27FC236}">
                <a16:creationId xmlns:a16="http://schemas.microsoft.com/office/drawing/2014/main" id="{A9EB37CB-C88B-4B7C-A65A-E160686C2EB2}"/>
              </a:ext>
            </a:extLst>
          </p:cNvPr>
          <p:cNvPicPr>
            <a:picLocks noGrp="1" noChangeAspect="1"/>
          </p:cNvPicPr>
          <p:nvPr>
            <p:ph sz="half" idx="1"/>
          </p:nvPr>
        </p:nvPicPr>
        <p:blipFill rotWithShape="1">
          <a:blip r:embed="rId3" cstate="hqprint">
            <a:extLst>
              <a:ext uri="{28A0092B-C50C-407E-A947-70E740481C1C}">
                <a14:useLocalDpi xmlns:a14="http://schemas.microsoft.com/office/drawing/2010/main" val="0"/>
              </a:ext>
            </a:extLst>
          </a:blip>
          <a:srcRect l="2331" r="27206" b="-1"/>
          <a:stretch/>
        </p:blipFill>
        <p:spPr>
          <a:xfrm>
            <a:off x="407988" y="1736729"/>
            <a:ext cx="5400000" cy="4176710"/>
          </a:xfrm>
          <a:prstGeom prst="rect">
            <a:avLst/>
          </a:prstGeom>
          <a:noFill/>
        </p:spPr>
      </p:pic>
      <p:sp>
        <p:nvSpPr>
          <p:cNvPr id="5" name="Platshållare för innehåll 4">
            <a:extLst>
              <a:ext uri="{FF2B5EF4-FFF2-40B4-BE49-F238E27FC236}">
                <a16:creationId xmlns:a16="http://schemas.microsoft.com/office/drawing/2014/main" id="{03260380-A88B-40F7-AF5B-9A59C5ACF4F3}"/>
              </a:ext>
            </a:extLst>
          </p:cNvPr>
          <p:cNvSpPr>
            <a:spLocks noGrp="1"/>
          </p:cNvSpPr>
          <p:nvPr>
            <p:ph sz="half" idx="2"/>
          </p:nvPr>
        </p:nvSpPr>
        <p:spPr>
          <a:xfrm>
            <a:off x="6379250" y="1736729"/>
            <a:ext cx="5400000" cy="4176710"/>
          </a:xfrm>
        </p:spPr>
        <p:txBody>
          <a:bodyPr>
            <a:normAutofit/>
          </a:bodyPr>
          <a:lstStyle/>
          <a:p>
            <a:r>
              <a:rPr lang="sv-SE" dirty="0"/>
              <a:t>Kognitiv kapacitet och förmåga varierar hos individer</a:t>
            </a:r>
          </a:p>
          <a:p>
            <a:r>
              <a:rPr lang="sv-SE" dirty="0"/>
              <a:t>Beteendeförändringar och riskförståelse handlar om mer än att bara arbeta på en nivå</a:t>
            </a:r>
          </a:p>
          <a:p>
            <a:r>
              <a:rPr lang="sv-SE" dirty="0"/>
              <a:t>Alla människor har förmågan att ändra sitt beteende</a:t>
            </a:r>
          </a:p>
          <a:p>
            <a:r>
              <a:rPr lang="sv-SE" dirty="0"/>
              <a:t>Exempelvis kan väl utformade överfarter vara ett sätt att få personer att göra rätt.</a:t>
            </a:r>
          </a:p>
          <a:p>
            <a:pPr marL="0" indent="0">
              <a:buNone/>
            </a:pPr>
            <a:endParaRPr lang="sv-SE" dirty="0"/>
          </a:p>
        </p:txBody>
      </p:sp>
    </p:spTree>
    <p:extLst>
      <p:ext uri="{BB962C8B-B14F-4D97-AF65-F5344CB8AC3E}">
        <p14:creationId xmlns:p14="http://schemas.microsoft.com/office/powerpoint/2010/main" val="373126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2CBEA-8254-4E2E-9A04-72EBE3EEBC3A}"/>
              </a:ext>
            </a:extLst>
          </p:cNvPr>
          <p:cNvSpPr>
            <a:spLocks noGrp="1"/>
          </p:cNvSpPr>
          <p:nvPr>
            <p:ph type="title"/>
          </p:nvPr>
        </p:nvSpPr>
        <p:spPr>
          <a:xfrm>
            <a:off x="407988" y="404813"/>
            <a:ext cx="9170279" cy="736959"/>
          </a:xfrm>
        </p:spPr>
        <p:txBody>
          <a:bodyPr anchor="ctr">
            <a:normAutofit/>
          </a:bodyPr>
          <a:lstStyle/>
          <a:p>
            <a:r>
              <a:rPr lang="sv-SE" dirty="0" err="1"/>
              <a:t>Nudging</a:t>
            </a:r>
            <a:endParaRPr lang="sv-SE" dirty="0"/>
          </a:p>
        </p:txBody>
      </p:sp>
      <p:sp>
        <p:nvSpPr>
          <p:cNvPr id="9" name="Content Placeholder 2">
            <a:extLst>
              <a:ext uri="{FF2B5EF4-FFF2-40B4-BE49-F238E27FC236}">
                <a16:creationId xmlns:a16="http://schemas.microsoft.com/office/drawing/2014/main" id="{AD3A4E2D-F8D5-F630-FEE2-7CF6C0FDE4F3}"/>
              </a:ext>
            </a:extLst>
          </p:cNvPr>
          <p:cNvSpPr>
            <a:spLocks noGrp="1"/>
          </p:cNvSpPr>
          <p:nvPr>
            <p:ph sz="half" idx="1"/>
          </p:nvPr>
        </p:nvSpPr>
        <p:spPr>
          <a:xfrm>
            <a:off x="407988" y="1736729"/>
            <a:ext cx="5400000" cy="4176710"/>
          </a:xfrm>
        </p:spPr>
        <p:txBody>
          <a:bodyPr/>
          <a:lstStyle/>
          <a:p>
            <a:r>
              <a:rPr lang="sv-SE" dirty="0"/>
              <a:t>Hörlurar och telefoner tar </a:t>
            </a:r>
            <a:br>
              <a:rPr lang="sv-SE" dirty="0"/>
            </a:br>
            <a:r>
              <a:rPr lang="sv-SE" dirty="0"/>
              <a:t>uppmärksamhet</a:t>
            </a:r>
          </a:p>
          <a:p>
            <a:r>
              <a:rPr lang="sv-SE" dirty="0"/>
              <a:t>Tittar ner istället upp, bristande</a:t>
            </a:r>
            <a:br>
              <a:rPr lang="sv-SE" dirty="0"/>
            </a:br>
            <a:r>
              <a:rPr lang="sv-SE" dirty="0"/>
              <a:t>uppmärksamhet</a:t>
            </a:r>
          </a:p>
          <a:p>
            <a:r>
              <a:rPr lang="sv-SE" dirty="0"/>
              <a:t>Goda exempel från städer</a:t>
            </a:r>
          </a:p>
          <a:p>
            <a:r>
              <a:rPr lang="sv-SE" dirty="0"/>
              <a:t>Utrymme för barriärer</a:t>
            </a:r>
          </a:p>
          <a:p>
            <a:endParaRPr lang="en-US" dirty="0"/>
          </a:p>
          <a:p>
            <a:endParaRPr lang="en-US" dirty="0"/>
          </a:p>
        </p:txBody>
      </p:sp>
      <p:pic>
        <p:nvPicPr>
          <p:cNvPr id="6" name="Bildobjekt 5">
            <a:extLst>
              <a:ext uri="{FF2B5EF4-FFF2-40B4-BE49-F238E27FC236}">
                <a16:creationId xmlns:a16="http://schemas.microsoft.com/office/drawing/2014/main" id="{474A2831-7E86-4493-AE43-CA1609178A37}"/>
              </a:ext>
            </a:extLst>
          </p:cNvPr>
          <p:cNvPicPr/>
          <p:nvPr/>
        </p:nvPicPr>
        <p:blipFill>
          <a:blip r:embed="rId3"/>
          <a:stretch>
            <a:fillRect/>
          </a:stretch>
        </p:blipFill>
        <p:spPr>
          <a:xfrm>
            <a:off x="407988" y="4489134"/>
            <a:ext cx="6827520" cy="2019262"/>
          </a:xfrm>
          <a:prstGeom prst="rect">
            <a:avLst/>
          </a:prstGeom>
        </p:spPr>
      </p:pic>
      <p:pic>
        <p:nvPicPr>
          <p:cNvPr id="7" name="Platshållare för bild 5">
            <a:extLst>
              <a:ext uri="{FF2B5EF4-FFF2-40B4-BE49-F238E27FC236}">
                <a16:creationId xmlns:a16="http://schemas.microsoft.com/office/drawing/2014/main" id="{5042EE44-BB03-455C-99BE-0CFEFD564FDE}"/>
              </a:ext>
            </a:extLst>
          </p:cNvPr>
          <p:cNvPicPr>
            <a:picLocks noChangeAspect="1"/>
          </p:cNvPicPr>
          <p:nvPr/>
        </p:nvPicPr>
        <p:blipFill>
          <a:blip r:embed="rId4" cstate="hqprint">
            <a:extLst>
              <a:ext uri="{28A0092B-C50C-407E-A947-70E740481C1C}">
                <a14:useLocalDpi xmlns:a14="http://schemas.microsoft.com/office/drawing/2010/main" val="0"/>
              </a:ext>
            </a:extLst>
          </a:blip>
          <a:srcRect t="12500" b="12500"/>
          <a:stretch>
            <a:fillRect/>
          </a:stretch>
        </p:blipFill>
        <p:spPr>
          <a:xfrm rot="16200000">
            <a:off x="4754054" y="1895694"/>
            <a:ext cx="2876816" cy="2876816"/>
          </a:xfrm>
          <a:prstGeom prst="rect">
            <a:avLst/>
          </a:prstGeom>
        </p:spPr>
      </p:pic>
      <p:pic>
        <p:nvPicPr>
          <p:cNvPr id="5" name="Bildobjekt 4" descr="En bild som visar text, utomhus, byggnad, gata&#10;&#10;Automatiskt genererad beskrivning">
            <a:extLst>
              <a:ext uri="{FF2B5EF4-FFF2-40B4-BE49-F238E27FC236}">
                <a16:creationId xmlns:a16="http://schemas.microsoft.com/office/drawing/2014/main" id="{37E5C048-6479-4BCE-8D3D-FB96CE4E322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7857" t="53175" r="23929"/>
          <a:stretch/>
        </p:blipFill>
        <p:spPr>
          <a:xfrm>
            <a:off x="8004456" y="3592959"/>
            <a:ext cx="3333206" cy="2427891"/>
          </a:xfrm>
          <a:prstGeom prst="rect">
            <a:avLst/>
          </a:prstGeom>
        </p:spPr>
      </p:pic>
      <p:pic>
        <p:nvPicPr>
          <p:cNvPr id="10" name="Bildobjekt 9" descr="En bild som visar text, träd, himmel, utomhus&#10;&#10;Automatiskt genererad beskrivning">
            <a:extLst>
              <a:ext uri="{FF2B5EF4-FFF2-40B4-BE49-F238E27FC236}">
                <a16:creationId xmlns:a16="http://schemas.microsoft.com/office/drawing/2014/main" id="{F815838E-1C22-4B48-B4A2-1A1F7BF240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4651" y="1200576"/>
            <a:ext cx="3692817" cy="2228424"/>
          </a:xfrm>
          <a:prstGeom prst="rect">
            <a:avLst/>
          </a:prstGeom>
        </p:spPr>
      </p:pic>
    </p:spTree>
    <p:extLst>
      <p:ext uri="{BB962C8B-B14F-4D97-AF65-F5344CB8AC3E}">
        <p14:creationId xmlns:p14="http://schemas.microsoft.com/office/powerpoint/2010/main" val="202485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150F5-A5F3-485A-B085-4DEF425F06CE}"/>
              </a:ext>
            </a:extLst>
          </p:cNvPr>
          <p:cNvSpPr>
            <a:spLocks noGrp="1"/>
          </p:cNvSpPr>
          <p:nvPr>
            <p:ph type="title"/>
          </p:nvPr>
        </p:nvSpPr>
        <p:spPr/>
        <p:txBody>
          <a:bodyPr/>
          <a:lstStyle/>
          <a:p>
            <a:r>
              <a:rPr lang="sv-SE" dirty="0"/>
              <a:t>Slutsats </a:t>
            </a:r>
          </a:p>
        </p:txBody>
      </p:sp>
      <p:sp>
        <p:nvSpPr>
          <p:cNvPr id="3" name="Platshållare för innehåll 2">
            <a:extLst>
              <a:ext uri="{FF2B5EF4-FFF2-40B4-BE49-F238E27FC236}">
                <a16:creationId xmlns:a16="http://schemas.microsoft.com/office/drawing/2014/main" id="{4A9B4CD9-C720-48DF-98B0-EBD7E4BE2295}"/>
              </a:ext>
            </a:extLst>
          </p:cNvPr>
          <p:cNvSpPr>
            <a:spLocks noGrp="1"/>
          </p:cNvSpPr>
          <p:nvPr>
            <p:ph idx="11"/>
          </p:nvPr>
        </p:nvSpPr>
        <p:spPr>
          <a:xfrm>
            <a:off x="407988" y="1438275"/>
            <a:ext cx="11307762" cy="4838700"/>
          </a:xfrm>
        </p:spPr>
        <p:txBody>
          <a:bodyPr>
            <a:normAutofit/>
          </a:bodyPr>
          <a:lstStyle/>
          <a:p>
            <a:pPr algn="l"/>
            <a:r>
              <a:rPr lang="sv-SE" dirty="0"/>
              <a:t>Det fattas forskning inom området och ibland är det lite oklart vad som ställs för krav från transportstyrelsen.</a:t>
            </a:r>
          </a:p>
          <a:p>
            <a:pPr algn="l"/>
            <a:r>
              <a:rPr lang="sv-SE" dirty="0"/>
              <a:t>Oavsett organisation och säkerhetsnivå förblir förekomsten och kvaliteten på säkerhetsrelaterade data en avgörande pelare och operatören är kärnaktören i insamlingen och användningen av sådan information.</a:t>
            </a:r>
            <a:endParaRPr lang="en-US" dirty="0"/>
          </a:p>
          <a:p>
            <a:pPr algn="l"/>
            <a:r>
              <a:rPr lang="sv-SE" dirty="0"/>
              <a:t>Insamlingen av data direkt efter spårvägsolyckan är avgörande för den efterföljande utredningen av rotorsakerna och om några specifika fakta saknas i det ögonblicket kan det vara mycket svårt att samla in dem senare.</a:t>
            </a:r>
            <a:endParaRPr lang="en-US" dirty="0"/>
          </a:p>
          <a:p>
            <a:pPr algn="l"/>
            <a:r>
              <a:rPr lang="sv-SE" dirty="0"/>
              <a:t>Planering i urbana miljöer måste följa tre huvudaspekter</a:t>
            </a:r>
            <a:r>
              <a:rPr lang="en-US" dirty="0"/>
              <a:t>:</a:t>
            </a:r>
            <a:endParaRPr lang="sv-SE" dirty="0"/>
          </a:p>
          <a:p>
            <a:pPr lvl="1"/>
            <a:r>
              <a:rPr lang="sv-SE" dirty="0"/>
              <a:t>uppfattningen av systemet (och information till andra gatuanvändare)</a:t>
            </a:r>
          </a:p>
          <a:p>
            <a:pPr lvl="1"/>
            <a:r>
              <a:rPr lang="sv-SE" dirty="0"/>
              <a:t>samspelet och förståelsen för spårvägssystemet i tätbebyggt område</a:t>
            </a:r>
          </a:p>
          <a:p>
            <a:pPr lvl="1"/>
            <a:r>
              <a:rPr lang="sv-SE" sz="1700" dirty="0"/>
              <a:t>sikten mellan spårvagnen och andra gatuanvändare (vägfordon, fotgängare och cyklister),</a:t>
            </a:r>
          </a:p>
          <a:p>
            <a:pPr marL="226783" lvl="1" indent="0">
              <a:buNone/>
            </a:pPr>
            <a:endParaRPr lang="sv-SE" dirty="0"/>
          </a:p>
        </p:txBody>
      </p:sp>
    </p:spTree>
    <p:extLst>
      <p:ext uri="{BB962C8B-B14F-4D97-AF65-F5344CB8AC3E}">
        <p14:creationId xmlns:p14="http://schemas.microsoft.com/office/powerpoint/2010/main" val="413980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r>
              <a:rPr lang="sv-SE" dirty="0"/>
              <a:t>Mimmi Mickelsen</a:t>
            </a:r>
          </a:p>
          <a:p>
            <a:r>
              <a:rPr lang="sv-SE" dirty="0"/>
              <a:t>mimmi.mickelsen@trafikkontoret.goteborg.se</a:t>
            </a:r>
          </a:p>
          <a:p>
            <a:r>
              <a:rPr lang="sv-SE" dirty="0"/>
              <a:t>Trafikkontoret, Göteborgs Stad</a:t>
            </a:r>
          </a:p>
        </p:txBody>
      </p:sp>
    </p:spTree>
    <p:extLst>
      <p:ext uri="{BB962C8B-B14F-4D97-AF65-F5344CB8AC3E}">
        <p14:creationId xmlns:p14="http://schemas.microsoft.com/office/powerpoint/2010/main" val="2441568218"/>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AA4B3810-684E-4117-9085-0BD05AB2197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88F39ED8-20F2-4154-B5FA-E3DFBA65AE9F}"/>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E0CFFA6-2F53-49AE-8AB5-FCEC43EEE8CD}"/>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852849-615D-42DF-9FD9-53AFD6771B5A}"/>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590A078F-1C00-4335-8517-E713EE09D18F}"/>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FEEF4225-DF23-4A05-BDFD-AAB08ACF4615}"/>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j metadatasatt dokument" ma:contentTypeID="0x01010063BC37E870AA4B0E949A2FE0DCEFF72300661BDAE1CD1DD344A6F8D6F2900819CE" ma:contentTypeVersion="8" ma:contentTypeDescription="Innehållstyp som används vid större migreringar av dokument och även vid enstaka uppladdningar av dokument. Innehållstypen sätts som första värde, när användaren sedan väljer aktuell handlingstyp ändras innehållstypen till motsvarande." ma:contentTypeScope="" ma:versionID="1189a082f9a421c84796794c1ee92745">
  <xsd:schema xmlns:xsd="http://www.w3.org/2001/XMLSchema" xmlns:xs="http://www.w3.org/2001/XMLSchema" xmlns:p="http://schemas.microsoft.com/office/2006/metadata/properties" xmlns:ns2="01885ffa-541f-4ce3-a68c-b0a3f6614c1d" targetNamespace="http://schemas.microsoft.com/office/2006/metadata/properties" ma:root="true" ma:fieldsID="da649289c2802eec129d78e6bfa8ce49" ns2:_="">
    <xsd:import namespace="01885ffa-541f-4ce3-a68c-b0a3f6614c1d"/>
    <xsd:element name="properties">
      <xsd:complexType>
        <xsd:sequence>
          <xsd:element name="documentManagement">
            <xsd:complexType>
              <xsd:all>
                <xsd:element ref="ns2:_dlc_DocId" minOccurs="0"/>
                <xsd:element ref="ns2:_dlc_DocIdUrl" minOccurs="0"/>
                <xsd:element ref="ns2:_dlc_DocIdPersistId" minOccurs="0"/>
                <xsd:element ref="ns2:VersionField" minOccurs="0"/>
                <xsd:element ref="ns2:AccessRestrictionField" minOccurs="0"/>
                <xsd:element ref="ns2:ApprovalDateField" minOccurs="0"/>
                <xsd:element ref="ns2:a5f550c095ae48a2818a8af1edaf9e5e" minOccurs="0"/>
                <xsd:element ref="ns2:TaxCatchAll" minOccurs="0"/>
                <xsd:element ref="ns2:TaxCatchAllLabel" minOccurs="0"/>
                <xsd:element ref="ns2:i54c14be9fac4ceaa7318aa49979445b" minOccurs="0"/>
                <xsd:element ref="ns2:k868a4d954404aa3becb8fbdb29eb463"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85ffa-541f-4ce3-a68c-b0a3f6614c1d"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VersionField" ma:index="11" nillable="true" ma:displayName="Version" ma:description="Anger dokumentets versionsnummer (SharePoints inbyggda versionsnummer)." ma:internalName="TsVersion" ma:readOnly="true">
      <xsd:simpleType>
        <xsd:restriction base="dms:Text"/>
      </xsd:simpleType>
    </xsd:element>
    <xsd:element name="AccessRestrictionField" ma:index="12" nillable="true" ma:displayName="Konfidentialitet" ma:description="Värdet definierar vilken åtkomstbegrkonfidentialitet som gäller för dokumentet. Värdet baseras på resultat av genomförd informationsklassning." ma:internalName="TsAccessRestriction" ma:readOnly="true">
      <xsd:simpleType>
        <xsd:restriction base="dms:Text"/>
      </xsd:simpleType>
    </xsd:element>
    <xsd:element name="ApprovalDateField" ma:index="13" nillable="true" ma:displayName="Fastställt" ma:description="Datum för när dokumentet fastställdes till huvudversion." ma:format="DateOnly" ma:internalName="TsApprovalDate" ma:readOnly="true">
      <xsd:simpleType>
        <xsd:restriction base="dms:DateTime"/>
      </xsd:simpleType>
    </xsd:element>
    <xsd:element name="a5f550c095ae48a2818a8af1edaf9e5e" ma:index="14" nillable="true" ma:taxonomy="true" ma:internalName="a5f550c095ae48a2818a8af1edaf9e5e" ma:taxonomyFieldName="TsInformationResponsible" ma:displayName="Informationsansvarig" ma:readOnly="true" ma:fieldId="{a5f550c0-95ae-48a2-818a-8af1edaf9e5e}" ma:sspId="4726fb93-1a83-4a36-87d9-3c95112a9616" ma:termSetId="e2ce9072-88ac-4bd5-b557-a3d1ccf24a9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5a258427-c39e-4644-b2ec-29aab6831a18}" ma:internalName="TaxCatchAll" ma:showField="CatchAllData" ma:web="01885ffa-541f-4ce3-a68c-b0a3f6614c1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5a258427-c39e-4644-b2ec-29aab6831a18}" ma:internalName="TaxCatchAllLabel" ma:readOnly="true" ma:showField="CatchAllDataLabel" ma:web="01885ffa-541f-4ce3-a68c-b0a3f6614c1d">
      <xsd:complexType>
        <xsd:complexContent>
          <xsd:extension base="dms:MultiChoiceLookup">
            <xsd:sequence>
              <xsd:element name="Value" type="dms:Lookup" maxOccurs="unbounded" minOccurs="0" nillable="true"/>
            </xsd:sequence>
          </xsd:extension>
        </xsd:complexContent>
      </xsd:complexType>
    </xsd:element>
    <xsd:element name="i54c14be9fac4ceaa7318aa49979445b" ma:index="19" nillable="true" ma:taxonomy="true" ma:internalName="i54c14be9fac4ceaa7318aa49979445b" ma:taxonomyFieldName="TsRecordType" ma:displayName="TS Handlingstyp" ma:readOnly="true" ma:fieldId="{254c14be-9fac-4cea-a731-8aa49979445b}" ma:sspId="4726fb93-1a83-4a36-87d9-3c95112a9616" ma:termSetId="8d59093a-b51d-43c7-90c0-f7954aa3e931" ma:anchorId="00000000-0000-0000-0000-000000000000" ma:open="false" ma:isKeyword="false">
      <xsd:complexType>
        <xsd:sequence>
          <xsd:element ref="pc:Terms" minOccurs="0" maxOccurs="1"/>
        </xsd:sequence>
      </xsd:complexType>
    </xsd:element>
    <xsd:element name="k868a4d954404aa3becb8fbdb29eb463" ma:index="20" nillable="true" ma:taxonomy="true" ma:internalName="k868a4d954404aa3becb8fbdb29eb463" ma:taxonomyFieldName="TsEconomyRecordType" ma:displayName="Handlingstyp" ma:readOnly="false" ma:fieldId="{4868a4d9-5440-4aa3-becb-8fbdb29eb463}" ma:sspId="4726fb93-1a83-4a36-87d9-3c95112a9616" ma:termSetId="8d59093a-b51d-43c7-90c0-f7954aa3e931" ma:anchorId="d2f3104d-6b82-4c80-a409-3b146bc93ac2" ma:open="false" ma:isKeyword="false">
      <xsd:complexType>
        <xsd:sequence>
          <xsd:element ref="pc:Terms" minOccurs="0" maxOccurs="1"/>
        </xsd:sequence>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868a4d954404aa3becb8fbdb29eb463 xmlns="01885ffa-541f-4ce3-a68c-b0a3f6614c1d">
      <Terms xmlns="http://schemas.microsoft.com/office/infopath/2007/PartnerControls"/>
    </k868a4d954404aa3becb8fbdb29eb463>
    <TaxCatchAll xmlns="01885ffa-541f-4ce3-a68c-b0a3f6614c1d">
      <Value>1</Value>
    </TaxCatchAll>
    <VersionField xmlns="01885ffa-541f-4ce3-a68c-b0a3f6614c1d">2.0</VersionField>
    <_dlc_DocId xmlns="01885ffa-541f-4ce3-a68c-b0a3f6614c1d">NAXWX4ZDDJS7-229483377-284</_dlc_DocId>
    <_dlc_DocIdUrl xmlns="01885ffa-541f-4ce3-a68c-b0a3f6614c1d">
      <Url>https://transporten.tsnet.se/sites/Branschradet-for-sparvag-och-tunnelbana/_layouts/15/DocIdRedir.aspx?ID=NAXWX4ZDDJS7-229483377-284</Url>
      <Description>NAXWX4ZDDJS7-229483377-284</Description>
    </_dlc_DocIdUrl>
    <AccessRestrictionField xmlns="01885ffa-541f-4ce3-a68c-b0a3f6614c1d">0 - Öppen information</AccessRestrictionField>
    <i54c14be9fac4ceaa7318aa49979445b xmlns="01885ffa-541f-4ce3-a68c-b0a3f6614c1d">
      <Terms xmlns="http://schemas.microsoft.com/office/infopath/2007/PartnerControls"/>
    </i54c14be9fac4ceaa7318aa49979445b>
    <a5f550c095ae48a2818a8af1edaf9e5e xmlns="01885ffa-541f-4ce3-a68c-b0a3f6614c1d">
      <Terms xmlns="http://schemas.microsoft.com/office/infopath/2007/PartnerControls">
        <TermInfo xmlns="http://schemas.microsoft.com/office/infopath/2007/PartnerControls">
          <TermName xmlns="http://schemas.microsoft.com/office/infopath/2007/PartnerControls">Väg och järnväg</TermName>
          <TermId xmlns="http://schemas.microsoft.com/office/infopath/2007/PartnerControls">aa38f9ea-ef68-4609-9de5-ace9c8c2754e</TermId>
        </TermInfo>
      </Terms>
    </a5f550c095ae48a2818a8af1edaf9e5e>
    <ApprovalDateField xmlns="01885ffa-541f-4ce3-a68c-b0a3f6614c1d">2022-11-22T05:32:39+00:00</ApprovalDateFiel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08AF17-0EFE-43BA-9BA0-D48C353D1F92}">
  <ds:schemaRefs>
    <ds:schemaRef ds:uri="http://schemas.microsoft.com/sharepoint/events"/>
  </ds:schemaRefs>
</ds:datastoreItem>
</file>

<file path=customXml/itemProps2.xml><?xml version="1.0" encoding="utf-8"?>
<ds:datastoreItem xmlns:ds="http://schemas.openxmlformats.org/officeDocument/2006/customXml" ds:itemID="{B3171DB3-2912-43F1-A69F-37641D737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885ffa-541f-4ce3-a68c-b0a3f6614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9C8CB2-C286-4D6A-A707-F2EB135B41D0}">
  <ds:schemaRefs>
    <ds:schemaRef ds:uri="01885ffa-541f-4ce3-a68c-b0a3f6614c1d"/>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7DE8B689-6A8B-49F2-AFAA-7B0E68C5B8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856</Words>
  <Application>Microsoft Office PowerPoint</Application>
  <PresentationFormat>Bredbild</PresentationFormat>
  <Paragraphs>76</Paragraphs>
  <Slides>8</Slides>
  <Notes>6</Notes>
  <HiddenSlides>0</HiddenSlides>
  <MMClips>0</MMClips>
  <ScaleCrop>false</ScaleCrop>
  <HeadingPairs>
    <vt:vector size="6" baseType="variant">
      <vt:variant>
        <vt:lpstr>Använt teckensnitt</vt:lpstr>
      </vt:variant>
      <vt:variant>
        <vt:i4>4</vt:i4>
      </vt:variant>
      <vt:variant>
        <vt:lpstr>Tema</vt:lpstr>
      </vt:variant>
      <vt:variant>
        <vt:i4>8</vt:i4>
      </vt:variant>
      <vt:variant>
        <vt:lpstr>Bildrubriker</vt:lpstr>
      </vt:variant>
      <vt:variant>
        <vt:i4>8</vt:i4>
      </vt:variant>
    </vt:vector>
  </HeadingPairs>
  <TitlesOfParts>
    <vt:vector size="20" baseType="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Utmaningar med spårväg i stadsplanering</vt:lpstr>
      <vt:lpstr>Komplexitet i Spårvägsstäder </vt:lpstr>
      <vt:lpstr>Utmaningen med stadsplanering och Spårvägssystemet</vt:lpstr>
      <vt:lpstr>Rotorsak till olyckor</vt:lpstr>
      <vt:lpstr>Människor vill ju göra rätt</vt:lpstr>
      <vt:lpstr>Nudging</vt:lpstr>
      <vt:lpstr>Slutsats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Stadsutbyggnad och spårvägsäkerhet - Fredrik</dc:title>
  <dc:creator>mimmi.mickelsen@trafikkontoret.goteborg.se</dc:creator>
  <cp:lastModifiedBy>Sada Samer</cp:lastModifiedBy>
  <cp:revision>45</cp:revision>
  <dcterms:created xsi:type="dcterms:W3CDTF">2022-01-20T14:09:27Z</dcterms:created>
  <dcterms:modified xsi:type="dcterms:W3CDTF">2022-11-15T09:06:19Z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0x01010063BC37E870AA4B0E949A2FE0DCEFF72300661BDAE1CD1DD344A6F8D6F2900819CE</vt:lpwstr>
  </property>
  <property fmtid="{D5CDD505-2E9C-101B-9397-08002B2CF9AE}" pid="3" name="_dlc_DocIdItemGuid">
    <vt:lpwstr>9071551e-97ea-4960-a389-10f3bb1d0858</vt:lpwstr>
  </property>
  <property fmtid="{D5CDD505-2E9C-101B-9397-08002B2CF9AE}" pid="4" name="TaxKeyword">
    <vt:lpwstr/>
  </property>
  <property fmtid="{D5CDD505-2E9C-101B-9397-08002B2CF9AE}" pid="5" name="TsInformationResponsible">
    <vt:lpwstr>1;#Väg och järnväg|aa38f9ea-ef68-4609-9de5-ace9c8c2754e</vt:lpwstr>
  </property>
  <property fmtid="{D5CDD505-2E9C-101B-9397-08002B2CF9AE}" pid="6" name="p8c3e936df174bcda0a4b973c7b129de">
    <vt:lpwstr/>
  </property>
  <property fmtid="{D5CDD505-2E9C-101B-9397-08002B2CF9AE}" pid="7" name="i15a8122f6b24f09a279772bcf71baf3">
    <vt:lpwstr/>
  </property>
  <property fmtid="{D5CDD505-2E9C-101B-9397-08002B2CF9AE}" pid="8" name="l17f5a21374a469d823562e90ed4af4e">
    <vt:lpwstr/>
  </property>
  <property fmtid="{D5CDD505-2E9C-101B-9397-08002B2CF9AE}" pid="9" name="jda3dfbb4c804c19945bd7e352076e17">
    <vt:lpwstr/>
  </property>
  <property fmtid="{D5CDD505-2E9C-101B-9397-08002B2CF9AE}" pid="10" name="o74594b9140944e2b54b90d7ff362034">
    <vt:lpwstr/>
  </property>
  <property fmtid="{D5CDD505-2E9C-101B-9397-08002B2CF9AE}" pid="11" name="TaxKeywordTaxHTField">
    <vt:lpwstr/>
  </property>
  <property fmtid="{D5CDD505-2E9C-101B-9397-08002B2CF9AE}" pid="12" name="i735b8e0fce74f828024cb445770f75b">
    <vt:lpwstr/>
  </property>
  <property fmtid="{D5CDD505-2E9C-101B-9397-08002B2CF9AE}" pid="13" name="jc3eb26ae9be406a98ae6cce966cb36d">
    <vt:lpwstr/>
  </property>
  <property fmtid="{D5CDD505-2E9C-101B-9397-08002B2CF9AE}" pid="14" name="o17e08060249424b8e2621b78b026245">
    <vt:lpwstr/>
  </property>
  <property fmtid="{D5CDD505-2E9C-101B-9397-08002B2CF9AE}" pid="15" name="mc3f6736e3ef43e585cf4046405d7aa9">
    <vt:lpwstr/>
  </property>
  <property fmtid="{D5CDD505-2E9C-101B-9397-08002B2CF9AE}" pid="16" name="c15da91e54044902a76a3ccf205b7556">
    <vt:lpwstr/>
  </property>
  <property fmtid="{D5CDD505-2E9C-101B-9397-08002B2CF9AE}" pid="17" name="b1c46419ad274484880e55ee83e4ca7e">
    <vt:lpwstr/>
  </property>
  <property fmtid="{D5CDD505-2E9C-101B-9397-08002B2CF9AE}" pid="18" name="o1d83652d8fa403ebb0220341cc000bc">
    <vt:lpwstr/>
  </property>
  <property fmtid="{D5CDD505-2E9C-101B-9397-08002B2CF9AE}" pid="19" name="ib6ce6fd9bdf4723b2c6b95220e97ce3">
    <vt:lpwstr/>
  </property>
  <property fmtid="{D5CDD505-2E9C-101B-9397-08002B2CF9AE}" pid="20" name="j365b7a937254dbaaba9b227b5ea1403">
    <vt:lpwstr/>
  </property>
  <property fmtid="{D5CDD505-2E9C-101B-9397-08002B2CF9AE}" pid="21" name="ie437844eb0f49b9a51f9666a54668c4">
    <vt:lpwstr/>
  </property>
  <property fmtid="{D5CDD505-2E9C-101B-9397-08002B2CF9AE}" pid="22" name="TsClassification">
    <vt:lpwstr/>
  </property>
  <property fmtid="{D5CDD505-2E9C-101B-9397-08002B2CF9AE}" pid="23" name="TsBusinessDevelopmentRecordType">
    <vt:lpwstr/>
  </property>
  <property fmtid="{D5CDD505-2E9C-101B-9397-08002B2CF9AE}" pid="24" name="TsAdministrativeRecordType">
    <vt:lpwstr/>
  </property>
  <property fmtid="{D5CDD505-2E9C-101B-9397-08002B2CF9AE}" pid="25" name="TsTestRecordType">
    <vt:lpwstr/>
  </property>
  <property fmtid="{D5CDD505-2E9C-101B-9397-08002B2CF9AE}" pid="26" name="TsRequirementsRecordType">
    <vt:lpwstr/>
  </property>
  <property fmtid="{D5CDD505-2E9C-101B-9397-08002B2CF9AE}" pid="27" name="TsArchitectureRecordType">
    <vt:lpwstr/>
  </property>
  <property fmtid="{D5CDD505-2E9C-101B-9397-08002B2CF9AE}" pid="28" name="TsRegulationRecordType">
    <vt:lpwstr/>
  </property>
  <property fmtid="{D5CDD505-2E9C-101B-9397-08002B2CF9AE}" pid="29" name="TsProjectRecordType">
    <vt:lpwstr/>
  </property>
  <property fmtid="{D5CDD505-2E9C-101B-9397-08002B2CF9AE}" pid="30" name="TsRecordType">
    <vt:lpwstr/>
  </property>
  <property fmtid="{D5CDD505-2E9C-101B-9397-08002B2CF9AE}" pid="31" name="TsMeetingRecordType">
    <vt:lpwstr/>
  </property>
  <property fmtid="{D5CDD505-2E9C-101B-9397-08002B2CF9AE}" pid="32" name="TsExternalRecordType">
    <vt:lpwstr/>
  </property>
  <property fmtid="{D5CDD505-2E9C-101B-9397-08002B2CF9AE}" pid="33" name="TsEconomyRecordType">
    <vt:lpwstr/>
  </property>
  <property fmtid="{D5CDD505-2E9C-101B-9397-08002B2CF9AE}" pid="34" name="TsInvestmentPropertyRecordType">
    <vt:lpwstr/>
  </property>
  <property fmtid="{D5CDD505-2E9C-101B-9397-08002B2CF9AE}" pid="35" name="TsInvestmentProperty">
    <vt:lpwstr/>
  </property>
  <property fmtid="{D5CDD505-2E9C-101B-9397-08002B2CF9AE}" pid="36" name="TsOperationRecordType">
    <vt:lpwstr/>
  </property>
  <property fmtid="{D5CDD505-2E9C-101B-9397-08002B2CF9AE}" pid="37" name="TsDevelopmentRecordType">
    <vt:lpwstr/>
  </property>
  <property fmtid="{D5CDD505-2E9C-101B-9397-08002B2CF9AE}" pid="38" name="TsProject">
    <vt:lpwstr/>
  </property>
</Properties>
</file>