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70" r:id="rId4"/>
    <p:sldId id="259" r:id="rId5"/>
    <p:sldId id="271" r:id="rId6"/>
    <p:sldId id="272" r:id="rId7"/>
  </p:sldIdLst>
  <p:sldSz cx="9144000" cy="5143500" type="screen16x9"/>
  <p:notesSz cx="6858000" cy="9144000"/>
  <p:custDataLst>
    <p:tags r:id="rId9"/>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468"/>
    <a:srgbClr val="E9E3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p:cViewPr varScale="1">
        <p:scale>
          <a:sx n="152" d="100"/>
          <a:sy n="152" d="100"/>
        </p:scale>
        <p:origin x="300"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08B13-1E7C-4E5C-8FCB-41B2BDE8E2F2}" type="datetimeFigureOut">
              <a:rPr lang="en-GB" smtClean="0"/>
              <a:t>28/10/2022</a:t>
            </a:fld>
            <a:endParaRPr lang="en-GB"/>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6BFB87-3981-4C08-83D3-C4C2DDA4CB01}" type="slidenum">
              <a:rPr lang="en-GB" smtClean="0"/>
              <a:t>‹#›</a:t>
            </a:fld>
            <a:endParaRPr lang="en-GB"/>
          </a:p>
        </p:txBody>
      </p:sp>
    </p:spTree>
    <p:extLst>
      <p:ext uri="{BB962C8B-B14F-4D97-AF65-F5344CB8AC3E}">
        <p14:creationId xmlns:p14="http://schemas.microsoft.com/office/powerpoint/2010/main" val="2774000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17550" y="1597819"/>
            <a:ext cx="7715250" cy="1102519"/>
          </a:xfrm>
        </p:spPr>
        <p:txBody>
          <a:bodyPr/>
          <a:lstStyle>
            <a:lvl1pPr algn="ctr">
              <a:defRPr/>
            </a:lvl1pPr>
          </a:lstStyle>
          <a:p>
            <a:r>
              <a:rPr lang="sv-SE" smtClean="0"/>
              <a:t>Klicka här för att ändra format</a:t>
            </a:r>
            <a:endParaRPr lang="sv-SE" dirty="0"/>
          </a:p>
        </p:txBody>
      </p:sp>
      <p:sp>
        <p:nvSpPr>
          <p:cNvPr id="3" name="Underrubrik 2"/>
          <p:cNvSpPr>
            <a:spLocks noGrp="1"/>
          </p:cNvSpPr>
          <p:nvPr>
            <p:ph type="subTitle" idx="1"/>
          </p:nvPr>
        </p:nvSpPr>
        <p:spPr>
          <a:xfrm>
            <a:off x="723569" y="2914649"/>
            <a:ext cx="7709231" cy="165735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6E2F516E-D76F-4935-A0B0-C4179BE095C9}" type="datetime1">
              <a:rPr lang="sv-SE" smtClean="0"/>
              <a:t>2022-10-28</a:t>
            </a:fld>
            <a:endParaRPr lang="sv-SE"/>
          </a:p>
        </p:txBody>
      </p:sp>
      <p:sp>
        <p:nvSpPr>
          <p:cNvPr id="5" name="Platshållare för sidfot 4"/>
          <p:cNvSpPr>
            <a:spLocks noGrp="1"/>
          </p:cNvSpPr>
          <p:nvPr>
            <p:ph type="ftr" sz="quarter" idx="11"/>
          </p:nvPr>
        </p:nvSpPr>
        <p:spPr/>
        <p:txBody>
          <a:bodyPr/>
          <a:lstStyle/>
          <a:p>
            <a:r>
              <a:rPr lang="sv-SE" smtClean="0"/>
              <a:t>Trafikförvaltningen</a:t>
            </a:r>
            <a:endParaRPr lang="sv-SE"/>
          </a:p>
        </p:txBody>
      </p:sp>
      <p:sp>
        <p:nvSpPr>
          <p:cNvPr id="6" name="Platshållare för bildnummer 5"/>
          <p:cNvSpPr>
            <a:spLocks noGrp="1"/>
          </p:cNvSpPr>
          <p:nvPr>
            <p:ph type="sldNum" sz="quarter" idx="12"/>
          </p:nvPr>
        </p:nvSpPr>
        <p:spPr/>
        <p:txBody>
          <a:bodyPr/>
          <a:lstStyle/>
          <a:p>
            <a:fld id="{7EAC591F-9B7B-4B2A-8448-D862FAA8C939}" type="slidenum">
              <a:rPr lang="sv-SE" smtClean="0"/>
              <a:t>‹#›</a:t>
            </a:fld>
            <a:endParaRPr lang="sv-SE"/>
          </a:p>
        </p:txBody>
      </p:sp>
      <p:sp>
        <p:nvSpPr>
          <p:cNvPr id="9"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10"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25671148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Rubrikbild - blå">
    <p:bg>
      <p:bgPr>
        <a:solidFill>
          <a:srgbClr val="003468"/>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16890" y="1597819"/>
            <a:ext cx="7710220" cy="1102519"/>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717551" y="2914649"/>
            <a:ext cx="7708899" cy="1657351"/>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AE975D09-9BFC-4E3A-8246-C16B71AB09FB}" type="datetime1">
              <a:rPr lang="sv-SE" smtClean="0"/>
              <a:t>2022-10-28</a:t>
            </a:fld>
            <a:endParaRPr lang="sv-SE"/>
          </a:p>
        </p:txBody>
      </p:sp>
      <p:sp>
        <p:nvSpPr>
          <p:cNvPr id="5" name="Platshållare för sidfot 4"/>
          <p:cNvSpPr>
            <a:spLocks noGrp="1"/>
          </p:cNvSpPr>
          <p:nvPr>
            <p:ph type="ftr" sz="quarter" idx="11"/>
          </p:nvPr>
        </p:nvSpPr>
        <p:spPr/>
        <p:txBody>
          <a:bodyPr/>
          <a:lstStyle/>
          <a:p>
            <a:r>
              <a:rPr lang="sv-SE" smtClean="0"/>
              <a:t>Trafikförvaltningen</a:t>
            </a:r>
            <a:endParaRPr lang="sv-SE"/>
          </a:p>
        </p:txBody>
      </p:sp>
      <p:sp>
        <p:nvSpPr>
          <p:cNvPr id="6" name="Platshållare för bildnummer 5"/>
          <p:cNvSpPr>
            <a:spLocks noGrp="1"/>
          </p:cNvSpPr>
          <p:nvPr>
            <p:ph type="sldNum" sz="quarter" idx="12"/>
          </p:nvPr>
        </p:nvSpPr>
        <p:spPr/>
        <p:txBody>
          <a:bodyPr/>
          <a:lstStyle/>
          <a:p>
            <a:fld id="{7EAC591F-9B7B-4B2A-8448-D862FAA8C939}" type="slidenum">
              <a:rPr lang="sv-SE" smtClean="0"/>
              <a:t>‹#›</a:t>
            </a:fld>
            <a:endParaRPr lang="sv-SE"/>
          </a:p>
        </p:txBody>
      </p:sp>
      <p:sp>
        <p:nvSpPr>
          <p:cNvPr id="9"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10"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5248065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 blå">
    <p:bg>
      <p:bgPr>
        <a:solidFill>
          <a:srgbClr val="003468"/>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
        <p:nvSpPr>
          <p:cNvPr id="3" name="Platshållare för innehåll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CA09740-F3BB-4F8F-AF44-1E0C014980D2}" type="datetime1">
              <a:rPr lang="sv-SE" smtClean="0"/>
              <a:t>2022-10-28</a:t>
            </a:fld>
            <a:endParaRPr lang="sv-SE"/>
          </a:p>
        </p:txBody>
      </p:sp>
      <p:sp>
        <p:nvSpPr>
          <p:cNvPr id="5" name="Platshållare för sidfot 4"/>
          <p:cNvSpPr>
            <a:spLocks noGrp="1"/>
          </p:cNvSpPr>
          <p:nvPr>
            <p:ph type="ftr" sz="quarter" idx="11"/>
          </p:nvPr>
        </p:nvSpPr>
        <p:spPr/>
        <p:txBody>
          <a:bodyPr/>
          <a:lstStyle/>
          <a:p>
            <a:r>
              <a:rPr lang="sv-SE" smtClean="0"/>
              <a:t>Trafikförvaltningen</a:t>
            </a:r>
            <a:endParaRPr lang="sv-SE" dirty="0"/>
          </a:p>
        </p:txBody>
      </p:sp>
      <p:sp>
        <p:nvSpPr>
          <p:cNvPr id="6" name="Platshållare för bildnummer 5"/>
          <p:cNvSpPr>
            <a:spLocks noGrp="1"/>
          </p:cNvSpPr>
          <p:nvPr>
            <p:ph type="sldNum" sz="quarter" idx="12"/>
          </p:nvPr>
        </p:nvSpPr>
        <p:spPr/>
        <p:txBody>
          <a:bodyPr/>
          <a:lstStyle/>
          <a:p>
            <a:fld id="{7EAC591F-9B7B-4B2A-8448-D862FAA8C939}" type="slidenum">
              <a:rPr lang="sv-SE" smtClean="0"/>
              <a:t>‹#›</a:t>
            </a:fld>
            <a:endParaRPr lang="sv-SE"/>
          </a:p>
        </p:txBody>
      </p:sp>
      <p:sp>
        <p:nvSpPr>
          <p:cNvPr id="9"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10"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3216561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vsnittsrubrik - blå">
    <p:bg>
      <p:bgPr>
        <a:solidFill>
          <a:srgbClr val="003468"/>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5176"/>
            <a:ext cx="7704797" cy="1266824"/>
          </a:xfrm>
        </p:spPr>
        <p:txBody>
          <a:bodyPr anchor="t"/>
          <a:lstStyle>
            <a:lvl1pPr algn="l">
              <a:defRPr sz="4000" b="1" cap="all">
                <a:solidFill>
                  <a:schemeClr val="bg1"/>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722313" y="2180035"/>
            <a:ext cx="7704797" cy="1125140"/>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FB38B14A-D35A-4B42-A0E6-91F155D525D5}" type="datetime1">
              <a:rPr lang="sv-SE" smtClean="0"/>
              <a:t>2022-10-28</a:t>
            </a:fld>
            <a:endParaRPr lang="sv-SE"/>
          </a:p>
        </p:txBody>
      </p:sp>
      <p:sp>
        <p:nvSpPr>
          <p:cNvPr id="5" name="Platshållare för sidfot 4"/>
          <p:cNvSpPr>
            <a:spLocks noGrp="1"/>
          </p:cNvSpPr>
          <p:nvPr>
            <p:ph type="ftr" sz="quarter" idx="11"/>
          </p:nvPr>
        </p:nvSpPr>
        <p:spPr/>
        <p:txBody>
          <a:bodyPr/>
          <a:lstStyle/>
          <a:p>
            <a:r>
              <a:rPr lang="sv-SE" smtClean="0"/>
              <a:t>Trafikförvaltningen</a:t>
            </a:r>
            <a:endParaRPr lang="sv-SE"/>
          </a:p>
        </p:txBody>
      </p:sp>
      <p:sp>
        <p:nvSpPr>
          <p:cNvPr id="6" name="Platshållare för bildnummer 5"/>
          <p:cNvSpPr>
            <a:spLocks noGrp="1"/>
          </p:cNvSpPr>
          <p:nvPr>
            <p:ph type="sldNum" sz="quarter" idx="12"/>
          </p:nvPr>
        </p:nvSpPr>
        <p:spPr/>
        <p:txBody>
          <a:bodyPr/>
          <a:lstStyle/>
          <a:p>
            <a:fld id="{7EAC591F-9B7B-4B2A-8448-D862FAA8C939}" type="slidenum">
              <a:rPr lang="sv-SE" smtClean="0"/>
              <a:t>‹#›</a:t>
            </a:fld>
            <a:endParaRPr lang="sv-SE"/>
          </a:p>
        </p:txBody>
      </p:sp>
      <p:sp>
        <p:nvSpPr>
          <p:cNvPr id="9"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10"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8498219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vå innehållsdelar - blå">
    <p:bg>
      <p:bgPr>
        <a:solidFill>
          <a:srgbClr val="003468"/>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
        <p:nvSpPr>
          <p:cNvPr id="3" name="Platshållare för innehåll 2"/>
          <p:cNvSpPr>
            <a:spLocks noGrp="1"/>
          </p:cNvSpPr>
          <p:nvPr>
            <p:ph sz="half" idx="1"/>
          </p:nvPr>
        </p:nvSpPr>
        <p:spPr>
          <a:xfrm>
            <a:off x="719951" y="1620001"/>
            <a:ext cx="3780000" cy="2952000"/>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4008" y="1620000"/>
            <a:ext cx="3780000" cy="2952000"/>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52F80109-597C-47C3-9CBE-22E930A8D39F}" type="datetime1">
              <a:rPr lang="sv-SE" smtClean="0"/>
              <a:t>2022-10-28</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a:p>
        </p:txBody>
      </p:sp>
      <p:sp>
        <p:nvSpPr>
          <p:cNvPr id="7" name="Platshållare för bildnummer 6"/>
          <p:cNvSpPr>
            <a:spLocks noGrp="1"/>
          </p:cNvSpPr>
          <p:nvPr>
            <p:ph type="sldNum" sz="quarter" idx="12"/>
          </p:nvPr>
        </p:nvSpPr>
        <p:spPr/>
        <p:txBody>
          <a:bodyPr/>
          <a:lstStyle/>
          <a:p>
            <a:fld id="{7EAC591F-9B7B-4B2A-8448-D862FAA8C939}" type="slidenum">
              <a:rPr lang="sv-SE" smtClean="0"/>
              <a:t>‹#›</a:t>
            </a:fld>
            <a:endParaRPr lang="sv-SE"/>
          </a:p>
        </p:txBody>
      </p:sp>
      <p:sp>
        <p:nvSpPr>
          <p:cNvPr id="10"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11"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18663903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Jämförelse - blå">
    <p:bg>
      <p:bgPr>
        <a:solidFill>
          <a:srgbClr val="003468"/>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
        <p:nvSpPr>
          <p:cNvPr id="3" name="Platshållare för text 2"/>
          <p:cNvSpPr>
            <a:spLocks noGrp="1"/>
          </p:cNvSpPr>
          <p:nvPr>
            <p:ph type="body" idx="1"/>
          </p:nvPr>
        </p:nvSpPr>
        <p:spPr>
          <a:xfrm>
            <a:off x="720391" y="1473817"/>
            <a:ext cx="3780000" cy="479822"/>
          </a:xfrm>
        </p:spPr>
        <p:txBody>
          <a:bodyPr anchor="ctr">
            <a:noAutofit/>
          </a:bodyPr>
          <a:lstStyle>
            <a:lvl1pPr marL="0" indent="0">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720391" y="2025001"/>
            <a:ext cx="3780000" cy="2547000"/>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5" y="1480050"/>
            <a:ext cx="3780000" cy="479822"/>
          </a:xfrm>
        </p:spPr>
        <p:txBody>
          <a:bodyPr anchor="ctr">
            <a:noAutofit/>
          </a:bodyPr>
          <a:lstStyle>
            <a:lvl1pPr marL="0" indent="0">
              <a:buNone/>
              <a:defRPr sz="1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025001"/>
            <a:ext cx="3780000" cy="2547000"/>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53BB4C71-28D6-487A-9B41-237B7C0240C8}" type="datetime1">
              <a:rPr lang="sv-SE" smtClean="0"/>
              <a:t>2022-10-28</a:t>
            </a:fld>
            <a:endParaRPr lang="sv-SE"/>
          </a:p>
        </p:txBody>
      </p:sp>
      <p:sp>
        <p:nvSpPr>
          <p:cNvPr id="8" name="Platshållare för sidfot 7"/>
          <p:cNvSpPr>
            <a:spLocks noGrp="1"/>
          </p:cNvSpPr>
          <p:nvPr>
            <p:ph type="ftr" sz="quarter" idx="11"/>
          </p:nvPr>
        </p:nvSpPr>
        <p:spPr/>
        <p:txBody>
          <a:bodyPr/>
          <a:lstStyle/>
          <a:p>
            <a:r>
              <a:rPr lang="sv-SE" smtClean="0"/>
              <a:t>Trafikförvaltningen</a:t>
            </a:r>
            <a:endParaRPr lang="sv-SE"/>
          </a:p>
        </p:txBody>
      </p:sp>
      <p:sp>
        <p:nvSpPr>
          <p:cNvPr id="9" name="Platshållare för bildnummer 8"/>
          <p:cNvSpPr>
            <a:spLocks noGrp="1"/>
          </p:cNvSpPr>
          <p:nvPr>
            <p:ph type="sldNum" sz="quarter" idx="12"/>
          </p:nvPr>
        </p:nvSpPr>
        <p:spPr/>
        <p:txBody>
          <a:bodyPr/>
          <a:lstStyle/>
          <a:p>
            <a:fld id="{7EAC591F-9B7B-4B2A-8448-D862FAA8C939}" type="slidenum">
              <a:rPr lang="sv-SE" smtClean="0"/>
              <a:t>‹#›</a:t>
            </a:fld>
            <a:endParaRPr lang="sv-SE"/>
          </a:p>
        </p:txBody>
      </p:sp>
      <p:sp>
        <p:nvSpPr>
          <p:cNvPr id="12"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13"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334080816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 blå">
    <p:bg>
      <p:bgPr>
        <a:solidFill>
          <a:srgbClr val="003468"/>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FF3A4D2C-A260-4AE7-B1FA-D606745E9DA6}" type="datetime1">
              <a:rPr lang="sv-SE" smtClean="0"/>
              <a:t>2022-10-28</a:t>
            </a:fld>
            <a:endParaRPr lang="sv-SE"/>
          </a:p>
        </p:txBody>
      </p:sp>
      <p:sp>
        <p:nvSpPr>
          <p:cNvPr id="4" name="Platshållare för sidfot 3"/>
          <p:cNvSpPr>
            <a:spLocks noGrp="1"/>
          </p:cNvSpPr>
          <p:nvPr>
            <p:ph type="ftr" sz="quarter" idx="11"/>
          </p:nvPr>
        </p:nvSpPr>
        <p:spPr/>
        <p:txBody>
          <a:bodyPr/>
          <a:lstStyle/>
          <a:p>
            <a:r>
              <a:rPr lang="sv-SE" smtClean="0"/>
              <a:t>Trafikförvaltningen</a:t>
            </a:r>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a:t>
            </a:fld>
            <a:endParaRPr lang="sv-SE"/>
          </a:p>
        </p:txBody>
      </p:sp>
      <p:sp>
        <p:nvSpPr>
          <p:cNvPr id="8"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9"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88062453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 blå">
    <p:bg>
      <p:bgPr>
        <a:solidFill>
          <a:srgbClr val="003468"/>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3237D5D-EE26-438A-805C-752274B1143F}" type="datetime1">
              <a:rPr lang="sv-SE" smtClean="0"/>
              <a:t>2022-10-28</a:t>
            </a:fld>
            <a:endParaRPr lang="sv-SE"/>
          </a:p>
        </p:txBody>
      </p:sp>
      <p:sp>
        <p:nvSpPr>
          <p:cNvPr id="3" name="Platshållare för sidfot 2"/>
          <p:cNvSpPr>
            <a:spLocks noGrp="1"/>
          </p:cNvSpPr>
          <p:nvPr>
            <p:ph type="ftr" sz="quarter" idx="11"/>
          </p:nvPr>
        </p:nvSpPr>
        <p:spPr/>
        <p:txBody>
          <a:bodyPr/>
          <a:lstStyle/>
          <a:p>
            <a:r>
              <a:rPr lang="sv-SE" smtClean="0"/>
              <a:t>Trafikförvaltningen</a:t>
            </a:r>
            <a:endParaRPr lang="sv-SE"/>
          </a:p>
        </p:txBody>
      </p:sp>
      <p:sp>
        <p:nvSpPr>
          <p:cNvPr id="4" name="Platshållare för bildnummer 3"/>
          <p:cNvSpPr>
            <a:spLocks noGrp="1"/>
          </p:cNvSpPr>
          <p:nvPr>
            <p:ph type="sldNum" sz="quarter" idx="12"/>
          </p:nvPr>
        </p:nvSpPr>
        <p:spPr/>
        <p:txBody>
          <a:bodyPr/>
          <a:lstStyle/>
          <a:p>
            <a:fld id="{7EAC591F-9B7B-4B2A-8448-D862FAA8C939}" type="slidenum">
              <a:rPr lang="sv-SE" smtClean="0"/>
              <a:t>‹#›</a:t>
            </a:fld>
            <a:endParaRPr lang="sv-SE"/>
          </a:p>
        </p:txBody>
      </p:sp>
      <p:sp>
        <p:nvSpPr>
          <p:cNvPr id="7"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8"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325754000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nehåll med bildtext - blå">
    <p:bg>
      <p:bgPr>
        <a:solidFill>
          <a:srgbClr val="003468"/>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23569" y="836116"/>
            <a:ext cx="2741945" cy="871538"/>
          </a:xfrm>
        </p:spPr>
        <p:txBody>
          <a:bodyPr anchor="b"/>
          <a:lstStyle>
            <a:lvl1pPr algn="l">
              <a:defRPr sz="2000" b="1">
                <a:solidFill>
                  <a:schemeClr val="bg1"/>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3575050" y="843558"/>
            <a:ext cx="4845381" cy="3728441"/>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723569" y="1707655"/>
            <a:ext cx="2741945" cy="2864345"/>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0AE47A0D-B99E-4B0A-96C0-2D46B5A9FF39}" type="datetime1">
              <a:rPr lang="sv-SE" smtClean="0"/>
              <a:t>2022-10-28</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a:p>
        </p:txBody>
      </p:sp>
      <p:sp>
        <p:nvSpPr>
          <p:cNvPr id="7" name="Platshållare för bildnummer 6"/>
          <p:cNvSpPr>
            <a:spLocks noGrp="1"/>
          </p:cNvSpPr>
          <p:nvPr>
            <p:ph type="sldNum" sz="quarter" idx="12"/>
          </p:nvPr>
        </p:nvSpPr>
        <p:spPr/>
        <p:txBody>
          <a:bodyPr/>
          <a:lstStyle/>
          <a:p>
            <a:fld id="{7EAC591F-9B7B-4B2A-8448-D862FAA8C939}" type="slidenum">
              <a:rPr lang="sv-SE" smtClean="0"/>
              <a:t>‹#›</a:t>
            </a:fld>
            <a:endParaRPr lang="sv-SE"/>
          </a:p>
        </p:txBody>
      </p:sp>
      <p:sp>
        <p:nvSpPr>
          <p:cNvPr id="10"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FFFFFF"/>
              </a:solidFill>
            </a:endParaRPr>
          </a:p>
        </p:txBody>
      </p:sp>
      <p:sp>
        <p:nvSpPr>
          <p:cNvPr id="11"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FFFFFF"/>
              </a:solidFill>
            </a:endParaRPr>
          </a:p>
        </p:txBody>
      </p:sp>
    </p:spTree>
    <p:extLst>
      <p:ext uri="{BB962C8B-B14F-4D97-AF65-F5344CB8AC3E}">
        <p14:creationId xmlns:p14="http://schemas.microsoft.com/office/powerpoint/2010/main" val="13932090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1D41A06D-0B1F-42C8-AD64-4310C5656309}" type="datetime1">
              <a:rPr lang="sv-SE" smtClean="0"/>
              <a:t>2022-10-28</a:t>
            </a:fld>
            <a:endParaRPr lang="sv-SE"/>
          </a:p>
        </p:txBody>
      </p:sp>
      <p:sp>
        <p:nvSpPr>
          <p:cNvPr id="5" name="Platshållare för sidfot 4"/>
          <p:cNvSpPr>
            <a:spLocks noGrp="1"/>
          </p:cNvSpPr>
          <p:nvPr>
            <p:ph type="ftr" sz="quarter" idx="11"/>
          </p:nvPr>
        </p:nvSpPr>
        <p:spPr/>
        <p:txBody>
          <a:bodyPr/>
          <a:lstStyle/>
          <a:p>
            <a:r>
              <a:rPr lang="sv-SE" smtClean="0"/>
              <a:t>Trafikförvaltningen</a:t>
            </a:r>
            <a:endParaRPr lang="sv-SE" dirty="0"/>
          </a:p>
        </p:txBody>
      </p:sp>
      <p:sp>
        <p:nvSpPr>
          <p:cNvPr id="6" name="Platshållare för bildnummer 5"/>
          <p:cNvSpPr>
            <a:spLocks noGrp="1"/>
          </p:cNvSpPr>
          <p:nvPr>
            <p:ph type="sldNum" sz="quarter" idx="12"/>
          </p:nvPr>
        </p:nvSpPr>
        <p:spPr/>
        <p:txBody>
          <a:bodyPr/>
          <a:lstStyle/>
          <a:p>
            <a:fld id="{7EAC591F-9B7B-4B2A-8448-D862FAA8C939}" type="slidenum">
              <a:rPr lang="sv-SE" smtClean="0"/>
              <a:t>‹#›</a:t>
            </a:fld>
            <a:endParaRPr lang="sv-SE"/>
          </a:p>
        </p:txBody>
      </p:sp>
      <p:sp>
        <p:nvSpPr>
          <p:cNvPr id="9"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10"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14018300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4841" y="3305176"/>
            <a:ext cx="7704000" cy="1266824"/>
          </a:xfrm>
        </p:spPr>
        <p:txBody>
          <a:bodyPr anchor="t"/>
          <a:lstStyle>
            <a:lvl1pPr algn="l">
              <a:defRPr sz="4000" b="1" cap="all"/>
            </a:lvl1pPr>
          </a:lstStyle>
          <a:p>
            <a:r>
              <a:rPr lang="sv-SE" smtClean="0"/>
              <a:t>Klicka här för att ändra format</a:t>
            </a:r>
            <a:endParaRPr lang="sv-SE" dirty="0"/>
          </a:p>
        </p:txBody>
      </p:sp>
      <p:sp>
        <p:nvSpPr>
          <p:cNvPr id="3" name="Platshållare för text 2"/>
          <p:cNvSpPr>
            <a:spLocks noGrp="1"/>
          </p:cNvSpPr>
          <p:nvPr>
            <p:ph type="body" idx="1"/>
          </p:nvPr>
        </p:nvSpPr>
        <p:spPr>
          <a:xfrm>
            <a:off x="723569" y="2180035"/>
            <a:ext cx="77040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44598FAE-A38B-4577-B8F0-EB47FDAF4FD5}" type="datetime1">
              <a:rPr lang="sv-SE" smtClean="0"/>
              <a:t>2022-10-28</a:t>
            </a:fld>
            <a:endParaRPr lang="sv-SE"/>
          </a:p>
        </p:txBody>
      </p:sp>
      <p:sp>
        <p:nvSpPr>
          <p:cNvPr id="5" name="Platshållare för sidfot 4"/>
          <p:cNvSpPr>
            <a:spLocks noGrp="1"/>
          </p:cNvSpPr>
          <p:nvPr>
            <p:ph type="ftr" sz="quarter" idx="11"/>
          </p:nvPr>
        </p:nvSpPr>
        <p:spPr/>
        <p:txBody>
          <a:bodyPr/>
          <a:lstStyle/>
          <a:p>
            <a:r>
              <a:rPr lang="sv-SE" smtClean="0"/>
              <a:t>Trafikförvaltningen</a:t>
            </a:r>
            <a:endParaRPr lang="sv-SE"/>
          </a:p>
        </p:txBody>
      </p:sp>
      <p:sp>
        <p:nvSpPr>
          <p:cNvPr id="6" name="Platshållare för bildnummer 5"/>
          <p:cNvSpPr>
            <a:spLocks noGrp="1"/>
          </p:cNvSpPr>
          <p:nvPr>
            <p:ph type="sldNum" sz="quarter" idx="12"/>
          </p:nvPr>
        </p:nvSpPr>
        <p:spPr/>
        <p:txBody>
          <a:bodyPr/>
          <a:lstStyle/>
          <a:p>
            <a:fld id="{7EAC591F-9B7B-4B2A-8448-D862FAA8C939}" type="slidenum">
              <a:rPr lang="sv-SE" smtClean="0"/>
              <a:t>‹#›</a:t>
            </a:fld>
            <a:endParaRPr lang="sv-SE"/>
          </a:p>
        </p:txBody>
      </p:sp>
      <p:sp>
        <p:nvSpPr>
          <p:cNvPr id="9"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10"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3512657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19951" y="1620000"/>
            <a:ext cx="3780000" cy="2951999"/>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4008" y="1620000"/>
            <a:ext cx="3780000" cy="29520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5C27541E-1AAB-456B-9E54-8D6E8FD18C7C}" type="datetime1">
              <a:rPr lang="sv-SE" smtClean="0"/>
              <a:t>2022-10-28</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a:p>
        </p:txBody>
      </p:sp>
      <p:sp>
        <p:nvSpPr>
          <p:cNvPr id="7" name="Platshållare för bildnummer 6"/>
          <p:cNvSpPr>
            <a:spLocks noGrp="1"/>
          </p:cNvSpPr>
          <p:nvPr>
            <p:ph type="sldNum" sz="quarter" idx="12"/>
          </p:nvPr>
        </p:nvSpPr>
        <p:spPr/>
        <p:txBody>
          <a:bodyPr/>
          <a:lstStyle/>
          <a:p>
            <a:fld id="{7EAC591F-9B7B-4B2A-8448-D862FAA8C939}" type="slidenum">
              <a:rPr lang="sv-SE" smtClean="0"/>
              <a:t>‹#›</a:t>
            </a:fld>
            <a:endParaRPr lang="sv-SE"/>
          </a:p>
        </p:txBody>
      </p:sp>
      <p:sp>
        <p:nvSpPr>
          <p:cNvPr id="10"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11"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3629971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720391" y="1473817"/>
            <a:ext cx="3780000" cy="479822"/>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720391" y="2025000"/>
            <a:ext cx="3780000" cy="2547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5" y="1480050"/>
            <a:ext cx="3780000" cy="479822"/>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025000"/>
            <a:ext cx="3780000" cy="2547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C459F870-E717-48A5-A515-998B79D6B4ED}" type="datetime1">
              <a:rPr lang="sv-SE" smtClean="0"/>
              <a:t>2022-10-28</a:t>
            </a:fld>
            <a:endParaRPr lang="sv-SE"/>
          </a:p>
        </p:txBody>
      </p:sp>
      <p:sp>
        <p:nvSpPr>
          <p:cNvPr id="8" name="Platshållare för sidfot 7"/>
          <p:cNvSpPr>
            <a:spLocks noGrp="1"/>
          </p:cNvSpPr>
          <p:nvPr>
            <p:ph type="ftr" sz="quarter" idx="11"/>
          </p:nvPr>
        </p:nvSpPr>
        <p:spPr/>
        <p:txBody>
          <a:bodyPr/>
          <a:lstStyle/>
          <a:p>
            <a:r>
              <a:rPr lang="sv-SE" smtClean="0"/>
              <a:t>Trafikförvaltningen</a:t>
            </a:r>
            <a:endParaRPr lang="sv-SE"/>
          </a:p>
        </p:txBody>
      </p:sp>
      <p:sp>
        <p:nvSpPr>
          <p:cNvPr id="9" name="Platshållare för bildnummer 8"/>
          <p:cNvSpPr>
            <a:spLocks noGrp="1"/>
          </p:cNvSpPr>
          <p:nvPr>
            <p:ph type="sldNum" sz="quarter" idx="12"/>
          </p:nvPr>
        </p:nvSpPr>
        <p:spPr/>
        <p:txBody>
          <a:bodyPr/>
          <a:lstStyle/>
          <a:p>
            <a:fld id="{7EAC591F-9B7B-4B2A-8448-D862FAA8C939}" type="slidenum">
              <a:rPr lang="sv-SE" smtClean="0"/>
              <a:t>‹#›</a:t>
            </a:fld>
            <a:endParaRPr lang="sv-SE"/>
          </a:p>
        </p:txBody>
      </p:sp>
      <p:sp>
        <p:nvSpPr>
          <p:cNvPr id="12"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13"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8748557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DE890DC-E6E3-4A5D-9311-A9ACE513ED3B}" type="datetime1">
              <a:rPr lang="sv-SE" smtClean="0"/>
              <a:t>2022-10-28</a:t>
            </a:fld>
            <a:endParaRPr lang="sv-SE"/>
          </a:p>
        </p:txBody>
      </p:sp>
      <p:sp>
        <p:nvSpPr>
          <p:cNvPr id="4" name="Platshållare för sidfot 3"/>
          <p:cNvSpPr>
            <a:spLocks noGrp="1"/>
          </p:cNvSpPr>
          <p:nvPr>
            <p:ph type="ftr" sz="quarter" idx="11"/>
          </p:nvPr>
        </p:nvSpPr>
        <p:spPr/>
        <p:txBody>
          <a:bodyPr/>
          <a:lstStyle/>
          <a:p>
            <a:r>
              <a:rPr lang="sv-SE" smtClean="0"/>
              <a:t>Trafikförvaltningen</a:t>
            </a:r>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a:t>
            </a:fld>
            <a:endParaRPr lang="sv-SE"/>
          </a:p>
        </p:txBody>
      </p:sp>
      <p:sp>
        <p:nvSpPr>
          <p:cNvPr id="8"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9"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6058753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16976C0-D4DF-4268-BD47-6BE69D39CEF8}" type="datetime1">
              <a:rPr lang="sv-SE" smtClean="0"/>
              <a:t>2022-10-28</a:t>
            </a:fld>
            <a:endParaRPr lang="sv-SE"/>
          </a:p>
        </p:txBody>
      </p:sp>
      <p:sp>
        <p:nvSpPr>
          <p:cNvPr id="3" name="Platshållare för sidfot 2"/>
          <p:cNvSpPr>
            <a:spLocks noGrp="1"/>
          </p:cNvSpPr>
          <p:nvPr>
            <p:ph type="ftr" sz="quarter" idx="11"/>
          </p:nvPr>
        </p:nvSpPr>
        <p:spPr/>
        <p:txBody>
          <a:bodyPr/>
          <a:lstStyle/>
          <a:p>
            <a:r>
              <a:rPr lang="sv-SE" smtClean="0"/>
              <a:t>Trafikförvaltningen</a:t>
            </a:r>
            <a:endParaRPr lang="sv-SE"/>
          </a:p>
        </p:txBody>
      </p:sp>
      <p:sp>
        <p:nvSpPr>
          <p:cNvPr id="4" name="Platshållare för bildnummer 3"/>
          <p:cNvSpPr>
            <a:spLocks noGrp="1"/>
          </p:cNvSpPr>
          <p:nvPr>
            <p:ph type="sldNum" sz="quarter" idx="12"/>
          </p:nvPr>
        </p:nvSpPr>
        <p:spPr/>
        <p:txBody>
          <a:bodyPr/>
          <a:lstStyle/>
          <a:p>
            <a:fld id="{7EAC591F-9B7B-4B2A-8448-D862FAA8C939}" type="slidenum">
              <a:rPr lang="sv-SE" smtClean="0"/>
              <a:t>‹#›</a:t>
            </a:fld>
            <a:endParaRPr lang="sv-SE"/>
          </a:p>
        </p:txBody>
      </p:sp>
      <p:sp>
        <p:nvSpPr>
          <p:cNvPr id="7"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8"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33861720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23569" y="836116"/>
            <a:ext cx="2741945" cy="871538"/>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3575049" y="843559"/>
            <a:ext cx="4845381" cy="3728441"/>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723569" y="1707655"/>
            <a:ext cx="2741945" cy="2864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E5038E38-8600-4888-9947-7CADDDE7C9B7}" type="datetime1">
              <a:rPr lang="sv-SE" smtClean="0"/>
              <a:t>2022-10-28</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a:p>
        </p:txBody>
      </p:sp>
      <p:sp>
        <p:nvSpPr>
          <p:cNvPr id="7" name="Platshållare för bildnummer 6"/>
          <p:cNvSpPr>
            <a:spLocks noGrp="1"/>
          </p:cNvSpPr>
          <p:nvPr>
            <p:ph type="sldNum" sz="quarter" idx="12"/>
          </p:nvPr>
        </p:nvSpPr>
        <p:spPr/>
        <p:txBody>
          <a:bodyPr/>
          <a:lstStyle/>
          <a:p>
            <a:fld id="{7EAC591F-9B7B-4B2A-8448-D862FAA8C939}" type="slidenum">
              <a:rPr lang="sv-SE" smtClean="0"/>
              <a:t>‹#›</a:t>
            </a:fld>
            <a:endParaRPr lang="sv-SE"/>
          </a:p>
        </p:txBody>
      </p:sp>
      <p:sp>
        <p:nvSpPr>
          <p:cNvPr id="10"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11"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44979494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t innehåll">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29D9155C-BDC2-4469-ADA4-0D06CF938FD7}" type="datetime1">
              <a:rPr lang="sv-SE" smtClean="0"/>
              <a:t>2022-10-28</a:t>
            </a:fld>
            <a:endParaRPr lang="sv-SE"/>
          </a:p>
        </p:txBody>
      </p:sp>
      <p:sp>
        <p:nvSpPr>
          <p:cNvPr id="4" name="Platshållare för sidfot 3"/>
          <p:cNvSpPr>
            <a:spLocks noGrp="1"/>
          </p:cNvSpPr>
          <p:nvPr>
            <p:ph type="ftr" sz="quarter" idx="11"/>
          </p:nvPr>
        </p:nvSpPr>
        <p:spPr/>
        <p:txBody>
          <a:bodyPr/>
          <a:lstStyle/>
          <a:p>
            <a:r>
              <a:rPr lang="sv-SE" smtClean="0"/>
              <a:t>Trafikförvaltningen</a:t>
            </a:r>
            <a:endParaRPr lang="sv-SE" dirty="0"/>
          </a:p>
        </p:txBody>
      </p:sp>
      <p:sp>
        <p:nvSpPr>
          <p:cNvPr id="5" name="Platshållare för bildnummer 4"/>
          <p:cNvSpPr>
            <a:spLocks noGrp="1"/>
          </p:cNvSpPr>
          <p:nvPr>
            <p:ph type="sldNum" sz="quarter" idx="12"/>
          </p:nvPr>
        </p:nvSpPr>
        <p:spPr/>
        <p:txBody>
          <a:bodyPr/>
          <a:lstStyle/>
          <a:p>
            <a:fld id="{7EAC591F-9B7B-4B2A-8448-D862FAA8C939}" type="slidenum">
              <a:rPr lang="sv-SE" smtClean="0"/>
              <a:pPr/>
              <a:t>‹#›</a:t>
            </a:fld>
            <a:endParaRPr lang="sv-SE" dirty="0"/>
          </a:p>
        </p:txBody>
      </p:sp>
      <p:sp>
        <p:nvSpPr>
          <p:cNvPr id="7" name="Platshållare för innehåll 6"/>
          <p:cNvSpPr>
            <a:spLocks noGrp="1"/>
          </p:cNvSpPr>
          <p:nvPr>
            <p:ph sz="quarter" idx="13"/>
          </p:nvPr>
        </p:nvSpPr>
        <p:spPr>
          <a:xfrm>
            <a:off x="0" y="709038"/>
            <a:ext cx="9144000" cy="4428000"/>
          </a:xfrm>
        </p:spPr>
        <p:txBody>
          <a:bodyPr lIns="432000" tIns="432000" rIns="432000" bIns="43200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GB" dirty="0"/>
          </a:p>
        </p:txBody>
      </p:sp>
      <p:sp>
        <p:nvSpPr>
          <p:cNvPr id="8" name="FooterRight"/>
          <p:cNvSpPr txBox="1"/>
          <p:nvPr userDrawn="1"/>
        </p:nvSpPr>
        <p:spPr>
          <a:xfrm>
            <a:off x="7696200" y="4887268"/>
            <a:ext cx="1270000" cy="230832"/>
          </a:xfrm>
          <a:prstGeom prst="rect">
            <a:avLst/>
          </a:prstGeom>
          <a:noFill/>
        </p:spPr>
        <p:txBody>
          <a:bodyPr vert="horz" rtlCol="0">
            <a:spAutoFit/>
          </a:bodyPr>
          <a:lstStyle/>
          <a:p>
            <a:pPr algn="r" fontAlgn="base"/>
            <a:endParaRPr lang="sv-SE" sz="900">
              <a:solidFill>
                <a:srgbClr val="898989"/>
              </a:solidFill>
            </a:endParaRPr>
          </a:p>
        </p:txBody>
      </p:sp>
      <p:sp>
        <p:nvSpPr>
          <p:cNvPr id="9" name="FooterLeft"/>
          <p:cNvSpPr txBox="1"/>
          <p:nvPr userDrawn="1"/>
        </p:nvSpPr>
        <p:spPr>
          <a:xfrm>
            <a:off x="177800" y="4887268"/>
            <a:ext cx="1270000" cy="230832"/>
          </a:xfrm>
          <a:prstGeom prst="rect">
            <a:avLst/>
          </a:prstGeom>
          <a:noFill/>
        </p:spPr>
        <p:txBody>
          <a:bodyPr vert="horz" rtlCol="0">
            <a:spAutoFit/>
          </a:bodyPr>
          <a:lstStyle/>
          <a:p>
            <a:pPr fontAlgn="base"/>
            <a:endParaRPr lang="sv-SE" sz="900">
              <a:solidFill>
                <a:srgbClr val="898989"/>
              </a:solidFill>
            </a:endParaRPr>
          </a:p>
        </p:txBody>
      </p:sp>
    </p:spTree>
    <p:extLst>
      <p:ext uri="{BB962C8B-B14F-4D97-AF65-F5344CB8AC3E}">
        <p14:creationId xmlns:p14="http://schemas.microsoft.com/office/powerpoint/2010/main" val="24381331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ktangel 7"/>
          <p:cNvSpPr/>
          <p:nvPr/>
        </p:nvSpPr>
        <p:spPr>
          <a:xfrm>
            <a:off x="0" y="-2823"/>
            <a:ext cx="9144000" cy="729000"/>
          </a:xfrm>
          <a:prstGeom prst="rect">
            <a:avLst/>
          </a:prstGeom>
          <a:solidFill>
            <a:srgbClr val="E9E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720000" y="789552"/>
            <a:ext cx="7704000" cy="621000"/>
          </a:xfrm>
          <a:prstGeom prst="rect">
            <a:avLst/>
          </a:prstGeom>
        </p:spPr>
        <p:txBody>
          <a:bodyPr vert="horz" lIns="91440" tIns="45720" rIns="91440" bIns="45720" rtlCol="0" anchor="b">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20000" y="1599642"/>
            <a:ext cx="7704000" cy="2970000"/>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6084168" y="147801"/>
            <a:ext cx="2880000" cy="136922"/>
          </a:xfrm>
          <a:prstGeom prst="rect">
            <a:avLst/>
          </a:prstGeom>
        </p:spPr>
        <p:txBody>
          <a:bodyPr vert="horz" lIns="91440" tIns="45720" rIns="91440" bIns="45720" rtlCol="0" anchor="ctr"/>
          <a:lstStyle>
            <a:lvl1pPr algn="r">
              <a:defRPr sz="900">
                <a:solidFill>
                  <a:schemeClr val="tx1">
                    <a:tint val="75000"/>
                  </a:schemeClr>
                </a:solidFill>
              </a:defRPr>
            </a:lvl1pPr>
          </a:lstStyle>
          <a:p>
            <a:fld id="{C7D10585-7076-4F2C-B865-A0E9E0874D18}" type="datetime1">
              <a:rPr lang="sv-SE" smtClean="0"/>
              <a:t>2022-10-28</a:t>
            </a:fld>
            <a:endParaRPr lang="sv-SE"/>
          </a:p>
        </p:txBody>
      </p:sp>
      <p:sp>
        <p:nvSpPr>
          <p:cNvPr id="5" name="Platshållare för sidfot 4"/>
          <p:cNvSpPr>
            <a:spLocks noGrp="1"/>
          </p:cNvSpPr>
          <p:nvPr>
            <p:ph type="ftr" sz="quarter" idx="3"/>
          </p:nvPr>
        </p:nvSpPr>
        <p:spPr>
          <a:xfrm>
            <a:off x="6080634" y="471424"/>
            <a:ext cx="2880000" cy="136922"/>
          </a:xfrm>
          <a:prstGeom prst="rect">
            <a:avLst/>
          </a:prstGeom>
        </p:spPr>
        <p:txBody>
          <a:bodyPr vert="horz" lIns="91440" tIns="45720" rIns="91440" bIns="45720" rtlCol="0" anchor="ctr"/>
          <a:lstStyle>
            <a:lvl1pPr algn="r">
              <a:defRPr sz="900">
                <a:solidFill>
                  <a:schemeClr val="tx1">
                    <a:tint val="75000"/>
                  </a:schemeClr>
                </a:solidFill>
              </a:defRPr>
            </a:lvl1pPr>
          </a:lstStyle>
          <a:p>
            <a:r>
              <a:rPr lang="sv-SE" smtClean="0"/>
              <a:t>Trafikförvaltningen</a:t>
            </a:r>
            <a:endParaRPr lang="sv-SE" dirty="0"/>
          </a:p>
        </p:txBody>
      </p:sp>
      <p:sp>
        <p:nvSpPr>
          <p:cNvPr id="6" name="Platshållare för bildnummer 5"/>
          <p:cNvSpPr>
            <a:spLocks noGrp="1"/>
          </p:cNvSpPr>
          <p:nvPr>
            <p:ph type="sldNum" sz="quarter" idx="4"/>
          </p:nvPr>
        </p:nvSpPr>
        <p:spPr>
          <a:xfrm>
            <a:off x="6085589" y="310266"/>
            <a:ext cx="2880000" cy="136922"/>
          </a:xfrm>
          <a:prstGeom prst="rect">
            <a:avLst/>
          </a:prstGeom>
        </p:spPr>
        <p:txBody>
          <a:bodyPr vert="horz" lIns="91440" tIns="45720" rIns="91440" bIns="45720" rtlCol="0" anchor="ctr"/>
          <a:lstStyle>
            <a:lvl1pPr algn="r">
              <a:defRPr sz="900">
                <a:solidFill>
                  <a:schemeClr val="tx1">
                    <a:tint val="75000"/>
                  </a:schemeClr>
                </a:solidFill>
              </a:defRPr>
            </a:lvl1pPr>
          </a:lstStyle>
          <a:p>
            <a:fld id="{7EAC591F-9B7B-4B2A-8448-D862FAA8C939}" type="slidenum">
              <a:rPr lang="sv-SE" smtClean="0"/>
              <a:pPr/>
              <a:t>‹#›</a:t>
            </a:fld>
            <a:endParaRPr lang="sv-SE" dirty="0"/>
          </a:p>
        </p:txBody>
      </p:sp>
      <p:sp>
        <p:nvSpPr>
          <p:cNvPr id="9" name="Rektangel 8"/>
          <p:cNvSpPr/>
          <p:nvPr/>
        </p:nvSpPr>
        <p:spPr>
          <a:xfrm>
            <a:off x="8999984" y="485879"/>
            <a:ext cx="144016" cy="1080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p:cNvSpPr/>
          <p:nvPr/>
        </p:nvSpPr>
        <p:spPr>
          <a:xfrm>
            <a:off x="8999984" y="324721"/>
            <a:ext cx="144016" cy="1080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p:cNvSpPr/>
          <p:nvPr/>
        </p:nvSpPr>
        <p:spPr>
          <a:xfrm>
            <a:off x="8999984" y="158898"/>
            <a:ext cx="144016" cy="1080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p:cNvSpPr/>
          <p:nvPr/>
        </p:nvSpPr>
        <p:spPr>
          <a:xfrm>
            <a:off x="8999984" y="-2823"/>
            <a:ext cx="144016" cy="1080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4" name="Bild 9">
            <a:extLst>
              <a:ext uri="{FF2B5EF4-FFF2-40B4-BE49-F238E27FC236}">
                <a16:creationId xmlns:a16="http://schemas.microsoft.com/office/drawing/2014/main" id="{3E4ABABA-B778-46F8-93DF-7E9E6BAF7C4E}"/>
              </a:ext>
            </a:extLst>
          </p:cNvPr>
          <p:cNvPicPr>
            <a:picLocks noChangeAspect="1"/>
          </p:cNvPicPr>
          <p:nvPr userDrawn="1"/>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xmlns="" r:embed="rId20"/>
              </a:ext>
            </a:extLst>
          </a:blip>
          <a:stretch>
            <a:fillRect/>
          </a:stretch>
        </p:blipFill>
        <p:spPr>
          <a:xfrm>
            <a:off x="323528" y="173928"/>
            <a:ext cx="1990922" cy="356400"/>
          </a:xfrm>
          <a:prstGeom prst="rect">
            <a:avLst/>
          </a:prstGeom>
        </p:spPr>
      </p:pic>
    </p:spTree>
    <p:extLst>
      <p:ext uri="{BB962C8B-B14F-4D97-AF65-F5344CB8AC3E}">
        <p14:creationId xmlns:p14="http://schemas.microsoft.com/office/powerpoint/2010/main" val="25270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5"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iming>
    <p:tnLst>
      <p:par>
        <p:cTn id="1" dur="indefinite" restart="never" nodeType="tmRoot"/>
      </p:par>
    </p:tnLst>
  </p:timing>
  <p:hf hdr="0"/>
  <p:txStyles>
    <p:titleStyle>
      <a:lvl1pPr algn="l" defTabSz="914400" rtl="0" eaLnBrk="1" latinLnBrk="0" hangingPunct="1">
        <a:spcBef>
          <a:spcPct val="0"/>
        </a:spcBef>
        <a:buNone/>
        <a:defRPr sz="3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59"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tf.sakerhet@sl.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00108" y="1264794"/>
            <a:ext cx="7710220" cy="1102519"/>
          </a:xfrm>
        </p:spPr>
        <p:txBody>
          <a:bodyPr/>
          <a:lstStyle/>
          <a:p>
            <a:r>
              <a:rPr lang="sv-SE" dirty="0" smtClean="0"/>
              <a:t>TF:s krav på företagsläkare och dispenshandläggning</a:t>
            </a:r>
            <a:endParaRPr lang="sv-SE" dirty="0"/>
          </a:p>
        </p:txBody>
      </p:sp>
      <p:sp>
        <p:nvSpPr>
          <p:cNvPr id="3" name="Underrubrik 2"/>
          <p:cNvSpPr>
            <a:spLocks noGrp="1"/>
          </p:cNvSpPr>
          <p:nvPr>
            <p:ph type="subTitle" idx="1"/>
          </p:nvPr>
        </p:nvSpPr>
        <p:spPr>
          <a:xfrm>
            <a:off x="719008" y="2362308"/>
            <a:ext cx="7708899" cy="2513698"/>
          </a:xfrm>
        </p:spPr>
        <p:txBody>
          <a:bodyPr>
            <a:normAutofit lnSpcReduction="10000"/>
          </a:bodyPr>
          <a:lstStyle/>
          <a:p>
            <a:endParaRPr lang="sv-SE" sz="6200" dirty="0"/>
          </a:p>
          <a:p>
            <a:endParaRPr lang="sv-SE" sz="6200" dirty="0"/>
          </a:p>
          <a:p>
            <a:r>
              <a:rPr lang="sv-SE" sz="1900" dirty="0" err="1" smtClean="0"/>
              <a:t>Ledningstaben</a:t>
            </a:r>
            <a:r>
              <a:rPr lang="sv-SE" sz="1900" dirty="0" smtClean="0"/>
              <a:t> Säkerhet</a:t>
            </a:r>
            <a:endParaRPr lang="sv-SE" sz="1900" dirty="0"/>
          </a:p>
          <a:p>
            <a:endParaRPr lang="sv-SE" dirty="0"/>
          </a:p>
        </p:txBody>
      </p:sp>
      <p:sp>
        <p:nvSpPr>
          <p:cNvPr id="4" name="Platshållare för datum 3"/>
          <p:cNvSpPr>
            <a:spLocks noGrp="1"/>
          </p:cNvSpPr>
          <p:nvPr>
            <p:ph type="dt" sz="half" idx="10"/>
          </p:nvPr>
        </p:nvSpPr>
        <p:spPr/>
        <p:txBody>
          <a:bodyPr/>
          <a:lstStyle/>
          <a:p>
            <a:fld id="{3A41DBEB-AA8B-40DA-A6BB-7D7FDB5BFC09}" type="datetime1">
              <a:rPr lang="sv-SE" smtClean="0"/>
              <a:t>2022-10-28</a:t>
            </a:fld>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1</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a:p>
        </p:txBody>
      </p:sp>
      <p:sp>
        <p:nvSpPr>
          <p:cNvPr id="8" name="Footer"/>
          <p:cNvSpPr txBox="1"/>
          <p:nvPr/>
        </p:nvSpPr>
        <p:spPr>
          <a:xfrm>
            <a:off x="177800" y="4610269"/>
            <a:ext cx="1270000" cy="507831"/>
          </a:xfrm>
          <a:prstGeom prst="rect">
            <a:avLst/>
          </a:prstGeom>
          <a:noFill/>
        </p:spPr>
        <p:txBody>
          <a:bodyPr vert="horz" rtlCol="0">
            <a:spAutoFit/>
          </a:bodyPr>
          <a:lstStyle/>
          <a:p>
            <a:pPr fontAlgn="base"/>
            <a:r>
              <a:rPr lang="sv-SE" sz="900" smtClean="0">
                <a:solidFill>
                  <a:srgbClr val="FFFFFF"/>
                </a:solidFill>
              </a:rPr>
              <a:t>Harald Schaffhauser</a:t>
            </a:r>
          </a:p>
          <a:p>
            <a:pPr fontAlgn="base"/>
            <a:endParaRPr lang="sv-SE" sz="900">
              <a:solidFill>
                <a:srgbClr val="FFFFFF"/>
              </a:solidFill>
            </a:endParaRPr>
          </a:p>
        </p:txBody>
      </p:sp>
    </p:spTree>
    <p:extLst>
      <p:ext uri="{BB962C8B-B14F-4D97-AF65-F5344CB8AC3E}">
        <p14:creationId xmlns:p14="http://schemas.microsoft.com/office/powerpoint/2010/main" val="2703907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Gällande bestämmelse</a:t>
            </a:r>
            <a:endParaRPr lang="sv-SE" dirty="0"/>
          </a:p>
        </p:txBody>
      </p:sp>
      <p:sp>
        <p:nvSpPr>
          <p:cNvPr id="3" name="Platshållare för innehåll 2"/>
          <p:cNvSpPr>
            <a:spLocks noGrp="1"/>
          </p:cNvSpPr>
          <p:nvPr>
            <p:ph idx="1"/>
          </p:nvPr>
        </p:nvSpPr>
        <p:spPr/>
        <p:txBody>
          <a:bodyPr>
            <a:normAutofit/>
          </a:bodyPr>
          <a:lstStyle/>
          <a:p>
            <a:pPr marL="0" indent="0">
              <a:buNone/>
            </a:pPr>
            <a:r>
              <a:rPr lang="sv-SE" sz="1400" b="1" dirty="0" smtClean="0"/>
              <a:t>SSÄ </a:t>
            </a:r>
            <a:r>
              <a:rPr lang="sv-SE" sz="1400" b="1" dirty="0"/>
              <a:t>SÄB-0484 </a:t>
            </a:r>
            <a:r>
              <a:rPr lang="sv-SE" sz="1400" b="1" i="1" dirty="0" smtClean="0"/>
              <a:t>Hälsoundersökningar </a:t>
            </a:r>
            <a:r>
              <a:rPr lang="sv-SE" sz="1400" b="1" i="1" dirty="0"/>
              <a:t>gällande arbetarskydd och säkerhet i spårtrafik </a:t>
            </a:r>
            <a:endParaRPr lang="sv-SE" sz="1400" b="1" i="1" dirty="0" smtClean="0"/>
          </a:p>
          <a:p>
            <a:pPr marL="0" indent="0">
              <a:buNone/>
            </a:pPr>
            <a:endParaRPr lang="sv-SE" b="1" dirty="0" smtClean="0"/>
          </a:p>
          <a:p>
            <a:pPr marL="0" indent="0">
              <a:buNone/>
            </a:pPr>
            <a:r>
              <a:rPr lang="sv-SE" sz="1600" b="1" dirty="0"/>
              <a:t>3. Ansvars- och kompetenskrav </a:t>
            </a:r>
            <a:endParaRPr lang="sv-SE" sz="1600" dirty="0"/>
          </a:p>
          <a:p>
            <a:pPr marL="0" indent="0">
              <a:buNone/>
            </a:pPr>
            <a:r>
              <a:rPr lang="sv-SE" sz="1600" dirty="0" smtClean="0"/>
              <a:t>Läkare </a:t>
            </a:r>
            <a:r>
              <a:rPr lang="sv-SE" sz="1600" dirty="0"/>
              <a:t>som genomför i denna säkerhetsbestämmelse nämnda hälsoundersökningar ska ha genomgått Transportstyrelsens </a:t>
            </a:r>
            <a:r>
              <a:rPr lang="sv-SE" sz="1600" dirty="0" smtClean="0"/>
              <a:t>trafiksäkerhetsmedicinska </a:t>
            </a:r>
            <a:r>
              <a:rPr lang="sv-SE" sz="1600" dirty="0"/>
              <a:t>utbildning och TF:s spårkännedomsutbildning för läkare samt ha god kännedom om denna </a:t>
            </a:r>
            <a:r>
              <a:rPr lang="sv-SE" sz="1600" dirty="0" smtClean="0"/>
              <a:t>säkerhetsbestämmelse</a:t>
            </a:r>
            <a:r>
              <a:rPr lang="sv-SE" sz="1600" dirty="0"/>
              <a:t>. </a:t>
            </a:r>
            <a:endParaRPr lang="sv-SE" sz="1600" i="1" dirty="0"/>
          </a:p>
        </p:txBody>
      </p:sp>
      <p:sp>
        <p:nvSpPr>
          <p:cNvPr id="4" name="Platshållare för datum 3"/>
          <p:cNvSpPr>
            <a:spLocks noGrp="1"/>
          </p:cNvSpPr>
          <p:nvPr>
            <p:ph type="dt" sz="half" idx="10"/>
          </p:nvPr>
        </p:nvSpPr>
        <p:spPr/>
        <p:txBody>
          <a:bodyPr/>
          <a:lstStyle/>
          <a:p>
            <a:fld id="{6BE3C1F3-436E-4F9F-AC22-7AB12F248DD7}" type="datetime1">
              <a:rPr lang="sv-SE" smtClean="0"/>
              <a:t>2022-10-28</a:t>
            </a:fld>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2</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dirty="0"/>
          </a:p>
        </p:txBody>
      </p:sp>
    </p:spTree>
    <p:extLst>
      <p:ext uri="{BB962C8B-B14F-4D97-AF65-F5344CB8AC3E}">
        <p14:creationId xmlns:p14="http://schemas.microsoft.com/office/powerpoint/2010/main" val="655871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fontScale="55000" lnSpcReduction="20000"/>
          </a:bodyPr>
          <a:lstStyle/>
          <a:p>
            <a:pPr marL="0" indent="0">
              <a:buNone/>
            </a:pPr>
            <a:r>
              <a:rPr lang="sv-SE" sz="1400" b="1" dirty="0" smtClean="0"/>
              <a:t>SSÄ </a:t>
            </a:r>
            <a:r>
              <a:rPr lang="sv-SE" sz="1400" b="1" dirty="0"/>
              <a:t>SÄB-0484 </a:t>
            </a:r>
            <a:r>
              <a:rPr lang="sv-SE" sz="1400" b="1" i="1" dirty="0" smtClean="0"/>
              <a:t>Hälsoundersökningar </a:t>
            </a:r>
            <a:r>
              <a:rPr lang="sv-SE" sz="1400" b="1" i="1" dirty="0"/>
              <a:t>gällande arbetarskydd och säkerhet i spårtrafik </a:t>
            </a:r>
            <a:endParaRPr lang="sv-SE" sz="1400" b="1" i="1" dirty="0" smtClean="0"/>
          </a:p>
          <a:p>
            <a:pPr marL="0" indent="0">
              <a:buNone/>
            </a:pPr>
            <a:endParaRPr lang="sv-SE" sz="1400" b="1" i="1" dirty="0"/>
          </a:p>
          <a:p>
            <a:pPr marL="0" indent="0">
              <a:buNone/>
            </a:pPr>
            <a:endParaRPr lang="sv-SE" b="1" dirty="0" smtClean="0"/>
          </a:p>
          <a:p>
            <a:pPr marL="0" indent="0">
              <a:buNone/>
            </a:pPr>
            <a:r>
              <a:rPr lang="sv-SE" b="1" dirty="0" smtClean="0"/>
              <a:t>6 Förtroendeläkare </a:t>
            </a:r>
            <a:r>
              <a:rPr lang="sv-SE" b="1" dirty="0"/>
              <a:t>(FLÄK) </a:t>
            </a:r>
            <a:endParaRPr lang="sv-SE" dirty="0"/>
          </a:p>
          <a:p>
            <a:pPr marL="0" indent="0">
              <a:buNone/>
            </a:pPr>
            <a:r>
              <a:rPr lang="sv-SE" dirty="0"/>
              <a:t>Förtroendeläkare (FLÄK) ska ha genomgått Transportstyrelsens </a:t>
            </a:r>
            <a:r>
              <a:rPr lang="sv-SE" dirty="0" smtClean="0"/>
              <a:t>trafiksäkerhetsmedicinska </a:t>
            </a:r>
            <a:r>
              <a:rPr lang="sv-SE" dirty="0"/>
              <a:t>utbildning för hälsoundersökningar. Vid bedömning av hälsostatus för person som ska ha behörighet enligt SL Tri krävs dessutom att FLÄK är bekant med de </a:t>
            </a:r>
            <a:r>
              <a:rPr lang="sv-SE" dirty="0" smtClean="0"/>
              <a:t>särskilda </a:t>
            </a:r>
            <a:r>
              <a:rPr lang="sv-SE" dirty="0"/>
              <a:t>förhållanden som gäller i SL:s spårmiljöer bl.a. särskilt trånga utrymmen, </a:t>
            </a:r>
            <a:r>
              <a:rPr lang="sv-SE" dirty="0" smtClean="0"/>
              <a:t>arbete </a:t>
            </a:r>
            <a:r>
              <a:rPr lang="sv-SE" dirty="0"/>
              <a:t>i tunnlar, risker med strömskenan/kontaktledningar eller besvärliga bangårdar. Särskild utbildning tillhandahålls av TF anlitad utbildningsorganisation. </a:t>
            </a:r>
            <a:endParaRPr lang="sv-SE" dirty="0" smtClean="0"/>
          </a:p>
          <a:p>
            <a:pPr marL="0" indent="0">
              <a:buNone/>
            </a:pPr>
            <a:endParaRPr lang="sv-SE" dirty="0"/>
          </a:p>
          <a:p>
            <a:pPr marL="0" indent="0">
              <a:buNone/>
            </a:pPr>
            <a:r>
              <a:rPr lang="sv-SE" dirty="0" smtClean="0"/>
              <a:t>TF FLÄK </a:t>
            </a:r>
            <a:r>
              <a:rPr lang="sv-SE" dirty="0"/>
              <a:t>ska anlitas för bedömningar i bl.a. dispensärenden för egen och </a:t>
            </a:r>
            <a:r>
              <a:rPr lang="sv-SE" dirty="0" smtClean="0"/>
              <a:t>entreprenörers </a:t>
            </a:r>
            <a:r>
              <a:rPr lang="sv-SE" dirty="0"/>
              <a:t>personal med spår- , tunnel eller depåbehörighet. Verksamhetsutövare, som </a:t>
            </a:r>
            <a:r>
              <a:rPr lang="sv-SE" dirty="0" smtClean="0"/>
              <a:t>anlitar </a:t>
            </a:r>
            <a:r>
              <a:rPr lang="sv-SE" dirty="0"/>
              <a:t>annan FLÄK än TF FLÄK, ska se till att denne uppfyller kraven enligt punkt 3, tredje stycket. </a:t>
            </a:r>
            <a:endParaRPr lang="sv-SE" sz="1400" i="1" dirty="0"/>
          </a:p>
        </p:txBody>
      </p:sp>
      <p:sp>
        <p:nvSpPr>
          <p:cNvPr id="4" name="Platshållare för datum 3"/>
          <p:cNvSpPr>
            <a:spLocks noGrp="1"/>
          </p:cNvSpPr>
          <p:nvPr>
            <p:ph type="dt" sz="half" idx="10"/>
          </p:nvPr>
        </p:nvSpPr>
        <p:spPr/>
        <p:txBody>
          <a:bodyPr/>
          <a:lstStyle/>
          <a:p>
            <a:fld id="{6BE3C1F3-436E-4F9F-AC22-7AB12F248DD7}" type="datetime1">
              <a:rPr lang="sv-SE" smtClean="0"/>
              <a:t>2022-10-28</a:t>
            </a:fld>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3</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dirty="0"/>
          </a:p>
        </p:txBody>
      </p:sp>
      <p:sp>
        <p:nvSpPr>
          <p:cNvPr id="7" name="Rubrik 6"/>
          <p:cNvSpPr>
            <a:spLocks noGrp="1"/>
          </p:cNvSpPr>
          <p:nvPr>
            <p:ph type="title"/>
          </p:nvPr>
        </p:nvSpPr>
        <p:spPr/>
        <p:txBody>
          <a:bodyPr/>
          <a:lstStyle/>
          <a:p>
            <a:endParaRPr lang="sv-SE"/>
          </a:p>
        </p:txBody>
      </p:sp>
    </p:spTree>
    <p:extLst>
      <p:ext uri="{BB962C8B-B14F-4D97-AF65-F5344CB8AC3E}">
        <p14:creationId xmlns:p14="http://schemas.microsoft.com/office/powerpoint/2010/main" val="3977647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9184" y="712915"/>
            <a:ext cx="7704000" cy="563104"/>
          </a:xfrm>
        </p:spPr>
        <p:txBody>
          <a:bodyPr>
            <a:normAutofit/>
          </a:bodyPr>
          <a:lstStyle/>
          <a:p>
            <a:r>
              <a:rPr lang="sv-SE" sz="1300" b="1" dirty="0"/>
              <a:t>SÄB-0484 </a:t>
            </a:r>
            <a:r>
              <a:rPr lang="sv-SE" sz="1300" b="1" i="1" dirty="0"/>
              <a:t>Hälsoundersökningar gällande arbetarskydd och </a:t>
            </a:r>
            <a:r>
              <a:rPr lang="sv-SE" sz="1300" b="1" i="1" dirty="0" smtClean="0"/>
              <a:t>säkerhet </a:t>
            </a:r>
            <a:r>
              <a:rPr lang="sv-SE" sz="1300" b="1" i="1" dirty="0"/>
              <a:t>i spårtrafik </a:t>
            </a:r>
          </a:p>
        </p:txBody>
      </p:sp>
      <p:sp>
        <p:nvSpPr>
          <p:cNvPr id="3" name="Platshållare för innehåll 2"/>
          <p:cNvSpPr>
            <a:spLocks noGrp="1"/>
          </p:cNvSpPr>
          <p:nvPr>
            <p:ph idx="1"/>
          </p:nvPr>
        </p:nvSpPr>
        <p:spPr/>
        <p:txBody>
          <a:bodyPr>
            <a:normAutofit fontScale="92500" lnSpcReduction="10000"/>
          </a:bodyPr>
          <a:lstStyle/>
          <a:p>
            <a:pPr marL="0" indent="0">
              <a:buNone/>
            </a:pPr>
            <a:r>
              <a:rPr lang="sv-SE" sz="1700" b="1" dirty="0"/>
              <a:t>6.1 Personal som arbetar under TF:s tillstånd från Transportstyrelsen </a:t>
            </a:r>
            <a:endParaRPr lang="sv-SE" sz="1700" dirty="0"/>
          </a:p>
          <a:p>
            <a:pPr marL="0" indent="0">
              <a:buNone/>
            </a:pPr>
            <a:r>
              <a:rPr lang="sv-SE" sz="1700" dirty="0"/>
              <a:t>TF ska anlita TF FLÄK för genomförande av hälsoundersökningar för TF:s personal. TF:s drift- och underhållsentreprenörer ska anlita behörig förtroendeläkare som ska uppfylla kraven enligt punkt 3 och 6. </a:t>
            </a:r>
            <a:endParaRPr lang="sv-SE" sz="1700" dirty="0" smtClean="0"/>
          </a:p>
          <a:p>
            <a:pPr marL="0" indent="0">
              <a:buNone/>
            </a:pPr>
            <a:endParaRPr lang="sv-SE" sz="1700" dirty="0"/>
          </a:p>
          <a:p>
            <a:pPr marL="0" indent="0">
              <a:buNone/>
            </a:pPr>
            <a:r>
              <a:rPr lang="sv-SE" sz="1700" b="1" dirty="0"/>
              <a:t>6.2 Personal som arbetar under trafikentreprenörs tillstånd från </a:t>
            </a:r>
            <a:r>
              <a:rPr lang="sv-SE" sz="1700" b="1" dirty="0" smtClean="0"/>
              <a:t>Transporstyrelsen </a:t>
            </a:r>
            <a:endParaRPr lang="sv-SE" sz="1700" dirty="0"/>
          </a:p>
          <a:p>
            <a:pPr marL="0" indent="0">
              <a:buNone/>
            </a:pPr>
            <a:r>
              <a:rPr lang="sv-SE" sz="1700" dirty="0"/>
              <a:t>Trafikutövare och järnvägsföretag med eget tillstånd från Transportstyrelsen samt entreprenörer som arbetar under deras tillstånd anlitar själva en behörig </a:t>
            </a:r>
            <a:r>
              <a:rPr lang="sv-SE" sz="1700" dirty="0" smtClean="0"/>
              <a:t>förtroendeläkare</a:t>
            </a:r>
            <a:r>
              <a:rPr lang="sv-SE" sz="1700" dirty="0"/>
              <a:t>, som ska uppfylla kraven enligt punkt 3 och 6.</a:t>
            </a:r>
            <a:endParaRPr lang="sv-SE" sz="1700" i="1" dirty="0"/>
          </a:p>
          <a:p>
            <a:endParaRPr lang="sv-SE" dirty="0"/>
          </a:p>
        </p:txBody>
      </p:sp>
      <p:sp>
        <p:nvSpPr>
          <p:cNvPr id="4" name="Platshållare för datum 3"/>
          <p:cNvSpPr>
            <a:spLocks noGrp="1"/>
          </p:cNvSpPr>
          <p:nvPr>
            <p:ph type="dt" sz="half" idx="10"/>
          </p:nvPr>
        </p:nvSpPr>
        <p:spPr/>
        <p:txBody>
          <a:bodyPr/>
          <a:lstStyle/>
          <a:p>
            <a:fld id="{6BE3C1F3-436E-4F9F-AC22-7AB12F248DD7}" type="datetime1">
              <a:rPr lang="sv-SE" smtClean="0"/>
              <a:t>2022-10-28</a:t>
            </a:fld>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4</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dirty="0"/>
          </a:p>
        </p:txBody>
      </p:sp>
    </p:spTree>
    <p:extLst>
      <p:ext uri="{BB962C8B-B14F-4D97-AF65-F5344CB8AC3E}">
        <p14:creationId xmlns:p14="http://schemas.microsoft.com/office/powerpoint/2010/main" val="3070269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200" b="1" dirty="0" smtClean="0"/>
              <a:t>SSÄ SÄB-0484 </a:t>
            </a:r>
            <a:r>
              <a:rPr lang="sv-SE" sz="1200" b="1" i="1" dirty="0"/>
              <a:t>Hälsoundersökningar gällande arbetarskydd och säkerhet i spårtrafik </a:t>
            </a:r>
            <a:endParaRPr lang="sv-SE" sz="1200" dirty="0"/>
          </a:p>
        </p:txBody>
      </p:sp>
      <p:sp>
        <p:nvSpPr>
          <p:cNvPr id="3" name="Platshållare för innehåll 2"/>
          <p:cNvSpPr>
            <a:spLocks noGrp="1"/>
          </p:cNvSpPr>
          <p:nvPr>
            <p:ph idx="1"/>
          </p:nvPr>
        </p:nvSpPr>
        <p:spPr/>
        <p:txBody>
          <a:bodyPr>
            <a:normAutofit fontScale="47500" lnSpcReduction="20000"/>
          </a:bodyPr>
          <a:lstStyle/>
          <a:p>
            <a:pPr marL="0" indent="0">
              <a:buNone/>
            </a:pPr>
            <a:r>
              <a:rPr lang="sv-SE" b="1" i="1" dirty="0"/>
              <a:t>8.3.1 Läkarutlåtande </a:t>
            </a:r>
            <a:endParaRPr lang="sv-SE" dirty="0"/>
          </a:p>
          <a:p>
            <a:pPr marL="0" indent="0">
              <a:buNone/>
            </a:pPr>
            <a:r>
              <a:rPr lang="sv-SE" dirty="0"/>
              <a:t>För undersökning av personal i säkerhetstjänst enligt krav i punkt 5.2 ska </a:t>
            </a:r>
            <a:r>
              <a:rPr lang="sv-SE" dirty="0" smtClean="0"/>
              <a:t>Transportstyrelsens </a:t>
            </a:r>
            <a:r>
              <a:rPr lang="sv-SE" dirty="0"/>
              <a:t>blanketter för läkarutlåtande enligt TSFS 2019:112 och TSFS 2019:113 </a:t>
            </a:r>
            <a:r>
              <a:rPr lang="sv-SE" dirty="0" smtClean="0"/>
              <a:t>respektive </a:t>
            </a:r>
            <a:r>
              <a:rPr lang="sv-SE" dirty="0"/>
              <a:t>TSFS 2011:61 användas. </a:t>
            </a:r>
            <a:endParaRPr lang="sv-SE" dirty="0" smtClean="0"/>
          </a:p>
          <a:p>
            <a:pPr marL="0" indent="0">
              <a:buNone/>
            </a:pPr>
            <a:endParaRPr lang="sv-SE" dirty="0"/>
          </a:p>
          <a:p>
            <a:pPr marL="0" indent="0">
              <a:buNone/>
            </a:pPr>
            <a:r>
              <a:rPr lang="sv-SE" dirty="0"/>
              <a:t>För undersökning av personal för spår -, tunnel- eller depåbehörighet enligt krav i punkt 5.3 ska TF:s blanketter för läkarutlåtande enligt bilaga 1 och 3 användas. </a:t>
            </a:r>
          </a:p>
          <a:p>
            <a:pPr marL="0" indent="0">
              <a:buNone/>
            </a:pPr>
            <a:r>
              <a:rPr lang="sv-SE" dirty="0"/>
              <a:t>Om personal som undersöks för spår -, tunnel- eller depåbehörighet ska </a:t>
            </a:r>
            <a:r>
              <a:rPr lang="sv-SE" dirty="0" smtClean="0"/>
              <a:t>vidareutbildas </a:t>
            </a:r>
            <a:r>
              <a:rPr lang="sv-SE" dirty="0"/>
              <a:t>inom 6 månader till någon kategori enligt punkt 5.2 </a:t>
            </a:r>
            <a:r>
              <a:rPr lang="sv-SE" i="1" dirty="0"/>
              <a:t>Krav för säkerhetstjänst </a:t>
            </a:r>
            <a:r>
              <a:rPr lang="sv-SE" dirty="0"/>
              <a:t>kan Transportsstyrelsens blankett för läkarutlåtande användas från början. </a:t>
            </a:r>
            <a:endParaRPr lang="sv-SE" dirty="0" smtClean="0"/>
          </a:p>
          <a:p>
            <a:pPr marL="0" indent="0">
              <a:buNone/>
            </a:pPr>
            <a:endParaRPr lang="sv-SE" dirty="0"/>
          </a:p>
          <a:p>
            <a:pPr marL="0" indent="0">
              <a:buNone/>
            </a:pPr>
            <a:r>
              <a:rPr lang="sv-SE" dirty="0"/>
              <a:t>Läkarutlåtande ska alltid förses med </a:t>
            </a:r>
            <a:r>
              <a:rPr lang="sv-SE" dirty="0" err="1"/>
              <a:t>FLÄK:s</a:t>
            </a:r>
            <a:r>
              <a:rPr lang="sv-SE" dirty="0"/>
              <a:t> mottagningsstämpel samt namnteckning och namnförtydligande. </a:t>
            </a:r>
            <a:endParaRPr lang="sv-SE" dirty="0" smtClean="0"/>
          </a:p>
          <a:p>
            <a:pPr marL="0" indent="0">
              <a:buNone/>
            </a:pPr>
            <a:endParaRPr lang="sv-SE" dirty="0"/>
          </a:p>
          <a:p>
            <a:pPr marL="0" indent="0">
              <a:buNone/>
            </a:pPr>
            <a:r>
              <a:rPr lang="sv-SE" dirty="0"/>
              <a:t>Kopia av läkarutlåtandet ska arkiveras av berört företag/organisation. Berörd chef ska dessutom, enligt vid var tid gällande rutin, delge detta till den av TF godkända </a:t>
            </a:r>
            <a:r>
              <a:rPr lang="sv-SE" dirty="0" smtClean="0"/>
              <a:t>utbildningsorganisation </a:t>
            </a:r>
            <a:r>
              <a:rPr lang="sv-SE" dirty="0"/>
              <a:t>som företaget anlitar. </a:t>
            </a:r>
          </a:p>
        </p:txBody>
      </p:sp>
      <p:sp>
        <p:nvSpPr>
          <p:cNvPr id="4" name="Platshållare för datum 3"/>
          <p:cNvSpPr>
            <a:spLocks noGrp="1"/>
          </p:cNvSpPr>
          <p:nvPr>
            <p:ph type="dt" sz="half" idx="10"/>
          </p:nvPr>
        </p:nvSpPr>
        <p:spPr/>
        <p:txBody>
          <a:bodyPr/>
          <a:lstStyle/>
          <a:p>
            <a:fld id="{6BE3C1F3-436E-4F9F-AC22-7AB12F248DD7}" type="datetime1">
              <a:rPr lang="sv-SE" smtClean="0"/>
              <a:t>2022-10-28</a:t>
            </a:fld>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5</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dirty="0"/>
          </a:p>
        </p:txBody>
      </p:sp>
    </p:spTree>
    <p:extLst>
      <p:ext uri="{BB962C8B-B14F-4D97-AF65-F5344CB8AC3E}">
        <p14:creationId xmlns:p14="http://schemas.microsoft.com/office/powerpoint/2010/main" val="4177778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1200" b="1" dirty="0" smtClean="0"/>
              <a:t>SSÄ SÄB-0484 </a:t>
            </a:r>
            <a:r>
              <a:rPr lang="sv-SE" sz="1200" b="1" i="1" dirty="0"/>
              <a:t>Hälsoundersökningar gällande arbetarskydd och säkerhet i spårtrafik </a:t>
            </a:r>
            <a:endParaRPr lang="sv-SE" sz="1200" dirty="0"/>
          </a:p>
        </p:txBody>
      </p:sp>
      <p:sp>
        <p:nvSpPr>
          <p:cNvPr id="3" name="Platshållare för innehåll 2"/>
          <p:cNvSpPr>
            <a:spLocks noGrp="1"/>
          </p:cNvSpPr>
          <p:nvPr>
            <p:ph idx="1"/>
          </p:nvPr>
        </p:nvSpPr>
        <p:spPr/>
        <p:txBody>
          <a:bodyPr>
            <a:normAutofit fontScale="55000" lnSpcReduction="20000"/>
          </a:bodyPr>
          <a:lstStyle/>
          <a:p>
            <a:pPr marL="0" indent="0">
              <a:buNone/>
            </a:pPr>
            <a:r>
              <a:rPr lang="sv-SE" b="1" dirty="0"/>
              <a:t>9 Dispens från hälsokrav </a:t>
            </a:r>
            <a:endParaRPr lang="sv-SE" b="1" dirty="0" smtClean="0"/>
          </a:p>
          <a:p>
            <a:pPr marL="0" indent="0">
              <a:buNone/>
            </a:pPr>
            <a:endParaRPr lang="sv-SE" dirty="0"/>
          </a:p>
          <a:p>
            <a:pPr marL="0" indent="0">
              <a:buNone/>
            </a:pPr>
            <a:r>
              <a:rPr lang="sv-SE" b="1" i="1" dirty="0"/>
              <a:t>9.1 Dispens för säkerhetstjänst som utförs under TF:s tillstånd från </a:t>
            </a:r>
            <a:r>
              <a:rPr lang="sv-SE" b="1" i="1" dirty="0" smtClean="0"/>
              <a:t>Transportstyrelsen </a:t>
            </a:r>
            <a:endParaRPr lang="sv-SE" dirty="0"/>
          </a:p>
          <a:p>
            <a:pPr marL="0" indent="0">
              <a:buNone/>
            </a:pPr>
            <a:r>
              <a:rPr lang="sv-SE" dirty="0"/>
              <a:t>Vid behov av avsteg från hälsokraven för säkerhetstjänst och för vissa </a:t>
            </a:r>
            <a:r>
              <a:rPr lang="sv-SE" dirty="0" smtClean="0"/>
              <a:t>sjukdomstillstånd </a:t>
            </a:r>
            <a:r>
              <a:rPr lang="sv-SE" dirty="0"/>
              <a:t>så hanteras dessa av legitimerad läkare enligt TSFS 2019:112 (</a:t>
            </a:r>
            <a:r>
              <a:rPr lang="sv-SE" dirty="0" err="1"/>
              <a:t>jvg</a:t>
            </a:r>
            <a:r>
              <a:rPr lang="sv-SE" dirty="0"/>
              <a:t>) eller TSFS 2019:113 (</a:t>
            </a:r>
            <a:r>
              <a:rPr lang="sv-SE" dirty="0" err="1"/>
              <a:t>spv</a:t>
            </a:r>
            <a:r>
              <a:rPr lang="sv-SE" dirty="0"/>
              <a:t>/tub). I vissa fall kan Transportstyrelsen bevilja dispens från kraven. </a:t>
            </a:r>
            <a:endParaRPr lang="sv-SE" dirty="0" smtClean="0"/>
          </a:p>
          <a:p>
            <a:pPr marL="0" indent="0">
              <a:buNone/>
            </a:pPr>
            <a:endParaRPr lang="sv-SE" dirty="0"/>
          </a:p>
          <a:p>
            <a:pPr marL="0" indent="0">
              <a:buNone/>
            </a:pPr>
            <a:r>
              <a:rPr lang="sv-SE" b="1" dirty="0"/>
              <a:t>9.2 </a:t>
            </a:r>
            <a:r>
              <a:rPr lang="sv-SE" b="1" i="1" dirty="0"/>
              <a:t>Dispens för spår-, tunnel- eller depåbehörighet </a:t>
            </a:r>
            <a:endParaRPr lang="sv-SE" dirty="0"/>
          </a:p>
          <a:p>
            <a:pPr marL="0" indent="0">
              <a:buNone/>
            </a:pPr>
            <a:r>
              <a:rPr lang="sv-SE" dirty="0"/>
              <a:t>Dispens för </a:t>
            </a:r>
            <a:r>
              <a:rPr lang="sv-SE" i="1" dirty="0"/>
              <a:t>spår- och tunnel- eller depåbehörighet </a:t>
            </a:r>
            <a:r>
              <a:rPr lang="sv-SE" dirty="0"/>
              <a:t>beviljas av TF CSÄK efter </a:t>
            </a:r>
            <a:r>
              <a:rPr lang="sv-SE" dirty="0" smtClean="0"/>
              <a:t>tillstyrkan </a:t>
            </a:r>
            <a:r>
              <a:rPr lang="sv-SE" dirty="0"/>
              <a:t>av berörd FLÄK. Vid behov genomför FLÄK kompletterande hälsoundersökning. För ansökningsblanketter kontaktas TF SÄK via </a:t>
            </a:r>
            <a:r>
              <a:rPr lang="sv-SE" dirty="0">
                <a:hlinkClick r:id="rId2"/>
              </a:rPr>
              <a:t>tf.sakerhet@sl.se</a:t>
            </a:r>
            <a:r>
              <a:rPr lang="sv-SE" dirty="0" smtClean="0"/>
              <a:t>.</a:t>
            </a:r>
          </a:p>
          <a:p>
            <a:pPr marL="0" indent="0">
              <a:buNone/>
            </a:pPr>
            <a:r>
              <a:rPr lang="sv-SE" dirty="0" smtClean="0"/>
              <a:t> </a:t>
            </a:r>
            <a:endParaRPr lang="sv-SE" dirty="0"/>
          </a:p>
          <a:p>
            <a:pPr marL="0" indent="0">
              <a:buNone/>
            </a:pPr>
            <a:r>
              <a:rPr lang="sv-SE" dirty="0"/>
              <a:t>Erhållen dispens ska arkiveras hos arbetsgivaren, med kopia hos TF Trafikchef för dispenser som gäller under TF:s tillstånd.</a:t>
            </a:r>
          </a:p>
        </p:txBody>
      </p:sp>
      <p:sp>
        <p:nvSpPr>
          <p:cNvPr id="4" name="Platshållare för datum 3"/>
          <p:cNvSpPr>
            <a:spLocks noGrp="1"/>
          </p:cNvSpPr>
          <p:nvPr>
            <p:ph type="dt" sz="half" idx="10"/>
          </p:nvPr>
        </p:nvSpPr>
        <p:spPr/>
        <p:txBody>
          <a:bodyPr/>
          <a:lstStyle/>
          <a:p>
            <a:fld id="{6BE3C1F3-436E-4F9F-AC22-7AB12F248DD7}" type="datetime1">
              <a:rPr lang="sv-SE" smtClean="0"/>
              <a:t>2022-10-28</a:t>
            </a:fld>
            <a:endParaRPr lang="sv-SE"/>
          </a:p>
        </p:txBody>
      </p:sp>
      <p:sp>
        <p:nvSpPr>
          <p:cNvPr id="5" name="Platshållare för bildnummer 4"/>
          <p:cNvSpPr>
            <a:spLocks noGrp="1"/>
          </p:cNvSpPr>
          <p:nvPr>
            <p:ph type="sldNum" sz="quarter" idx="12"/>
          </p:nvPr>
        </p:nvSpPr>
        <p:spPr/>
        <p:txBody>
          <a:bodyPr/>
          <a:lstStyle/>
          <a:p>
            <a:fld id="{7EAC591F-9B7B-4B2A-8448-D862FAA8C939}" type="slidenum">
              <a:rPr lang="sv-SE" smtClean="0"/>
              <a:t>6</a:t>
            </a:fld>
            <a:endParaRPr lang="sv-SE"/>
          </a:p>
        </p:txBody>
      </p:sp>
      <p:sp>
        <p:nvSpPr>
          <p:cNvPr id="6" name="Platshållare för sidfot 5"/>
          <p:cNvSpPr>
            <a:spLocks noGrp="1"/>
          </p:cNvSpPr>
          <p:nvPr>
            <p:ph type="ftr" sz="quarter" idx="11"/>
          </p:nvPr>
        </p:nvSpPr>
        <p:spPr/>
        <p:txBody>
          <a:bodyPr/>
          <a:lstStyle/>
          <a:p>
            <a:r>
              <a:rPr lang="sv-SE" smtClean="0"/>
              <a:t>Trafikförvaltningen</a:t>
            </a:r>
            <a:endParaRPr lang="sv-SE" dirty="0"/>
          </a:p>
        </p:txBody>
      </p:sp>
    </p:spTree>
    <p:extLst>
      <p:ext uri="{BB962C8B-B14F-4D97-AF65-F5344CB8AC3E}">
        <p14:creationId xmlns:p14="http://schemas.microsoft.com/office/powerpoint/2010/main" val="38668407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MPMENUOPEN" val="True"/>
  <p:tag name="HAND" val="Harald Schaffhauser"/>
</p:tagLst>
</file>

<file path=ppt/theme/theme1.xml><?xml version="1.0" encoding="utf-8"?>
<a:theme xmlns:a="http://schemas.openxmlformats.org/drawingml/2006/main" name="PowerPoint grundmall Trafikförvaltningen">
  <a:themeElements>
    <a:clrScheme name="Trafikförvaltningen">
      <a:dk1>
        <a:sysClr val="windowText" lastClr="000000"/>
      </a:dk1>
      <a:lt1>
        <a:sysClr val="window" lastClr="FFFFFF"/>
      </a:lt1>
      <a:dk2>
        <a:srgbClr val="0074BC"/>
      </a:dk2>
      <a:lt2>
        <a:srgbClr val="EEECE1"/>
      </a:lt2>
      <a:accent1>
        <a:srgbClr val="00AEEF"/>
      </a:accent1>
      <a:accent2>
        <a:srgbClr val="B30538"/>
      </a:accent2>
      <a:accent3>
        <a:srgbClr val="4F6F17"/>
      </a:accent3>
      <a:accent4>
        <a:srgbClr val="F8971C"/>
      </a:accent4>
      <a:accent5>
        <a:srgbClr val="003468"/>
      </a:accent5>
      <a:accent6>
        <a:srgbClr val="BAB0A5"/>
      </a:accent6>
      <a:hlink>
        <a:srgbClr val="0090FF"/>
      </a:hlink>
      <a:folHlink>
        <a:srgbClr val="800080"/>
      </a:folHlink>
    </a:clrScheme>
    <a:fontScheme name="Trafikförvaltningen PowerPo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för SULG TFLG IR.pptx" id="{5EF48DF4-E769-4182-8BEB-BD8AA849C079}" vid="{3DDAA18C-6700-43F0-8C1D-E55149E05E8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j metadatasatt dokument" ma:contentTypeID="0x01010063BC37E870AA4B0E949A2FE0DCEFF72300661BDAE1CD1DD344A6F8D6F2900819CE" ma:contentTypeVersion="8" ma:contentTypeDescription="Innehållstyp som används vid större migreringar av dokument och även vid enstaka uppladdningar av dokument. Innehållstypen sätts som första värde, när användaren sedan väljer aktuell handlingstyp ändras innehållstypen till motsvarande." ma:contentTypeScope="" ma:versionID="1189a082f9a421c84796794c1ee92745">
  <xsd:schema xmlns:xsd="http://www.w3.org/2001/XMLSchema" xmlns:xs="http://www.w3.org/2001/XMLSchema" xmlns:p="http://schemas.microsoft.com/office/2006/metadata/properties" xmlns:ns2="01885ffa-541f-4ce3-a68c-b0a3f6614c1d" targetNamespace="http://schemas.microsoft.com/office/2006/metadata/properties" ma:root="true" ma:fieldsID="da649289c2802eec129d78e6bfa8ce49" ns2:_="">
    <xsd:import namespace="01885ffa-541f-4ce3-a68c-b0a3f6614c1d"/>
    <xsd:element name="properties">
      <xsd:complexType>
        <xsd:sequence>
          <xsd:element name="documentManagement">
            <xsd:complexType>
              <xsd:all>
                <xsd:element ref="ns2:_dlc_DocId" minOccurs="0"/>
                <xsd:element ref="ns2:_dlc_DocIdUrl" minOccurs="0"/>
                <xsd:element ref="ns2:_dlc_DocIdPersistId" minOccurs="0"/>
                <xsd:element ref="ns2:VersionField" minOccurs="0"/>
                <xsd:element ref="ns2:AccessRestrictionField" minOccurs="0"/>
                <xsd:element ref="ns2:ApprovalDateField" minOccurs="0"/>
                <xsd:element ref="ns2:a5f550c095ae48a2818a8af1edaf9e5e" minOccurs="0"/>
                <xsd:element ref="ns2:TaxCatchAll" minOccurs="0"/>
                <xsd:element ref="ns2:TaxCatchAllLabel" minOccurs="0"/>
                <xsd:element ref="ns2:i54c14be9fac4ceaa7318aa49979445b" minOccurs="0"/>
                <xsd:element ref="ns2:k868a4d954404aa3becb8fbdb29eb463"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885ffa-541f-4ce3-a68c-b0a3f6614c1d"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VersionField" ma:index="11" nillable="true" ma:displayName="Version" ma:description="Anger dokumentets versionsnummer (SharePoints inbyggda versionsnummer)." ma:internalName="TsVersion" ma:readOnly="true">
      <xsd:simpleType>
        <xsd:restriction base="dms:Text"/>
      </xsd:simpleType>
    </xsd:element>
    <xsd:element name="AccessRestrictionField" ma:index="12" nillable="true" ma:displayName="Konfidentialitet" ma:description="Värdet definierar vilken åtkomstbegrkonfidentialitet som gäller för dokumentet. Värdet baseras på resultat av genomförd informationsklassning." ma:internalName="TsAccessRestriction" ma:readOnly="true">
      <xsd:simpleType>
        <xsd:restriction base="dms:Text"/>
      </xsd:simpleType>
    </xsd:element>
    <xsd:element name="ApprovalDateField" ma:index="13" nillable="true" ma:displayName="Fastställt" ma:description="Datum för när dokumentet fastställdes till huvudversion." ma:format="DateOnly" ma:internalName="TsApprovalDate" ma:readOnly="true">
      <xsd:simpleType>
        <xsd:restriction base="dms:DateTime"/>
      </xsd:simpleType>
    </xsd:element>
    <xsd:element name="a5f550c095ae48a2818a8af1edaf9e5e" ma:index="14" nillable="true" ma:taxonomy="true" ma:internalName="a5f550c095ae48a2818a8af1edaf9e5e" ma:taxonomyFieldName="TsInformationResponsible" ma:displayName="Informationsansvarig" ma:readOnly="true" ma:fieldId="{a5f550c0-95ae-48a2-818a-8af1edaf9e5e}" ma:sspId="4726fb93-1a83-4a36-87d9-3c95112a9616" ma:termSetId="e2ce9072-88ac-4bd5-b557-a3d1ccf24a9e"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5a258427-c39e-4644-b2ec-29aab6831a18}" ma:internalName="TaxCatchAll" ma:showField="CatchAllData" ma:web="01885ffa-541f-4ce3-a68c-b0a3f6614c1d">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5a258427-c39e-4644-b2ec-29aab6831a18}" ma:internalName="TaxCatchAllLabel" ma:readOnly="true" ma:showField="CatchAllDataLabel" ma:web="01885ffa-541f-4ce3-a68c-b0a3f6614c1d">
      <xsd:complexType>
        <xsd:complexContent>
          <xsd:extension base="dms:MultiChoiceLookup">
            <xsd:sequence>
              <xsd:element name="Value" type="dms:Lookup" maxOccurs="unbounded" minOccurs="0" nillable="true"/>
            </xsd:sequence>
          </xsd:extension>
        </xsd:complexContent>
      </xsd:complexType>
    </xsd:element>
    <xsd:element name="i54c14be9fac4ceaa7318aa49979445b" ma:index="19" nillable="true" ma:taxonomy="true" ma:internalName="i54c14be9fac4ceaa7318aa49979445b" ma:taxonomyFieldName="TsRecordType" ma:displayName="TS Handlingstyp" ma:readOnly="true" ma:fieldId="{254c14be-9fac-4cea-a731-8aa49979445b}" ma:sspId="4726fb93-1a83-4a36-87d9-3c95112a9616" ma:termSetId="8d59093a-b51d-43c7-90c0-f7954aa3e931" ma:anchorId="00000000-0000-0000-0000-000000000000" ma:open="false" ma:isKeyword="false">
      <xsd:complexType>
        <xsd:sequence>
          <xsd:element ref="pc:Terms" minOccurs="0" maxOccurs="1"/>
        </xsd:sequence>
      </xsd:complexType>
    </xsd:element>
    <xsd:element name="k868a4d954404aa3becb8fbdb29eb463" ma:index="20" nillable="true" ma:taxonomy="true" ma:internalName="k868a4d954404aa3becb8fbdb29eb463" ma:taxonomyFieldName="TsEconomyRecordType" ma:displayName="Handlingstyp" ma:readOnly="false" ma:fieldId="{4868a4d9-5440-4aa3-becb-8fbdb29eb463}" ma:sspId="4726fb93-1a83-4a36-87d9-3c95112a9616" ma:termSetId="8d59093a-b51d-43c7-90c0-f7954aa3e931" ma:anchorId="d2f3104d-6b82-4c80-a409-3b146bc93ac2" ma:open="false" ma:isKeyword="false">
      <xsd:complexType>
        <xsd:sequence>
          <xsd:element ref="pc:Terms" minOccurs="0" maxOccurs="1"/>
        </xsd:sequence>
      </xsd:complexType>
    </xsd:element>
    <xsd:element name="SharedWithUsers" ma:index="2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VersionField xmlns="01885ffa-541f-4ce3-a68c-b0a3f6614c1d">2.0</VersionField>
    <_dlc_DocId xmlns="01885ffa-541f-4ce3-a68c-b0a3f6614c1d">NAXWX4ZDDJS7-229483377-277</_dlc_DocId>
    <i54c14be9fac4ceaa7318aa49979445b xmlns="01885ffa-541f-4ce3-a68c-b0a3f6614c1d">
      <Terms xmlns="http://schemas.microsoft.com/office/infopath/2007/PartnerControls"/>
    </i54c14be9fac4ceaa7318aa49979445b>
    <TaxCatchAll xmlns="01885ffa-541f-4ce3-a68c-b0a3f6614c1d">
      <Value>1</Value>
    </TaxCatchAll>
    <k868a4d954404aa3becb8fbdb29eb463 xmlns="01885ffa-541f-4ce3-a68c-b0a3f6614c1d">
      <Terms xmlns="http://schemas.microsoft.com/office/infopath/2007/PartnerControls"/>
    </k868a4d954404aa3becb8fbdb29eb463>
    <a5f550c095ae48a2818a8af1edaf9e5e xmlns="01885ffa-541f-4ce3-a68c-b0a3f6614c1d">
      <Terms xmlns="http://schemas.microsoft.com/office/infopath/2007/PartnerControls">
        <TermInfo xmlns="http://schemas.microsoft.com/office/infopath/2007/PartnerControls">
          <TermName xmlns="http://schemas.microsoft.com/office/infopath/2007/PartnerControls">Väg och järnväg</TermName>
          <TermId xmlns="http://schemas.microsoft.com/office/infopath/2007/PartnerControls">aa38f9ea-ef68-4609-9de5-ace9c8c2754e</TermId>
        </TermInfo>
      </Terms>
    </a5f550c095ae48a2818a8af1edaf9e5e>
    <_dlc_DocIdUrl xmlns="01885ffa-541f-4ce3-a68c-b0a3f6614c1d">
      <Url>https://transporten.tsnet.se/sites/Branschradet-for-sparvag-och-tunnelbana/_layouts/15/DocIdRedir.aspx?ID=NAXWX4ZDDJS7-229483377-277</Url>
      <Description>NAXWX4ZDDJS7-229483377-277</Description>
    </_dlc_DocIdUrl>
    <AccessRestrictionField xmlns="01885ffa-541f-4ce3-a68c-b0a3f6614c1d">0 - Öppen information</AccessRestrictionField>
    <ApprovalDateField xmlns="01885ffa-541f-4ce3-a68c-b0a3f6614c1d">2022-11-22T05:32:38+00:00</ApprovalDateField>
  </documentManagement>
</p:properties>
</file>

<file path=customXml/itemProps1.xml><?xml version="1.0" encoding="utf-8"?>
<ds:datastoreItem xmlns:ds="http://schemas.openxmlformats.org/officeDocument/2006/customXml" ds:itemID="{8D40575E-3166-4901-A368-9080669A5AA5}"/>
</file>

<file path=customXml/itemProps2.xml><?xml version="1.0" encoding="utf-8"?>
<ds:datastoreItem xmlns:ds="http://schemas.openxmlformats.org/officeDocument/2006/customXml" ds:itemID="{B8F9E774-D1F8-440F-93B8-677F0082044C}"/>
</file>

<file path=customXml/itemProps3.xml><?xml version="1.0" encoding="utf-8"?>
<ds:datastoreItem xmlns:ds="http://schemas.openxmlformats.org/officeDocument/2006/customXml" ds:itemID="{F14ADB58-DB16-4FEC-9686-CB43E0EB0112}"/>
</file>

<file path=customXml/itemProps4.xml><?xml version="1.0" encoding="utf-8"?>
<ds:datastoreItem xmlns:ds="http://schemas.openxmlformats.org/officeDocument/2006/customXml" ds:itemID="{5565AB5F-38DC-454F-B8F2-61D0FA0BF74D}"/>
</file>

<file path=docProps/app.xml><?xml version="1.0" encoding="utf-8"?>
<Properties xmlns="http://schemas.openxmlformats.org/officeDocument/2006/extended-properties" xmlns:vt="http://schemas.openxmlformats.org/officeDocument/2006/docPropsVTypes">
  <Template>Presentation för SULG TFLG IR</Template>
  <TotalTime>193</TotalTime>
  <Words>553</Words>
  <Application>Microsoft Office PowerPoint</Application>
  <PresentationFormat>Bildspel på skärmen (16:9)</PresentationFormat>
  <Paragraphs>61</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Verdana</vt:lpstr>
      <vt:lpstr>Wingdings</vt:lpstr>
      <vt:lpstr>PowerPoint grundmall Trafikförvaltningen</vt:lpstr>
      <vt:lpstr>TF:s krav på företagsläkare och dispenshandläggning</vt:lpstr>
      <vt:lpstr>Gällande bestämmelse</vt:lpstr>
      <vt:lpstr>PowerPoint-presentation</vt:lpstr>
      <vt:lpstr>SÄB-0484 Hälsoundersökningar gällande arbetarskydd och säkerhet i spårtrafik </vt:lpstr>
      <vt:lpstr>SSÄ SÄB-0484 Hälsoundersökningar gällande arbetarskydd och säkerhet i spårtrafik </vt:lpstr>
      <vt:lpstr>SSÄ SÄB-0484 Hälsoundersökningar gällande arbetarskydd och säkerhet i spårtrafik </vt:lpstr>
    </vt:vector>
  </TitlesOfParts>
  <Company>Trafikförvaltningen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TF:s krav på företagsläkare och dispenshandläggning</dc:title>
  <dc:creator>Schaffhauser Harald</dc:creator>
  <cp:lastModifiedBy>Schaffhauser Harald</cp:lastModifiedBy>
  <cp:revision>7</cp:revision>
  <dcterms:created xsi:type="dcterms:W3CDTF">2022-09-09T08:48:08Z</dcterms:created>
  <dcterms:modified xsi:type="dcterms:W3CDTF">2022-10-28T08:10:56Z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TsClassification">
    <vt:lpwstr/>
  </property>
  <property fmtid="{D5CDD505-2E9C-101B-9397-08002B2CF9AE}" pid="4" name="TsInformationResponsible">
    <vt:lpwstr>1;#Väg och järnväg|aa38f9ea-ef68-4609-9de5-ace9c8c2754e</vt:lpwstr>
  </property>
  <property fmtid="{D5CDD505-2E9C-101B-9397-08002B2CF9AE}" pid="5" name="TsBusinessDevelopmentRecordType">
    <vt:lpwstr/>
  </property>
  <property fmtid="{D5CDD505-2E9C-101B-9397-08002B2CF9AE}" pid="6" name="jda3dfbb4c804c19945bd7e352076e17">
    <vt:lpwstr/>
  </property>
  <property fmtid="{D5CDD505-2E9C-101B-9397-08002B2CF9AE}" pid="7" name="i15a8122f6b24f09a279772bcf71baf3">
    <vt:lpwstr/>
  </property>
  <property fmtid="{D5CDD505-2E9C-101B-9397-08002B2CF9AE}" pid="8" name="l17f5a21374a469d823562e90ed4af4e">
    <vt:lpwstr/>
  </property>
  <property fmtid="{D5CDD505-2E9C-101B-9397-08002B2CF9AE}" pid="9" name="o74594b9140944e2b54b90d7ff362034">
    <vt:lpwstr/>
  </property>
  <property fmtid="{D5CDD505-2E9C-101B-9397-08002B2CF9AE}" pid="10" name="TsAdministrativeRecordType">
    <vt:lpwstr/>
  </property>
  <property fmtid="{D5CDD505-2E9C-101B-9397-08002B2CF9AE}" pid="11" name="ContentTypeId">
    <vt:lpwstr>0x01010063BC37E870AA4B0E949A2FE0DCEFF72300661BDAE1CD1DD344A6F8D6F2900819CE</vt:lpwstr>
  </property>
  <property fmtid="{D5CDD505-2E9C-101B-9397-08002B2CF9AE}" pid="12" name="TsTestRecordType">
    <vt:lpwstr/>
  </property>
  <property fmtid="{D5CDD505-2E9C-101B-9397-08002B2CF9AE}" pid="13" name="TsRequirementsRecordType">
    <vt:lpwstr/>
  </property>
  <property fmtid="{D5CDD505-2E9C-101B-9397-08002B2CF9AE}" pid="14" name="TaxKeywordTaxHTField">
    <vt:lpwstr/>
  </property>
  <property fmtid="{D5CDD505-2E9C-101B-9397-08002B2CF9AE}" pid="15" name="i735b8e0fce74f828024cb445770f75b">
    <vt:lpwstr/>
  </property>
  <property fmtid="{D5CDD505-2E9C-101B-9397-08002B2CF9AE}" pid="16" name="jc3eb26ae9be406a98ae6cce966cb36d">
    <vt:lpwstr/>
  </property>
  <property fmtid="{D5CDD505-2E9C-101B-9397-08002B2CF9AE}" pid="17" name="TsArchitectureRecordType">
    <vt:lpwstr/>
  </property>
  <property fmtid="{D5CDD505-2E9C-101B-9397-08002B2CF9AE}" pid="18" name="TsRegulationRecordType">
    <vt:lpwstr/>
  </property>
  <property fmtid="{D5CDD505-2E9C-101B-9397-08002B2CF9AE}" pid="19" name="o17e08060249424b8e2621b78b026245">
    <vt:lpwstr/>
  </property>
  <property fmtid="{D5CDD505-2E9C-101B-9397-08002B2CF9AE}" pid="20" name="TsProjectRecordType">
    <vt:lpwstr/>
  </property>
  <property fmtid="{D5CDD505-2E9C-101B-9397-08002B2CF9AE}" pid="21" name="mc3f6736e3ef43e585cf4046405d7aa9">
    <vt:lpwstr/>
  </property>
  <property fmtid="{D5CDD505-2E9C-101B-9397-08002B2CF9AE}" pid="22" name="TsRecordType">
    <vt:lpwstr/>
  </property>
  <property fmtid="{D5CDD505-2E9C-101B-9397-08002B2CF9AE}" pid="23" name="_dlc_DocIdItemGuid">
    <vt:lpwstr>1affa4b2-cdc1-4aaa-b1e8-d0a39552f2ed</vt:lpwstr>
  </property>
  <property fmtid="{D5CDD505-2E9C-101B-9397-08002B2CF9AE}" pid="24" name="TsExternalRecordType">
    <vt:lpwstr/>
  </property>
  <property fmtid="{D5CDD505-2E9C-101B-9397-08002B2CF9AE}" pid="25" name="TsMeetingRecordType">
    <vt:lpwstr/>
  </property>
  <property fmtid="{D5CDD505-2E9C-101B-9397-08002B2CF9AE}" pid="26" name="TsEconomyRecordType">
    <vt:lpwstr/>
  </property>
  <property fmtid="{D5CDD505-2E9C-101B-9397-08002B2CF9AE}" pid="27" name="TsInvestmentPropertyRecordType">
    <vt:lpwstr/>
  </property>
  <property fmtid="{D5CDD505-2E9C-101B-9397-08002B2CF9AE}" pid="28" name="c15da91e54044902a76a3ccf205b7556">
    <vt:lpwstr/>
  </property>
  <property fmtid="{D5CDD505-2E9C-101B-9397-08002B2CF9AE}" pid="29" name="b1c46419ad274484880e55ee83e4ca7e">
    <vt:lpwstr/>
  </property>
  <property fmtid="{D5CDD505-2E9C-101B-9397-08002B2CF9AE}" pid="30" name="o1d83652d8fa403ebb0220341cc000bc">
    <vt:lpwstr/>
  </property>
  <property fmtid="{D5CDD505-2E9C-101B-9397-08002B2CF9AE}" pid="31" name="ib6ce6fd9bdf4723b2c6b95220e97ce3">
    <vt:lpwstr/>
  </property>
  <property fmtid="{D5CDD505-2E9C-101B-9397-08002B2CF9AE}" pid="32" name="TsOperationRecordType">
    <vt:lpwstr/>
  </property>
  <property fmtid="{D5CDD505-2E9C-101B-9397-08002B2CF9AE}" pid="33" name="TsInvestmentProperty">
    <vt:lpwstr/>
  </property>
  <property fmtid="{D5CDD505-2E9C-101B-9397-08002B2CF9AE}" pid="34" name="j365b7a937254dbaaba9b227b5ea1403">
    <vt:lpwstr/>
  </property>
  <property fmtid="{D5CDD505-2E9C-101B-9397-08002B2CF9AE}" pid="35" name="TsDevelopmentRecordType">
    <vt:lpwstr/>
  </property>
  <property fmtid="{D5CDD505-2E9C-101B-9397-08002B2CF9AE}" pid="36" name="ie437844eb0f49b9a51f9666a54668c4">
    <vt:lpwstr/>
  </property>
  <property fmtid="{D5CDD505-2E9C-101B-9397-08002B2CF9AE}" pid="37" name="TsProject">
    <vt:lpwstr/>
  </property>
  <property fmtid="{D5CDD505-2E9C-101B-9397-08002B2CF9AE}" pid="38" name="p8c3e936df174bcda0a4b973c7b129de">
    <vt:lpwstr/>
  </property>
</Properties>
</file>